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0" d="100"/>
          <a:sy n="160" d="100"/>
        </p:scale>
        <p:origin x="514" y="10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4188" y="92151"/>
            <a:ext cx="4059554" cy="739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AF5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AF5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AF5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AF5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4635" y="54102"/>
            <a:ext cx="7416977" cy="7778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AF5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07178" y="1081176"/>
            <a:ext cx="4101465" cy="3216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ishalmnemonic.github.io/DC11/" TargetMode="External"/><Relationship Id="rId2" Type="http://schemas.openxmlformats.org/officeDocument/2006/relationships/hyperlink" Target="https://www.bmc.com/blogs/python-spark-machine-learning-classificati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ium.com/%40Sushil_Kumar/machine-learning-pipelines-with-spark-ml-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6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ylervigen.com/spurious-correlations" TargetMode="External"/><Relationship Id="rId5" Type="http://schemas.openxmlformats.org/officeDocument/2006/relationships/image" Target="../media/image46.png"/><Relationship Id="rId4" Type="http://schemas.openxmlformats.org/officeDocument/2006/relationships/hyperlink" Target="http://www.mathsisfun.com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jpg"/><Relationship Id="rId4" Type="http://schemas.openxmlformats.org/officeDocument/2006/relationships/image" Target="../media/image68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hyperlink" Target="http://www.slideshare.net/databricks/dataframes-and-pipelines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sscdotopen/latent-factor-models-for-collaborative-filteri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8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63940" y="4920996"/>
            <a:ext cx="22860" cy="24765"/>
          </a:xfrm>
          <a:custGeom>
            <a:avLst/>
            <a:gdLst/>
            <a:ahLst/>
            <a:cxnLst/>
            <a:rect l="l" t="t" r="r" b="b"/>
            <a:pathLst>
              <a:path w="22859" h="24764">
                <a:moveTo>
                  <a:pt x="14604" y="0"/>
                </a:moveTo>
                <a:lnTo>
                  <a:pt x="8254" y="0"/>
                </a:lnTo>
                <a:lnTo>
                  <a:pt x="5587" y="990"/>
                </a:lnTo>
                <a:lnTo>
                  <a:pt x="3428" y="3479"/>
                </a:lnTo>
                <a:lnTo>
                  <a:pt x="1142" y="5968"/>
                </a:lnTo>
                <a:lnTo>
                  <a:pt x="105" y="8458"/>
                </a:lnTo>
                <a:lnTo>
                  <a:pt x="0" y="15671"/>
                </a:lnTo>
                <a:lnTo>
                  <a:pt x="1142" y="18414"/>
                </a:lnTo>
                <a:lnTo>
                  <a:pt x="3428" y="20904"/>
                </a:lnTo>
                <a:lnTo>
                  <a:pt x="5587" y="23393"/>
                </a:lnTo>
                <a:lnTo>
                  <a:pt x="8254" y="24383"/>
                </a:lnTo>
                <a:lnTo>
                  <a:pt x="14604" y="24383"/>
                </a:lnTo>
                <a:lnTo>
                  <a:pt x="17271" y="23393"/>
                </a:lnTo>
                <a:lnTo>
                  <a:pt x="17764" y="22885"/>
                </a:lnTo>
                <a:lnTo>
                  <a:pt x="8762" y="22885"/>
                </a:lnTo>
                <a:lnTo>
                  <a:pt x="6476" y="21640"/>
                </a:lnTo>
                <a:lnTo>
                  <a:pt x="4571" y="19659"/>
                </a:lnTo>
                <a:lnTo>
                  <a:pt x="2539" y="17665"/>
                </a:lnTo>
                <a:lnTo>
                  <a:pt x="1741" y="15430"/>
                </a:lnTo>
                <a:lnTo>
                  <a:pt x="1650" y="9207"/>
                </a:lnTo>
                <a:lnTo>
                  <a:pt x="2539" y="6718"/>
                </a:lnTo>
                <a:lnTo>
                  <a:pt x="4571" y="4724"/>
                </a:lnTo>
                <a:lnTo>
                  <a:pt x="6476" y="2489"/>
                </a:lnTo>
                <a:lnTo>
                  <a:pt x="8762" y="1498"/>
                </a:lnTo>
                <a:lnTo>
                  <a:pt x="17764" y="1498"/>
                </a:lnTo>
                <a:lnTo>
                  <a:pt x="17271" y="990"/>
                </a:lnTo>
                <a:lnTo>
                  <a:pt x="14604" y="0"/>
                </a:lnTo>
                <a:close/>
              </a:path>
              <a:path w="22859" h="24764">
                <a:moveTo>
                  <a:pt x="17764" y="1498"/>
                </a:moveTo>
                <a:lnTo>
                  <a:pt x="14096" y="1498"/>
                </a:lnTo>
                <a:lnTo>
                  <a:pt x="16382" y="2489"/>
                </a:lnTo>
                <a:lnTo>
                  <a:pt x="18414" y="4724"/>
                </a:lnTo>
                <a:lnTo>
                  <a:pt x="20319" y="6718"/>
                </a:lnTo>
                <a:lnTo>
                  <a:pt x="21032" y="8712"/>
                </a:lnTo>
                <a:lnTo>
                  <a:pt x="21118" y="15430"/>
                </a:lnTo>
                <a:lnTo>
                  <a:pt x="20319" y="17665"/>
                </a:lnTo>
                <a:lnTo>
                  <a:pt x="18414" y="19659"/>
                </a:lnTo>
                <a:lnTo>
                  <a:pt x="16382" y="21640"/>
                </a:lnTo>
                <a:lnTo>
                  <a:pt x="14096" y="22885"/>
                </a:lnTo>
                <a:lnTo>
                  <a:pt x="17764" y="22885"/>
                </a:lnTo>
                <a:lnTo>
                  <a:pt x="19684" y="20904"/>
                </a:lnTo>
                <a:lnTo>
                  <a:pt x="21716" y="18414"/>
                </a:lnTo>
                <a:lnTo>
                  <a:pt x="22859" y="15671"/>
                </a:lnTo>
                <a:lnTo>
                  <a:pt x="22754" y="8458"/>
                </a:lnTo>
                <a:lnTo>
                  <a:pt x="21716" y="5968"/>
                </a:lnTo>
                <a:lnTo>
                  <a:pt x="19684" y="3479"/>
                </a:lnTo>
                <a:lnTo>
                  <a:pt x="17764" y="1498"/>
                </a:lnTo>
                <a:close/>
              </a:path>
              <a:path w="22859" h="24764">
                <a:moveTo>
                  <a:pt x="13842" y="5473"/>
                </a:moveTo>
                <a:lnTo>
                  <a:pt x="6984" y="5473"/>
                </a:lnTo>
                <a:lnTo>
                  <a:pt x="6984" y="18910"/>
                </a:lnTo>
                <a:lnTo>
                  <a:pt x="9016" y="18910"/>
                </a:lnTo>
                <a:lnTo>
                  <a:pt x="9016" y="13436"/>
                </a:lnTo>
                <a:lnTo>
                  <a:pt x="15412" y="13436"/>
                </a:lnTo>
                <a:lnTo>
                  <a:pt x="15239" y="13182"/>
                </a:lnTo>
                <a:lnTo>
                  <a:pt x="14604" y="12687"/>
                </a:lnTo>
                <a:lnTo>
                  <a:pt x="13588" y="12687"/>
                </a:lnTo>
                <a:lnTo>
                  <a:pt x="14350" y="12445"/>
                </a:lnTo>
                <a:lnTo>
                  <a:pt x="14985" y="12191"/>
                </a:lnTo>
                <a:lnTo>
                  <a:pt x="15239" y="11937"/>
                </a:lnTo>
                <a:lnTo>
                  <a:pt x="9016" y="11937"/>
                </a:lnTo>
                <a:lnTo>
                  <a:pt x="9016" y="6972"/>
                </a:lnTo>
                <a:lnTo>
                  <a:pt x="16260" y="6972"/>
                </a:lnTo>
                <a:lnTo>
                  <a:pt x="15875" y="6464"/>
                </a:lnTo>
                <a:lnTo>
                  <a:pt x="14604" y="5727"/>
                </a:lnTo>
                <a:lnTo>
                  <a:pt x="13842" y="5473"/>
                </a:lnTo>
                <a:close/>
              </a:path>
              <a:path w="22859" h="24764">
                <a:moveTo>
                  <a:pt x="15412" y="13436"/>
                </a:moveTo>
                <a:lnTo>
                  <a:pt x="12064" y="13436"/>
                </a:lnTo>
                <a:lnTo>
                  <a:pt x="12700" y="13690"/>
                </a:lnTo>
                <a:lnTo>
                  <a:pt x="13207" y="13931"/>
                </a:lnTo>
                <a:lnTo>
                  <a:pt x="14096" y="14427"/>
                </a:lnTo>
                <a:lnTo>
                  <a:pt x="14286" y="15176"/>
                </a:lnTo>
                <a:lnTo>
                  <a:pt x="14350" y="18160"/>
                </a:lnTo>
                <a:lnTo>
                  <a:pt x="14481" y="18414"/>
                </a:lnTo>
                <a:lnTo>
                  <a:pt x="14604" y="18910"/>
                </a:lnTo>
                <a:lnTo>
                  <a:pt x="16636" y="18910"/>
                </a:lnTo>
                <a:lnTo>
                  <a:pt x="16636" y="18656"/>
                </a:lnTo>
                <a:lnTo>
                  <a:pt x="16382" y="18656"/>
                </a:lnTo>
                <a:lnTo>
                  <a:pt x="16296" y="15176"/>
                </a:lnTo>
                <a:lnTo>
                  <a:pt x="16128" y="14681"/>
                </a:lnTo>
                <a:lnTo>
                  <a:pt x="15748" y="13931"/>
                </a:lnTo>
                <a:lnTo>
                  <a:pt x="15412" y="13436"/>
                </a:lnTo>
                <a:close/>
              </a:path>
              <a:path w="22859" h="24764">
                <a:moveTo>
                  <a:pt x="16260" y="6972"/>
                </a:moveTo>
                <a:lnTo>
                  <a:pt x="12191" y="6972"/>
                </a:lnTo>
                <a:lnTo>
                  <a:pt x="13207" y="7213"/>
                </a:lnTo>
                <a:lnTo>
                  <a:pt x="13588" y="7467"/>
                </a:lnTo>
                <a:lnTo>
                  <a:pt x="14096" y="7708"/>
                </a:lnTo>
                <a:lnTo>
                  <a:pt x="14604" y="8458"/>
                </a:lnTo>
                <a:lnTo>
                  <a:pt x="14604" y="10452"/>
                </a:lnTo>
                <a:lnTo>
                  <a:pt x="14096" y="11201"/>
                </a:lnTo>
                <a:lnTo>
                  <a:pt x="13207" y="11442"/>
                </a:lnTo>
                <a:lnTo>
                  <a:pt x="12700" y="11696"/>
                </a:lnTo>
                <a:lnTo>
                  <a:pt x="12064" y="11937"/>
                </a:lnTo>
                <a:lnTo>
                  <a:pt x="15239" y="11937"/>
                </a:lnTo>
                <a:lnTo>
                  <a:pt x="16128" y="11442"/>
                </a:lnTo>
                <a:lnTo>
                  <a:pt x="16636" y="10452"/>
                </a:lnTo>
                <a:lnTo>
                  <a:pt x="16636" y="7467"/>
                </a:lnTo>
                <a:lnTo>
                  <a:pt x="16260" y="6972"/>
                </a:lnTo>
                <a:close/>
              </a:path>
            </a:pathLst>
          </a:custGeom>
          <a:solidFill>
            <a:srgbClr val="EB8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25" y="1352550"/>
            <a:ext cx="9144000" cy="645160"/>
          </a:xfrm>
          <a:custGeom>
            <a:avLst/>
            <a:gdLst/>
            <a:ahLst/>
            <a:cxnLst/>
            <a:rect l="l" t="t" r="r" b="b"/>
            <a:pathLst>
              <a:path w="9144000" h="645160">
                <a:moveTo>
                  <a:pt x="0" y="0"/>
                </a:moveTo>
                <a:lnTo>
                  <a:pt x="0" y="644651"/>
                </a:lnTo>
                <a:lnTo>
                  <a:pt x="9143999" y="644651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EB871D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73315" y="1491425"/>
            <a:ext cx="746588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</a:rPr>
              <a:t>Module</a:t>
            </a:r>
            <a:r>
              <a:rPr sz="2800" spc="-65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11</a:t>
            </a:r>
            <a:r>
              <a:rPr lang="en-US" sz="2800" dirty="0">
                <a:solidFill>
                  <a:srgbClr val="FFFFFF"/>
                </a:solidFill>
              </a:rPr>
              <a:t>-2</a:t>
            </a:r>
            <a:r>
              <a:rPr sz="2800" spc="-75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–</a:t>
            </a:r>
            <a:r>
              <a:rPr sz="2800" spc="-75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Spark</a:t>
            </a:r>
            <a:r>
              <a:rPr sz="2800" spc="-45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Machine</a:t>
            </a:r>
            <a:r>
              <a:rPr sz="2800" spc="-75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Learning</a:t>
            </a:r>
            <a:endParaRPr sz="2800" dirty="0"/>
          </a:p>
        </p:txBody>
      </p:sp>
      <p:grpSp>
        <p:nvGrpSpPr>
          <p:cNvPr id="9" name="object 9"/>
          <p:cNvGrpSpPr/>
          <p:nvPr/>
        </p:nvGrpSpPr>
        <p:grpSpPr>
          <a:xfrm>
            <a:off x="254317" y="3291649"/>
            <a:ext cx="8894445" cy="1315720"/>
            <a:chOff x="254317" y="3291649"/>
            <a:chExt cx="8894445" cy="1315720"/>
          </a:xfrm>
        </p:grpSpPr>
        <p:sp>
          <p:nvSpPr>
            <p:cNvPr id="10" name="object 10"/>
            <p:cNvSpPr/>
            <p:nvPr/>
          </p:nvSpPr>
          <p:spPr>
            <a:xfrm>
              <a:off x="259079" y="3296411"/>
              <a:ext cx="8884920" cy="1306195"/>
            </a:xfrm>
            <a:custGeom>
              <a:avLst/>
              <a:gdLst/>
              <a:ahLst/>
              <a:cxnLst/>
              <a:rect l="l" t="t" r="r" b="b"/>
              <a:pathLst>
                <a:path w="8884920" h="1306195">
                  <a:moveTo>
                    <a:pt x="8884920" y="0"/>
                  </a:moveTo>
                  <a:lnTo>
                    <a:pt x="0" y="0"/>
                  </a:lnTo>
                  <a:lnTo>
                    <a:pt x="0" y="1306068"/>
                  </a:lnTo>
                  <a:lnTo>
                    <a:pt x="8884920" y="1306068"/>
                  </a:lnTo>
                  <a:lnTo>
                    <a:pt x="8884920" y="0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9079" y="3296411"/>
              <a:ext cx="8884920" cy="1306195"/>
            </a:xfrm>
            <a:custGeom>
              <a:avLst/>
              <a:gdLst/>
              <a:ahLst/>
              <a:cxnLst/>
              <a:rect l="l" t="t" r="r" b="b"/>
              <a:pathLst>
                <a:path w="8884920" h="1306195">
                  <a:moveTo>
                    <a:pt x="0" y="1306068"/>
                  </a:moveTo>
                  <a:lnTo>
                    <a:pt x="8884920" y="1306068"/>
                  </a:lnTo>
                  <a:lnTo>
                    <a:pt x="8884920" y="0"/>
                  </a:lnTo>
                  <a:lnTo>
                    <a:pt x="0" y="0"/>
                  </a:lnTo>
                  <a:lnTo>
                    <a:pt x="0" y="130606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63842" y="3280917"/>
            <a:ext cx="88804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105" marR="74930" indent="-1905" algn="ctr">
              <a:lnSpc>
                <a:spcPct val="100000"/>
              </a:lnSpc>
              <a:spcBef>
                <a:spcPts val="100"/>
              </a:spcBef>
            </a:pPr>
            <a:r>
              <a:rPr sz="1800" u="sng" spc="-10" dirty="0">
                <a:solidFill>
                  <a:srgbClr val="0079DB"/>
                </a:solidFill>
                <a:uFill>
                  <a:solidFill>
                    <a:srgbClr val="0079DB"/>
                  </a:solidFill>
                </a:uFill>
                <a:latin typeface="Century Gothic"/>
                <a:cs typeface="Century Gothic"/>
                <a:hlinkClick r:id="rId2"/>
              </a:rPr>
              <a:t>https://www.bmc.com/blogs/python-spark-machine-learning-classification/</a:t>
            </a:r>
            <a:r>
              <a:rPr sz="1800" spc="-1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800" u="sng" spc="-10" dirty="0">
                <a:solidFill>
                  <a:srgbClr val="0079DB"/>
                </a:solidFill>
                <a:uFill>
                  <a:solidFill>
                    <a:srgbClr val="0079DB"/>
                  </a:solidFill>
                </a:uFill>
                <a:latin typeface="Century Gothic"/>
                <a:cs typeface="Century Gothic"/>
                <a:hlinkClick r:id="rId3"/>
              </a:rPr>
              <a:t>https://vishalmnemonic.github.io/DC11/</a:t>
            </a:r>
            <a:r>
              <a:rPr sz="1800" spc="-1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  <a:hlinkClick r:id="rId4"/>
              </a:rPr>
              <a:t>https://medium.com/@Sushil_Kumar/machine-learning-pipelines-with-spark-</a:t>
            </a:r>
            <a:r>
              <a:rPr sz="1800" spc="-25" dirty="0">
                <a:latin typeface="Century Gothic"/>
                <a:cs typeface="Century Gothic"/>
                <a:hlinkClick r:id="rId4"/>
              </a:rPr>
              <a:t>ml-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94cd9b4c973d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32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99847" y="1825751"/>
            <a:ext cx="8489315" cy="3197860"/>
            <a:chOff x="299847" y="1825751"/>
            <a:chExt cx="8489315" cy="319786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5092" y="1825751"/>
              <a:ext cx="8368623" cy="22860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372" y="2404871"/>
              <a:ext cx="7790688" cy="66751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04609" y="2400045"/>
              <a:ext cx="7800340" cy="677545"/>
            </a:xfrm>
            <a:custGeom>
              <a:avLst/>
              <a:gdLst/>
              <a:ahLst/>
              <a:cxnLst/>
              <a:rect l="l" t="t" r="r" b="b"/>
              <a:pathLst>
                <a:path w="7800340" h="677544">
                  <a:moveTo>
                    <a:pt x="0" y="677037"/>
                  </a:moveTo>
                  <a:lnTo>
                    <a:pt x="7800213" y="677037"/>
                  </a:lnTo>
                  <a:lnTo>
                    <a:pt x="7800213" y="0"/>
                  </a:lnTo>
                  <a:lnTo>
                    <a:pt x="0" y="0"/>
                  </a:lnTo>
                  <a:lnTo>
                    <a:pt x="0" y="677037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9372" y="3226307"/>
              <a:ext cx="8397240" cy="52273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5092" y="3700272"/>
              <a:ext cx="8433816" cy="51815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9372" y="3777995"/>
              <a:ext cx="3643884" cy="123596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04609" y="3773233"/>
              <a:ext cx="3653790" cy="1245870"/>
            </a:xfrm>
            <a:custGeom>
              <a:avLst/>
              <a:gdLst/>
              <a:ahLst/>
              <a:cxnLst/>
              <a:rect l="l" t="t" r="r" b="b"/>
              <a:pathLst>
                <a:path w="3653790" h="1245870">
                  <a:moveTo>
                    <a:pt x="0" y="1245488"/>
                  </a:moveTo>
                  <a:lnTo>
                    <a:pt x="3653409" y="1245488"/>
                  </a:lnTo>
                  <a:lnTo>
                    <a:pt x="3653409" y="0"/>
                  </a:lnTo>
                  <a:lnTo>
                    <a:pt x="0" y="0"/>
                  </a:lnTo>
                  <a:lnTo>
                    <a:pt x="0" y="1245488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0740">
              <a:lnSpc>
                <a:spcPts val="2810"/>
              </a:lnSpc>
              <a:spcBef>
                <a:spcPts val="100"/>
              </a:spcBef>
            </a:pPr>
            <a:r>
              <a:rPr dirty="0"/>
              <a:t>Lab</a:t>
            </a:r>
            <a:r>
              <a:rPr spc="-15" dirty="0"/>
              <a:t> </a:t>
            </a:r>
            <a:r>
              <a:rPr spc="-25" dirty="0"/>
              <a:t>01d</a:t>
            </a:r>
          </a:p>
          <a:p>
            <a:pPr marL="840740">
              <a:lnSpc>
                <a:spcPts val="2810"/>
              </a:lnSpc>
            </a:pPr>
            <a:r>
              <a:rPr dirty="0">
                <a:solidFill>
                  <a:srgbClr val="0079DB"/>
                </a:solidFill>
              </a:rPr>
              <a:t>CF</a:t>
            </a:r>
            <a:r>
              <a:rPr spc="-5" dirty="0">
                <a:solidFill>
                  <a:srgbClr val="0079DB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-</a:t>
            </a:r>
            <a:r>
              <a:rPr spc="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Make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User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spc="-10" dirty="0">
                <a:solidFill>
                  <a:srgbClr val="EB871D"/>
                </a:solidFill>
              </a:rPr>
              <a:t>Recommendation</a:t>
            </a:r>
          </a:p>
        </p:txBody>
      </p: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231140" y="953261"/>
            <a:ext cx="790829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entury Gothic"/>
                <a:cs typeface="Century Gothic"/>
              </a:rPr>
              <a:t>For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User</a:t>
            </a:r>
            <a:r>
              <a:rPr sz="1800" b="1" spc="-20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2</a:t>
            </a:r>
            <a:r>
              <a:rPr sz="1800" dirty="0">
                <a:latin typeface="Century Gothic"/>
                <a:cs typeface="Century Gothic"/>
              </a:rPr>
              <a:t>, </a:t>
            </a:r>
            <a:r>
              <a:rPr sz="1800" spc="-20" dirty="0">
                <a:latin typeface="Century Gothic"/>
                <a:cs typeface="Century Gothic"/>
              </a:rPr>
              <a:t>find:</a:t>
            </a:r>
            <a:endParaRPr sz="1800">
              <a:latin typeface="Century Gothic"/>
              <a:cs typeface="Century Gothic"/>
            </a:endParaRPr>
          </a:p>
          <a:p>
            <a:pPr marL="812800" indent="-285750">
              <a:lnSpc>
                <a:spcPct val="100000"/>
              </a:lnSpc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1800" dirty="0">
                <a:latin typeface="Century Gothic"/>
                <a:cs typeface="Century Gothic"/>
              </a:rPr>
              <a:t>Top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10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Movie</a:t>
            </a:r>
            <a:r>
              <a:rPr sz="1800" u="sng" spc="-3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Integers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recommendations (User,</a:t>
            </a:r>
            <a:r>
              <a:rPr sz="1800" spc="4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MovidID,</a:t>
            </a:r>
            <a:r>
              <a:rPr sz="1800" spc="-50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Rating)</a:t>
            </a:r>
            <a:endParaRPr sz="1800">
              <a:latin typeface="Century Gothic"/>
              <a:cs typeface="Century Gothic"/>
            </a:endParaRPr>
          </a:p>
          <a:p>
            <a:pPr marL="812800" indent="-285750">
              <a:lnSpc>
                <a:spcPct val="100000"/>
              </a:lnSpc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1800" dirty="0">
                <a:latin typeface="Century Gothic"/>
                <a:cs typeface="Century Gothic"/>
              </a:rPr>
              <a:t>Top</a:t>
            </a:r>
            <a:r>
              <a:rPr sz="1800" spc="-4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10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Movie</a:t>
            </a:r>
            <a:r>
              <a:rPr sz="1800" u="sng" spc="-3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Title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recommendations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(MovieName,</a:t>
            </a:r>
            <a:r>
              <a:rPr sz="1800" spc="-10" dirty="0">
                <a:latin typeface="Century Gothic"/>
                <a:cs typeface="Century Gothic"/>
              </a:rPr>
              <a:t> Rating)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629400" y="318515"/>
            <a:ext cx="367665" cy="475615"/>
          </a:xfrm>
          <a:custGeom>
            <a:avLst/>
            <a:gdLst/>
            <a:ahLst/>
            <a:cxnLst/>
            <a:rect l="l" t="t" r="r" b="b"/>
            <a:pathLst>
              <a:path w="367665" h="475615">
                <a:moveTo>
                  <a:pt x="367283" y="0"/>
                </a:moveTo>
                <a:lnTo>
                  <a:pt x="0" y="0"/>
                </a:lnTo>
                <a:lnTo>
                  <a:pt x="0" y="475488"/>
                </a:lnTo>
                <a:lnTo>
                  <a:pt x="367283" y="475488"/>
                </a:lnTo>
                <a:lnTo>
                  <a:pt x="367283" y="0"/>
                </a:lnTo>
                <a:close/>
              </a:path>
            </a:pathLst>
          </a:custGeom>
          <a:solidFill>
            <a:srgbClr val="EB871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33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45566" y="1825751"/>
            <a:ext cx="8378190" cy="2286000"/>
            <a:chOff x="345566" y="1825751"/>
            <a:chExt cx="8378190" cy="228600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5091" y="1825751"/>
              <a:ext cx="8368623" cy="22860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5091" y="2339339"/>
              <a:ext cx="3643884" cy="123596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50329" y="2334513"/>
              <a:ext cx="3653790" cy="1245870"/>
            </a:xfrm>
            <a:custGeom>
              <a:avLst/>
              <a:gdLst/>
              <a:ahLst/>
              <a:cxnLst/>
              <a:rect l="l" t="t" r="r" b="b"/>
              <a:pathLst>
                <a:path w="3653790" h="1245870">
                  <a:moveTo>
                    <a:pt x="0" y="1245489"/>
                  </a:moveTo>
                  <a:lnTo>
                    <a:pt x="3653409" y="1245489"/>
                  </a:lnTo>
                  <a:lnTo>
                    <a:pt x="3653409" y="0"/>
                  </a:lnTo>
                  <a:lnTo>
                    <a:pt x="0" y="0"/>
                  </a:lnTo>
                  <a:lnTo>
                    <a:pt x="0" y="1245489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0740">
              <a:lnSpc>
                <a:spcPts val="2810"/>
              </a:lnSpc>
              <a:spcBef>
                <a:spcPts val="100"/>
              </a:spcBef>
            </a:pPr>
            <a:r>
              <a:rPr dirty="0"/>
              <a:t>Lab</a:t>
            </a:r>
            <a:r>
              <a:rPr spc="-15" dirty="0"/>
              <a:t> </a:t>
            </a:r>
            <a:r>
              <a:rPr spc="-10" dirty="0"/>
              <a:t>01e/f</a:t>
            </a:r>
          </a:p>
          <a:p>
            <a:pPr marL="840740">
              <a:lnSpc>
                <a:spcPts val="2810"/>
              </a:lnSpc>
            </a:pPr>
            <a:r>
              <a:rPr dirty="0">
                <a:solidFill>
                  <a:srgbClr val="0079DB"/>
                </a:solidFill>
              </a:rPr>
              <a:t>CF</a:t>
            </a:r>
            <a:r>
              <a:rPr spc="-5" dirty="0">
                <a:solidFill>
                  <a:srgbClr val="0079DB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-</a:t>
            </a:r>
            <a:r>
              <a:rPr spc="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Make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User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spc="-10" dirty="0">
                <a:solidFill>
                  <a:srgbClr val="EB871D"/>
                </a:solidFill>
              </a:rPr>
              <a:t>Recommendation</a:t>
            </a: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31140" y="953261"/>
            <a:ext cx="525208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entury Gothic"/>
                <a:cs typeface="Century Gothic"/>
              </a:rPr>
              <a:t>For</a:t>
            </a:r>
            <a:r>
              <a:rPr sz="1800" spc="-4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User</a:t>
            </a:r>
            <a:r>
              <a:rPr sz="1800" spc="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2,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spc="-20" dirty="0">
                <a:latin typeface="Century Gothic"/>
                <a:cs typeface="Century Gothic"/>
              </a:rPr>
              <a:t>find:</a:t>
            </a:r>
            <a:endParaRPr sz="1800">
              <a:latin typeface="Century Gothic"/>
              <a:cs typeface="Century Gothic"/>
            </a:endParaRPr>
          </a:p>
          <a:p>
            <a:pPr marL="812800" indent="-285750">
              <a:lnSpc>
                <a:spcPct val="100000"/>
              </a:lnSpc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1800" dirty="0">
                <a:latin typeface="Century Gothic"/>
                <a:cs typeface="Century Gothic"/>
              </a:rPr>
              <a:t>Top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10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Movie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Integer</a:t>
            </a:r>
            <a:r>
              <a:rPr sz="1800" spc="20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recommendations</a:t>
            </a:r>
            <a:endParaRPr sz="1800">
              <a:latin typeface="Century Gothic"/>
              <a:cs typeface="Century Gothic"/>
            </a:endParaRPr>
          </a:p>
          <a:p>
            <a:pPr marL="812800" indent="-285750">
              <a:lnSpc>
                <a:spcPct val="100000"/>
              </a:lnSpc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1800" dirty="0">
                <a:latin typeface="Century Gothic"/>
                <a:cs typeface="Century Gothic"/>
              </a:rPr>
              <a:t>Top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10 Movie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Title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recommendations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45566" y="4307966"/>
            <a:ext cx="7809865" cy="687070"/>
            <a:chOff x="345566" y="4307966"/>
            <a:chExt cx="7809865" cy="687070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5091" y="4317491"/>
              <a:ext cx="7790688" cy="66751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50329" y="4312729"/>
              <a:ext cx="7800340" cy="677545"/>
            </a:xfrm>
            <a:custGeom>
              <a:avLst/>
              <a:gdLst/>
              <a:ahLst/>
              <a:cxnLst/>
              <a:rect l="l" t="t" r="r" b="b"/>
              <a:pathLst>
                <a:path w="7800340" h="677545">
                  <a:moveTo>
                    <a:pt x="0" y="677037"/>
                  </a:moveTo>
                  <a:lnTo>
                    <a:pt x="7800213" y="677037"/>
                  </a:lnTo>
                  <a:lnTo>
                    <a:pt x="7800213" y="0"/>
                  </a:lnTo>
                  <a:lnTo>
                    <a:pt x="0" y="0"/>
                  </a:lnTo>
                  <a:lnTo>
                    <a:pt x="0" y="677037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6629400" y="318515"/>
            <a:ext cx="367665" cy="475615"/>
          </a:xfrm>
          <a:custGeom>
            <a:avLst/>
            <a:gdLst/>
            <a:ahLst/>
            <a:cxnLst/>
            <a:rect l="l" t="t" r="r" b="b"/>
            <a:pathLst>
              <a:path w="367665" h="475615">
                <a:moveTo>
                  <a:pt x="367283" y="0"/>
                </a:moveTo>
                <a:lnTo>
                  <a:pt x="0" y="0"/>
                </a:lnTo>
                <a:lnTo>
                  <a:pt x="0" y="475488"/>
                </a:lnTo>
                <a:lnTo>
                  <a:pt x="367283" y="475488"/>
                </a:lnTo>
                <a:lnTo>
                  <a:pt x="367283" y="0"/>
                </a:lnTo>
                <a:close/>
              </a:path>
            </a:pathLst>
          </a:custGeom>
          <a:solidFill>
            <a:srgbClr val="EB871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34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877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EB871D"/>
                </a:solidFill>
              </a:rPr>
              <a:t>DataFrames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–</a:t>
            </a:r>
            <a:r>
              <a:rPr spc="-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Machine</a:t>
            </a:r>
            <a:r>
              <a:rPr spc="-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Learning</a:t>
            </a:r>
            <a:r>
              <a:rPr spc="-10" dirty="0">
                <a:solidFill>
                  <a:srgbClr val="EB871D"/>
                </a:solidFill>
              </a:rPr>
              <a:t> </a:t>
            </a:r>
            <a:r>
              <a:rPr spc="-20" dirty="0">
                <a:solidFill>
                  <a:srgbClr val="EB871D"/>
                </a:solidFill>
              </a:rPr>
              <a:t>(ML)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1066419" y="1901570"/>
            <a:ext cx="2305050" cy="3054985"/>
            <a:chOff x="1066419" y="1901570"/>
            <a:chExt cx="2305050" cy="305498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5944" y="1911095"/>
              <a:ext cx="2286000" cy="303580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71181" y="1906333"/>
              <a:ext cx="2295525" cy="3045460"/>
            </a:xfrm>
            <a:custGeom>
              <a:avLst/>
              <a:gdLst/>
              <a:ahLst/>
              <a:cxnLst/>
              <a:rect l="l" t="t" r="r" b="b"/>
              <a:pathLst>
                <a:path w="2295525" h="3045460">
                  <a:moveTo>
                    <a:pt x="0" y="3045333"/>
                  </a:moveTo>
                  <a:lnTo>
                    <a:pt x="2295525" y="3045333"/>
                  </a:lnTo>
                  <a:lnTo>
                    <a:pt x="2295525" y="0"/>
                  </a:lnTo>
                  <a:lnTo>
                    <a:pt x="0" y="0"/>
                  </a:lnTo>
                  <a:lnTo>
                    <a:pt x="0" y="3045333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25627" y="930605"/>
            <a:ext cx="7988300" cy="2086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entury Gothic"/>
                <a:cs typeface="Century Gothic"/>
              </a:rPr>
              <a:t>Now</a:t>
            </a:r>
            <a:r>
              <a:rPr sz="2000" spc="-3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let's</a:t>
            </a:r>
            <a:r>
              <a:rPr sz="2000" spc="-6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focus</a:t>
            </a:r>
            <a:r>
              <a:rPr sz="2000" spc="-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on</a:t>
            </a:r>
            <a:r>
              <a:rPr sz="2000" spc="-1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ML</a:t>
            </a:r>
            <a:r>
              <a:rPr sz="2000" spc="-1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using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Spark</a:t>
            </a:r>
            <a:r>
              <a:rPr sz="2000" spc="-20" dirty="0">
                <a:latin typeface="Century Gothic"/>
                <a:cs typeface="Century Gothic"/>
              </a:rPr>
              <a:t> </a:t>
            </a:r>
            <a:r>
              <a:rPr sz="2000" spc="-10" dirty="0">
                <a:latin typeface="Century Gothic"/>
                <a:cs typeface="Century Gothic"/>
              </a:rPr>
              <a:t>DataFrames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000">
              <a:latin typeface="Century Gothic"/>
              <a:cs typeface="Century Gothic"/>
            </a:endParaRPr>
          </a:p>
          <a:p>
            <a:pPr marL="876935">
              <a:lnSpc>
                <a:spcPct val="100000"/>
              </a:lnSpc>
            </a:pPr>
            <a:r>
              <a:rPr sz="1600" b="1" dirty="0">
                <a:solidFill>
                  <a:srgbClr val="0079DB"/>
                </a:solidFill>
                <a:latin typeface="Century Gothic"/>
                <a:cs typeface="Century Gothic"/>
              </a:rPr>
              <a:t>ML</a:t>
            </a:r>
            <a:r>
              <a:rPr sz="1600" b="1" spc="-2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latin typeface="Century Gothic"/>
                <a:cs typeface="Century Gothic"/>
              </a:rPr>
              <a:t>–</a:t>
            </a:r>
            <a:r>
              <a:rPr sz="1600" b="1" spc="-15" dirty="0">
                <a:latin typeface="Century Gothic"/>
                <a:cs typeface="Century Gothic"/>
              </a:rPr>
              <a:t> </a:t>
            </a:r>
            <a:r>
              <a:rPr sz="1600" b="1" dirty="0">
                <a:latin typeface="Century Gothic"/>
                <a:cs typeface="Century Gothic"/>
              </a:rPr>
              <a:t>For</a:t>
            </a:r>
            <a:r>
              <a:rPr sz="1600" b="1" spc="-20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DataFrames</a:t>
            </a:r>
            <a:endParaRPr sz="1600">
              <a:latin typeface="Century Gothic"/>
              <a:cs typeface="Century Gothic"/>
            </a:endParaRPr>
          </a:p>
          <a:p>
            <a:pPr marL="3543935">
              <a:lnSpc>
                <a:spcPct val="100000"/>
              </a:lnSpc>
              <a:spcBef>
                <a:spcPts val="745"/>
              </a:spcBef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Let use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same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function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only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this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time</a:t>
            </a:r>
            <a:endParaRPr sz="1800">
              <a:latin typeface="Century Gothic"/>
              <a:cs typeface="Century Gothic"/>
            </a:endParaRPr>
          </a:p>
          <a:p>
            <a:pPr marL="354393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doing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it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as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DataFrame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Century Gothic"/>
              <a:cs typeface="Century Gothic"/>
            </a:endParaRPr>
          </a:p>
          <a:p>
            <a:pPr marL="3543935">
              <a:lnSpc>
                <a:spcPct val="100000"/>
              </a:lnSpc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We'll</a:t>
            </a:r>
            <a:r>
              <a:rPr sz="1800" spc="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do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deeper</a:t>
            </a:r>
            <a:r>
              <a:rPr sz="1800" spc="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dive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of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ML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afterwards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4" name="object 4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4188" y="92151"/>
            <a:ext cx="11906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Lab</a:t>
            </a:r>
            <a:r>
              <a:rPr spc="-15" dirty="0"/>
              <a:t> </a:t>
            </a:r>
            <a:r>
              <a:rPr spc="-25" dirty="0"/>
              <a:t>02a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356" y="247853"/>
            <a:ext cx="8933180" cy="1011555"/>
          </a:xfrm>
          <a:prstGeom prst="rect">
            <a:avLst/>
          </a:prstGeom>
        </p:spPr>
        <p:txBody>
          <a:bodyPr vert="horz" wrap="square" lIns="0" tIns="209550" rIns="0" bIns="0" rtlCol="0">
            <a:spAutoFit/>
          </a:bodyPr>
          <a:lstStyle/>
          <a:p>
            <a:pPr marL="192405">
              <a:lnSpc>
                <a:spcPct val="100000"/>
              </a:lnSpc>
              <a:spcBef>
                <a:spcPts val="1650"/>
              </a:spcBef>
            </a:pPr>
            <a:r>
              <a:rPr sz="3600" b="1" baseline="1157" dirty="0">
                <a:solidFill>
                  <a:srgbClr val="0079DB"/>
                </a:solidFill>
                <a:latin typeface="Century Gothic"/>
                <a:cs typeface="Century Gothic"/>
              </a:rPr>
              <a:t>CF</a:t>
            </a:r>
            <a:r>
              <a:rPr sz="3600" b="1" spc="-30" baseline="1157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3600" b="1" baseline="1157" dirty="0">
                <a:solidFill>
                  <a:srgbClr val="EB871D"/>
                </a:solidFill>
                <a:latin typeface="Century Gothic"/>
                <a:cs typeface="Century Gothic"/>
              </a:rPr>
              <a:t>-</a:t>
            </a:r>
            <a:r>
              <a:rPr sz="3600" b="1" spc="-15" baseline="1157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3600" b="1" baseline="1157" dirty="0">
                <a:solidFill>
                  <a:srgbClr val="EB871D"/>
                </a:solidFill>
                <a:latin typeface="Century Gothic"/>
                <a:cs typeface="Century Gothic"/>
              </a:rPr>
              <a:t>Load</a:t>
            </a:r>
            <a:r>
              <a:rPr sz="3600" b="1" spc="-22" baseline="1157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3600" b="1" baseline="1157" dirty="0">
                <a:solidFill>
                  <a:srgbClr val="EB871D"/>
                </a:solidFill>
                <a:latin typeface="Century Gothic"/>
                <a:cs typeface="Century Gothic"/>
              </a:rPr>
              <a:t>DataFrame,</a:t>
            </a:r>
            <a:r>
              <a:rPr sz="3600" b="1" spc="-22" baseline="1157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3600" b="1" baseline="1157" dirty="0">
                <a:solidFill>
                  <a:srgbClr val="EB871D"/>
                </a:solidFill>
                <a:latin typeface="Century Gothic"/>
                <a:cs typeface="Century Gothic"/>
              </a:rPr>
              <a:t>remove</a:t>
            </a:r>
            <a:r>
              <a:rPr sz="3600" b="1" spc="-22" baseline="1157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3600" b="1" baseline="1157" dirty="0">
                <a:solidFill>
                  <a:srgbClr val="EB871D"/>
                </a:solidFill>
                <a:latin typeface="Century Gothic"/>
                <a:cs typeface="Century Gothic"/>
              </a:rPr>
              <a:t>'timestamp'</a:t>
            </a:r>
            <a:r>
              <a:rPr sz="3600" b="1" spc="-37" baseline="1157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3600" b="1" baseline="1157" dirty="0">
                <a:solidFill>
                  <a:srgbClr val="EB871D"/>
                </a:solidFill>
                <a:latin typeface="Century Gothic"/>
                <a:cs typeface="Century Gothic"/>
              </a:rPr>
              <a:t>column,</a:t>
            </a:r>
            <a:r>
              <a:rPr sz="3600" b="1" spc="-44" baseline="1157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3600" b="1" spc="52" baseline="1157" dirty="0">
                <a:solidFill>
                  <a:srgbClr val="EB871D"/>
                </a:solidFill>
                <a:latin typeface="Century Gothic"/>
                <a:cs typeface="Century Gothic"/>
              </a:rPr>
              <a:t>Displa</a:t>
            </a:r>
            <a:r>
              <a:rPr sz="3600" b="1" spc="-1537" baseline="1157" dirty="0">
                <a:solidFill>
                  <a:srgbClr val="EB871D"/>
                </a:solidFill>
                <a:latin typeface="Century Gothic"/>
                <a:cs typeface="Century Gothic"/>
              </a:rPr>
              <a:t>y</a:t>
            </a:r>
            <a:r>
              <a:rPr sz="1200" spc="40" dirty="0">
                <a:solidFill>
                  <a:srgbClr val="BABBBD"/>
                </a:solidFill>
                <a:latin typeface="Century Gothic"/>
                <a:cs typeface="Century Gothic"/>
              </a:rPr>
              <a:t>35</a:t>
            </a:r>
            <a:endParaRPr sz="1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170"/>
              </a:spcBef>
              <a:tabLst>
                <a:tab pos="5911215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Note</a:t>
            </a:r>
            <a:r>
              <a:rPr sz="1800" spc="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'id'</a:t>
            </a:r>
            <a:r>
              <a:rPr sz="18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is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just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MovieID</a:t>
            </a:r>
            <a:r>
              <a:rPr sz="18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and not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actual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Movie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Name.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	We'll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fix</a:t>
            </a:r>
            <a:r>
              <a:rPr sz="18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that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in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next 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Lab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43330" y="1330071"/>
            <a:ext cx="7677150" cy="3107055"/>
            <a:chOff x="743330" y="1330071"/>
            <a:chExt cx="7677150" cy="310705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2855" y="1339596"/>
              <a:ext cx="7658100" cy="30708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48093" y="1334833"/>
              <a:ext cx="7667625" cy="3080385"/>
            </a:xfrm>
            <a:custGeom>
              <a:avLst/>
              <a:gdLst/>
              <a:ahLst/>
              <a:cxnLst/>
              <a:rect l="l" t="t" r="r" b="b"/>
              <a:pathLst>
                <a:path w="7667625" h="3080385">
                  <a:moveTo>
                    <a:pt x="0" y="3080385"/>
                  </a:moveTo>
                  <a:lnTo>
                    <a:pt x="7667625" y="3080385"/>
                  </a:lnTo>
                  <a:lnTo>
                    <a:pt x="7667625" y="0"/>
                  </a:lnTo>
                  <a:lnTo>
                    <a:pt x="0" y="0"/>
                  </a:lnTo>
                  <a:lnTo>
                    <a:pt x="0" y="308038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19705" y="2797302"/>
              <a:ext cx="972819" cy="1614170"/>
            </a:xfrm>
            <a:custGeom>
              <a:avLst/>
              <a:gdLst/>
              <a:ahLst/>
              <a:cxnLst/>
              <a:rect l="l" t="t" r="r" b="b"/>
              <a:pathLst>
                <a:path w="972819" h="1614170">
                  <a:moveTo>
                    <a:pt x="0" y="1613916"/>
                  </a:moveTo>
                  <a:lnTo>
                    <a:pt x="972312" y="1613916"/>
                  </a:lnTo>
                  <a:lnTo>
                    <a:pt x="972312" y="0"/>
                  </a:lnTo>
                  <a:lnTo>
                    <a:pt x="0" y="0"/>
                  </a:lnTo>
                  <a:lnTo>
                    <a:pt x="0" y="1613916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69976" y="4518659"/>
            <a:ext cx="7998459" cy="562610"/>
          </a:xfrm>
          <a:prstGeom prst="rect">
            <a:avLst/>
          </a:prstGeom>
          <a:solidFill>
            <a:srgbClr val="FFFF00"/>
          </a:solidFill>
          <a:ln w="9525">
            <a:solidFill>
              <a:srgbClr val="3B3B3A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91440">
              <a:lnSpc>
                <a:spcPts val="2000"/>
              </a:lnSpc>
              <a:spcBef>
                <a:spcPts val="365"/>
              </a:spcBef>
            </a:pPr>
            <a:r>
              <a:rPr sz="1800" spc="-10" dirty="0">
                <a:solidFill>
                  <a:srgbClr val="3B3B3A"/>
                </a:solidFill>
                <a:latin typeface="Arial Narrow"/>
                <a:cs typeface="Arial Narrow"/>
              </a:rPr>
              <a:t>https://towardsdatascience.com/build-recommendation-system-with-pyspark-using-</a:t>
            </a:r>
            <a:endParaRPr sz="1800">
              <a:latin typeface="Arial Narrow"/>
              <a:cs typeface="Arial Narrow"/>
            </a:endParaRPr>
          </a:p>
          <a:p>
            <a:pPr marL="91440">
              <a:lnSpc>
                <a:spcPts val="2000"/>
              </a:lnSpc>
            </a:pPr>
            <a:r>
              <a:rPr sz="1800" spc="-10" dirty="0">
                <a:solidFill>
                  <a:srgbClr val="3B3B3A"/>
                </a:solidFill>
                <a:latin typeface="Arial Narrow"/>
                <a:cs typeface="Arial Narrow"/>
              </a:rPr>
              <a:t>alternating-least-</a:t>
            </a:r>
            <a:r>
              <a:rPr sz="1800" dirty="0">
                <a:solidFill>
                  <a:srgbClr val="3B3B3A"/>
                </a:solidFill>
                <a:latin typeface="Arial Narrow"/>
                <a:cs typeface="Arial Narrow"/>
              </a:rPr>
              <a:t>squares-</a:t>
            </a:r>
            <a:r>
              <a:rPr sz="1800" spc="-10" dirty="0">
                <a:solidFill>
                  <a:srgbClr val="3B3B3A"/>
                </a:solidFill>
                <a:latin typeface="Arial Narrow"/>
                <a:cs typeface="Arial Narrow"/>
              </a:rPr>
              <a:t>als-matrix-factorisation-ebe1ad2e7679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36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5">
              <a:lnSpc>
                <a:spcPts val="2810"/>
              </a:lnSpc>
              <a:spcBef>
                <a:spcPts val="100"/>
              </a:spcBef>
            </a:pPr>
            <a:r>
              <a:rPr dirty="0"/>
              <a:t>Lab</a:t>
            </a:r>
            <a:r>
              <a:rPr spc="-15" dirty="0"/>
              <a:t> </a:t>
            </a:r>
            <a:r>
              <a:rPr spc="-25" dirty="0"/>
              <a:t>02b</a:t>
            </a:r>
          </a:p>
          <a:p>
            <a:pPr marL="92075">
              <a:lnSpc>
                <a:spcPts val="2810"/>
              </a:lnSpc>
            </a:pPr>
            <a:r>
              <a:rPr dirty="0">
                <a:solidFill>
                  <a:srgbClr val="0079DB"/>
                </a:solidFill>
              </a:rPr>
              <a:t>CF</a:t>
            </a:r>
            <a:r>
              <a:rPr spc="-15" dirty="0">
                <a:solidFill>
                  <a:srgbClr val="0079DB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-</a:t>
            </a:r>
            <a:r>
              <a:rPr spc="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Split</a:t>
            </a:r>
            <a:r>
              <a:rPr spc="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into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TRAIN/TEST</a:t>
            </a:r>
            <a:r>
              <a:rPr spc="20" dirty="0">
                <a:solidFill>
                  <a:srgbClr val="EB871D"/>
                </a:solidFill>
              </a:rPr>
              <a:t> </a:t>
            </a:r>
            <a:r>
              <a:rPr spc="-10" dirty="0">
                <a:solidFill>
                  <a:srgbClr val="EB871D"/>
                </a:solidFill>
              </a:rPr>
              <a:t>DataFrames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597026" y="1395539"/>
            <a:ext cx="7950200" cy="1331595"/>
            <a:chOff x="597026" y="1395539"/>
            <a:chExt cx="7950200" cy="133159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6551" y="1405128"/>
              <a:ext cx="7930896" cy="117524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01789" y="1400302"/>
              <a:ext cx="7940675" cy="1322070"/>
            </a:xfrm>
            <a:custGeom>
              <a:avLst/>
              <a:gdLst/>
              <a:ahLst/>
              <a:cxnLst/>
              <a:rect l="l" t="t" r="r" b="b"/>
              <a:pathLst>
                <a:path w="7940675" h="1322070">
                  <a:moveTo>
                    <a:pt x="0" y="1321689"/>
                  </a:moveTo>
                  <a:lnTo>
                    <a:pt x="7940421" y="1321689"/>
                  </a:lnTo>
                  <a:lnTo>
                    <a:pt x="7940421" y="0"/>
                  </a:lnTo>
                  <a:lnTo>
                    <a:pt x="0" y="0"/>
                  </a:lnTo>
                  <a:lnTo>
                    <a:pt x="0" y="132168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33849" y="1629918"/>
              <a:ext cx="1287145" cy="0"/>
            </a:xfrm>
            <a:custGeom>
              <a:avLst/>
              <a:gdLst/>
              <a:ahLst/>
              <a:cxnLst/>
              <a:rect l="l" t="t" r="r" b="b"/>
              <a:pathLst>
                <a:path w="1287145">
                  <a:moveTo>
                    <a:pt x="0" y="0"/>
                  </a:moveTo>
                  <a:lnTo>
                    <a:pt x="1286637" y="0"/>
                  </a:lnTo>
                </a:path>
              </a:pathLst>
            </a:custGeom>
            <a:ln w="31750">
              <a:solidFill>
                <a:srgbClr val="0079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37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5">
              <a:lnSpc>
                <a:spcPts val="2810"/>
              </a:lnSpc>
              <a:spcBef>
                <a:spcPts val="100"/>
              </a:spcBef>
            </a:pPr>
            <a:r>
              <a:rPr dirty="0"/>
              <a:t>Lab</a:t>
            </a:r>
            <a:r>
              <a:rPr spc="-15" dirty="0"/>
              <a:t> </a:t>
            </a:r>
            <a:r>
              <a:rPr spc="-25" dirty="0"/>
              <a:t>02c</a:t>
            </a:r>
          </a:p>
          <a:p>
            <a:pPr marL="92075">
              <a:lnSpc>
                <a:spcPts val="2810"/>
              </a:lnSpc>
            </a:pPr>
            <a:r>
              <a:rPr dirty="0">
                <a:solidFill>
                  <a:srgbClr val="0079DB"/>
                </a:solidFill>
              </a:rPr>
              <a:t>CF</a:t>
            </a:r>
            <a:r>
              <a:rPr spc="-5" dirty="0">
                <a:solidFill>
                  <a:srgbClr val="0079DB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-</a:t>
            </a:r>
            <a:r>
              <a:rPr spc="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Load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Movie</a:t>
            </a:r>
            <a:r>
              <a:rPr spc="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Name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into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a DataFrame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spc="-25" dirty="0">
                <a:solidFill>
                  <a:srgbClr val="EB871D"/>
                </a:solidFill>
              </a:rPr>
              <a:t>too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1470342" y="2118105"/>
            <a:ext cx="6220460" cy="2555240"/>
            <a:chOff x="1470342" y="2118105"/>
            <a:chExt cx="6220460" cy="255524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9804" y="2142743"/>
              <a:ext cx="6190488" cy="250393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475105" y="2137981"/>
              <a:ext cx="6200140" cy="2513965"/>
            </a:xfrm>
            <a:custGeom>
              <a:avLst/>
              <a:gdLst/>
              <a:ahLst/>
              <a:cxnLst/>
              <a:rect l="l" t="t" r="r" b="b"/>
              <a:pathLst>
                <a:path w="6200140" h="2513965">
                  <a:moveTo>
                    <a:pt x="0" y="2513457"/>
                  </a:moveTo>
                  <a:lnTo>
                    <a:pt x="6200013" y="2513457"/>
                  </a:lnTo>
                  <a:lnTo>
                    <a:pt x="6200013" y="0"/>
                  </a:lnTo>
                  <a:lnTo>
                    <a:pt x="0" y="0"/>
                  </a:lnTo>
                  <a:lnTo>
                    <a:pt x="0" y="251345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43478" y="2143505"/>
              <a:ext cx="4221480" cy="2504440"/>
            </a:xfrm>
            <a:custGeom>
              <a:avLst/>
              <a:gdLst/>
              <a:ahLst/>
              <a:cxnLst/>
              <a:rect l="l" t="t" r="r" b="b"/>
              <a:pathLst>
                <a:path w="4221480" h="2504440">
                  <a:moveTo>
                    <a:pt x="0" y="2503932"/>
                  </a:moveTo>
                  <a:lnTo>
                    <a:pt x="4221480" y="2503932"/>
                  </a:lnTo>
                  <a:lnTo>
                    <a:pt x="4221480" y="0"/>
                  </a:lnTo>
                  <a:lnTo>
                    <a:pt x="0" y="0"/>
                  </a:lnTo>
                  <a:lnTo>
                    <a:pt x="0" y="2503932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5151" y="1240091"/>
            <a:ext cx="9013825" cy="546735"/>
            <a:chOff x="65151" y="1240091"/>
            <a:chExt cx="9013825" cy="546735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6" y="1249679"/>
              <a:ext cx="8994648" cy="52730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9913" y="1244853"/>
              <a:ext cx="9004300" cy="537210"/>
            </a:xfrm>
            <a:custGeom>
              <a:avLst/>
              <a:gdLst/>
              <a:ahLst/>
              <a:cxnLst/>
              <a:rect l="l" t="t" r="r" b="b"/>
              <a:pathLst>
                <a:path w="9004300" h="537210">
                  <a:moveTo>
                    <a:pt x="0" y="536828"/>
                  </a:moveTo>
                  <a:lnTo>
                    <a:pt x="9004173" y="536828"/>
                  </a:lnTo>
                  <a:lnTo>
                    <a:pt x="9004173" y="0"/>
                  </a:lnTo>
                  <a:lnTo>
                    <a:pt x="0" y="0"/>
                  </a:lnTo>
                  <a:lnTo>
                    <a:pt x="0" y="53682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38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10"/>
              </a:lnSpc>
              <a:spcBef>
                <a:spcPts val="100"/>
              </a:spcBef>
            </a:pPr>
            <a:r>
              <a:rPr dirty="0"/>
              <a:t>Lab</a:t>
            </a:r>
            <a:r>
              <a:rPr spc="-15" dirty="0"/>
              <a:t> </a:t>
            </a:r>
            <a:r>
              <a:rPr spc="-25" dirty="0"/>
              <a:t>02d</a:t>
            </a:r>
          </a:p>
          <a:p>
            <a:pPr marL="12700">
              <a:lnSpc>
                <a:spcPts val="2810"/>
              </a:lnSpc>
            </a:pPr>
            <a:r>
              <a:rPr dirty="0">
                <a:solidFill>
                  <a:srgbClr val="0079DB"/>
                </a:solidFill>
              </a:rPr>
              <a:t>CF </a:t>
            </a:r>
            <a:r>
              <a:rPr dirty="0">
                <a:solidFill>
                  <a:srgbClr val="EB871D"/>
                </a:solidFill>
              </a:rPr>
              <a:t>-</a:t>
            </a:r>
            <a:r>
              <a:rPr spc="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Create</a:t>
            </a:r>
            <a:r>
              <a:rPr spc="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ALS (CF) </a:t>
            </a:r>
            <a:r>
              <a:rPr spc="-10" dirty="0">
                <a:solidFill>
                  <a:srgbClr val="EB871D"/>
                </a:solidFill>
              </a:rPr>
              <a:t>Model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312038" y="1785683"/>
            <a:ext cx="7674609" cy="1273810"/>
            <a:chOff x="312038" y="1785683"/>
            <a:chExt cx="7674609" cy="127381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1563" y="1795271"/>
              <a:ext cx="7655052" cy="125425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16801" y="1790445"/>
              <a:ext cx="7665084" cy="1264285"/>
            </a:xfrm>
            <a:custGeom>
              <a:avLst/>
              <a:gdLst/>
              <a:ahLst/>
              <a:cxnLst/>
              <a:rect l="l" t="t" r="r" b="b"/>
              <a:pathLst>
                <a:path w="7665084" h="1264285">
                  <a:moveTo>
                    <a:pt x="0" y="1263777"/>
                  </a:moveTo>
                  <a:lnTo>
                    <a:pt x="7664577" y="1263777"/>
                  </a:lnTo>
                  <a:lnTo>
                    <a:pt x="7664577" y="0"/>
                  </a:lnTo>
                  <a:lnTo>
                    <a:pt x="0" y="0"/>
                  </a:lnTo>
                  <a:lnTo>
                    <a:pt x="0" y="126377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09168" y="1029715"/>
            <a:ext cx="6182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Run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5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iterations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and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don't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Overfit</a:t>
            </a:r>
            <a:r>
              <a:rPr sz="18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(regParam)</a:t>
            </a:r>
            <a:r>
              <a:rPr sz="1800" spc="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Model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39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5">
              <a:lnSpc>
                <a:spcPts val="2810"/>
              </a:lnSpc>
              <a:spcBef>
                <a:spcPts val="100"/>
              </a:spcBef>
            </a:pPr>
            <a:r>
              <a:rPr dirty="0"/>
              <a:t>Lab</a:t>
            </a:r>
            <a:r>
              <a:rPr spc="-15" dirty="0"/>
              <a:t> </a:t>
            </a:r>
            <a:r>
              <a:rPr spc="-25" dirty="0"/>
              <a:t>02e</a:t>
            </a:r>
          </a:p>
          <a:p>
            <a:pPr marL="92075">
              <a:lnSpc>
                <a:spcPts val="2810"/>
              </a:lnSpc>
            </a:pPr>
            <a:r>
              <a:rPr dirty="0">
                <a:solidFill>
                  <a:srgbClr val="0079DB"/>
                </a:solidFill>
              </a:rPr>
              <a:t>CF</a:t>
            </a:r>
            <a:r>
              <a:rPr spc="-5" dirty="0">
                <a:solidFill>
                  <a:srgbClr val="0079DB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-</a:t>
            </a:r>
            <a:r>
              <a:rPr spc="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Top</a:t>
            </a:r>
            <a:r>
              <a:rPr spc="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10</a:t>
            </a:r>
            <a:r>
              <a:rPr spc="10" dirty="0">
                <a:solidFill>
                  <a:srgbClr val="EB871D"/>
                </a:solidFill>
              </a:rPr>
              <a:t> </a:t>
            </a:r>
            <a:r>
              <a:rPr u="sng" dirty="0">
                <a:solidFill>
                  <a:srgbClr val="EB871D"/>
                </a:solidFill>
                <a:uFill>
                  <a:solidFill>
                    <a:srgbClr val="EB871D"/>
                  </a:solidFill>
                </a:uFill>
              </a:rPr>
              <a:t>Movie</a:t>
            </a:r>
            <a:r>
              <a:rPr u="sng" spc="10" dirty="0">
                <a:solidFill>
                  <a:srgbClr val="EB871D"/>
                </a:solidFill>
                <a:uFill>
                  <a:solidFill>
                    <a:srgbClr val="EB871D"/>
                  </a:solidFill>
                </a:uFill>
              </a:rPr>
              <a:t> </a:t>
            </a:r>
            <a:r>
              <a:rPr u="sng" dirty="0">
                <a:solidFill>
                  <a:srgbClr val="EB871D"/>
                </a:solidFill>
                <a:uFill>
                  <a:solidFill>
                    <a:srgbClr val="EB871D"/>
                  </a:solidFill>
                </a:uFill>
              </a:rPr>
              <a:t>IDs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for User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0, 1 </a:t>
            </a:r>
            <a:r>
              <a:rPr spc="-50" dirty="0">
                <a:solidFill>
                  <a:srgbClr val="EB871D"/>
                </a:solidFill>
              </a:rPr>
              <a:t>2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249554" y="1116711"/>
            <a:ext cx="8644890" cy="3198495"/>
            <a:chOff x="249554" y="1116711"/>
            <a:chExt cx="8644890" cy="319849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079" y="1126236"/>
              <a:ext cx="8625840" cy="317906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54317" y="1121473"/>
              <a:ext cx="8635365" cy="3188970"/>
            </a:xfrm>
            <a:custGeom>
              <a:avLst/>
              <a:gdLst/>
              <a:ahLst/>
              <a:cxnLst/>
              <a:rect l="l" t="t" r="r" b="b"/>
              <a:pathLst>
                <a:path w="8635365" h="3188970">
                  <a:moveTo>
                    <a:pt x="0" y="3188589"/>
                  </a:moveTo>
                  <a:lnTo>
                    <a:pt x="8635365" y="3188589"/>
                  </a:lnTo>
                  <a:lnTo>
                    <a:pt x="8635365" y="0"/>
                  </a:lnTo>
                  <a:lnTo>
                    <a:pt x="0" y="0"/>
                  </a:lnTo>
                  <a:lnTo>
                    <a:pt x="0" y="318858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45880" y="310895"/>
            <a:ext cx="22860" cy="24765"/>
          </a:xfrm>
          <a:custGeom>
            <a:avLst/>
            <a:gdLst/>
            <a:ahLst/>
            <a:cxnLst/>
            <a:rect l="l" t="t" r="r" b="b"/>
            <a:pathLst>
              <a:path w="22859" h="24764">
                <a:moveTo>
                  <a:pt x="14604" y="0"/>
                </a:moveTo>
                <a:lnTo>
                  <a:pt x="8254" y="0"/>
                </a:lnTo>
                <a:lnTo>
                  <a:pt x="5588" y="1015"/>
                </a:lnTo>
                <a:lnTo>
                  <a:pt x="1143" y="5968"/>
                </a:lnTo>
                <a:lnTo>
                  <a:pt x="103" y="8508"/>
                </a:lnTo>
                <a:lnTo>
                  <a:pt x="0" y="15620"/>
                </a:lnTo>
                <a:lnTo>
                  <a:pt x="1143" y="18414"/>
                </a:lnTo>
                <a:lnTo>
                  <a:pt x="5588" y="23367"/>
                </a:lnTo>
                <a:lnTo>
                  <a:pt x="8254" y="24383"/>
                </a:lnTo>
                <a:lnTo>
                  <a:pt x="14604" y="24383"/>
                </a:lnTo>
                <a:lnTo>
                  <a:pt x="17272" y="23367"/>
                </a:lnTo>
                <a:lnTo>
                  <a:pt x="17780" y="22859"/>
                </a:lnTo>
                <a:lnTo>
                  <a:pt x="8763" y="22859"/>
                </a:lnTo>
                <a:lnTo>
                  <a:pt x="6476" y="21589"/>
                </a:lnTo>
                <a:lnTo>
                  <a:pt x="2540" y="17652"/>
                </a:lnTo>
                <a:lnTo>
                  <a:pt x="1697" y="15366"/>
                </a:lnTo>
                <a:lnTo>
                  <a:pt x="1650" y="9143"/>
                </a:lnTo>
                <a:lnTo>
                  <a:pt x="2540" y="6730"/>
                </a:lnTo>
                <a:lnTo>
                  <a:pt x="4572" y="4699"/>
                </a:lnTo>
                <a:lnTo>
                  <a:pt x="6476" y="2539"/>
                </a:lnTo>
                <a:lnTo>
                  <a:pt x="8763" y="1524"/>
                </a:lnTo>
                <a:lnTo>
                  <a:pt x="17780" y="1524"/>
                </a:lnTo>
                <a:lnTo>
                  <a:pt x="17272" y="1015"/>
                </a:lnTo>
                <a:lnTo>
                  <a:pt x="14604" y="0"/>
                </a:lnTo>
                <a:close/>
              </a:path>
              <a:path w="22859" h="24764">
                <a:moveTo>
                  <a:pt x="17780" y="1524"/>
                </a:moveTo>
                <a:lnTo>
                  <a:pt x="14097" y="1524"/>
                </a:lnTo>
                <a:lnTo>
                  <a:pt x="16383" y="2539"/>
                </a:lnTo>
                <a:lnTo>
                  <a:pt x="20320" y="6730"/>
                </a:lnTo>
                <a:lnTo>
                  <a:pt x="21068" y="8762"/>
                </a:lnTo>
                <a:lnTo>
                  <a:pt x="21162" y="15366"/>
                </a:lnTo>
                <a:lnTo>
                  <a:pt x="20320" y="17652"/>
                </a:lnTo>
                <a:lnTo>
                  <a:pt x="18415" y="19684"/>
                </a:lnTo>
                <a:lnTo>
                  <a:pt x="16383" y="21589"/>
                </a:lnTo>
                <a:lnTo>
                  <a:pt x="14097" y="22859"/>
                </a:lnTo>
                <a:lnTo>
                  <a:pt x="17780" y="22859"/>
                </a:lnTo>
                <a:lnTo>
                  <a:pt x="19685" y="20954"/>
                </a:lnTo>
                <a:lnTo>
                  <a:pt x="21717" y="18414"/>
                </a:lnTo>
                <a:lnTo>
                  <a:pt x="22860" y="15620"/>
                </a:lnTo>
                <a:lnTo>
                  <a:pt x="22756" y="8508"/>
                </a:lnTo>
                <a:lnTo>
                  <a:pt x="21717" y="5968"/>
                </a:lnTo>
                <a:lnTo>
                  <a:pt x="19685" y="3428"/>
                </a:lnTo>
                <a:lnTo>
                  <a:pt x="17780" y="1524"/>
                </a:lnTo>
                <a:close/>
              </a:path>
              <a:path w="22859" h="24764">
                <a:moveTo>
                  <a:pt x="13843" y="5461"/>
                </a:moveTo>
                <a:lnTo>
                  <a:pt x="6985" y="5461"/>
                </a:lnTo>
                <a:lnTo>
                  <a:pt x="6985" y="18923"/>
                </a:lnTo>
                <a:lnTo>
                  <a:pt x="9017" y="18923"/>
                </a:lnTo>
                <a:lnTo>
                  <a:pt x="9017" y="13462"/>
                </a:lnTo>
                <a:lnTo>
                  <a:pt x="15409" y="13462"/>
                </a:lnTo>
                <a:lnTo>
                  <a:pt x="15240" y="13207"/>
                </a:lnTo>
                <a:lnTo>
                  <a:pt x="14604" y="12700"/>
                </a:lnTo>
                <a:lnTo>
                  <a:pt x="13589" y="12700"/>
                </a:lnTo>
                <a:lnTo>
                  <a:pt x="14350" y="12445"/>
                </a:lnTo>
                <a:lnTo>
                  <a:pt x="14986" y="12191"/>
                </a:lnTo>
                <a:lnTo>
                  <a:pt x="15240" y="11937"/>
                </a:lnTo>
                <a:lnTo>
                  <a:pt x="9017" y="11937"/>
                </a:lnTo>
                <a:lnTo>
                  <a:pt x="9017" y="6984"/>
                </a:lnTo>
                <a:lnTo>
                  <a:pt x="16255" y="6984"/>
                </a:lnTo>
                <a:lnTo>
                  <a:pt x="15875" y="6476"/>
                </a:lnTo>
                <a:lnTo>
                  <a:pt x="14604" y="5714"/>
                </a:lnTo>
                <a:lnTo>
                  <a:pt x="13843" y="5461"/>
                </a:lnTo>
                <a:close/>
              </a:path>
              <a:path w="22859" h="24764">
                <a:moveTo>
                  <a:pt x="15409" y="13462"/>
                </a:moveTo>
                <a:lnTo>
                  <a:pt x="12065" y="13462"/>
                </a:lnTo>
                <a:lnTo>
                  <a:pt x="12700" y="13715"/>
                </a:lnTo>
                <a:lnTo>
                  <a:pt x="13208" y="13969"/>
                </a:lnTo>
                <a:lnTo>
                  <a:pt x="14097" y="14477"/>
                </a:lnTo>
                <a:lnTo>
                  <a:pt x="14350" y="15366"/>
                </a:lnTo>
                <a:lnTo>
                  <a:pt x="14477" y="18414"/>
                </a:lnTo>
                <a:lnTo>
                  <a:pt x="14604" y="18923"/>
                </a:lnTo>
                <a:lnTo>
                  <a:pt x="16637" y="18923"/>
                </a:lnTo>
                <a:lnTo>
                  <a:pt x="16637" y="18668"/>
                </a:lnTo>
                <a:lnTo>
                  <a:pt x="16383" y="18668"/>
                </a:lnTo>
                <a:lnTo>
                  <a:pt x="16332" y="15239"/>
                </a:lnTo>
                <a:lnTo>
                  <a:pt x="16128" y="14731"/>
                </a:lnTo>
                <a:lnTo>
                  <a:pt x="15748" y="13969"/>
                </a:lnTo>
                <a:lnTo>
                  <a:pt x="15409" y="13462"/>
                </a:lnTo>
                <a:close/>
              </a:path>
              <a:path w="22859" h="24764">
                <a:moveTo>
                  <a:pt x="16255" y="6984"/>
                </a:moveTo>
                <a:lnTo>
                  <a:pt x="12192" y="6984"/>
                </a:lnTo>
                <a:lnTo>
                  <a:pt x="13208" y="7238"/>
                </a:lnTo>
                <a:lnTo>
                  <a:pt x="13589" y="7492"/>
                </a:lnTo>
                <a:lnTo>
                  <a:pt x="14097" y="7746"/>
                </a:lnTo>
                <a:lnTo>
                  <a:pt x="14604" y="8508"/>
                </a:lnTo>
                <a:lnTo>
                  <a:pt x="14604" y="10413"/>
                </a:lnTo>
                <a:lnTo>
                  <a:pt x="14097" y="11175"/>
                </a:lnTo>
                <a:lnTo>
                  <a:pt x="13208" y="11429"/>
                </a:lnTo>
                <a:lnTo>
                  <a:pt x="12700" y="11683"/>
                </a:lnTo>
                <a:lnTo>
                  <a:pt x="12065" y="11937"/>
                </a:lnTo>
                <a:lnTo>
                  <a:pt x="15240" y="11937"/>
                </a:lnTo>
                <a:lnTo>
                  <a:pt x="16128" y="11429"/>
                </a:lnTo>
                <a:lnTo>
                  <a:pt x="16637" y="10413"/>
                </a:lnTo>
                <a:lnTo>
                  <a:pt x="16637" y="7492"/>
                </a:lnTo>
                <a:lnTo>
                  <a:pt x="16255" y="6984"/>
                </a:lnTo>
                <a:close/>
              </a:path>
            </a:pathLst>
          </a:custGeom>
          <a:solidFill>
            <a:srgbClr val="EB8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4188" y="92151"/>
            <a:ext cx="10744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Lab</a:t>
            </a:r>
            <a:r>
              <a:rPr spc="-15" dirty="0"/>
              <a:t> </a:t>
            </a:r>
            <a:r>
              <a:rPr spc="-25" dirty="0"/>
              <a:t>02f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4188" y="445134"/>
            <a:ext cx="8728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baseline="1157" dirty="0">
                <a:solidFill>
                  <a:srgbClr val="0079DB"/>
                </a:solidFill>
                <a:latin typeface="Century Gothic"/>
                <a:cs typeface="Century Gothic"/>
              </a:rPr>
              <a:t>CF</a:t>
            </a:r>
            <a:r>
              <a:rPr sz="3600" b="1" spc="-7" baseline="1157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3600" b="1" baseline="1157" dirty="0">
                <a:solidFill>
                  <a:srgbClr val="EB871D"/>
                </a:solidFill>
                <a:latin typeface="Century Gothic"/>
                <a:cs typeface="Century Gothic"/>
              </a:rPr>
              <a:t>–</a:t>
            </a:r>
            <a:r>
              <a:rPr sz="3600" b="1" spc="7" baseline="1157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3600" b="1" baseline="1157" dirty="0">
                <a:solidFill>
                  <a:srgbClr val="EB871D"/>
                </a:solidFill>
                <a:latin typeface="Century Gothic"/>
                <a:cs typeface="Century Gothic"/>
              </a:rPr>
              <a:t>To convert Movie</a:t>
            </a:r>
            <a:r>
              <a:rPr sz="3600" b="1" spc="15" baseline="1157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3600" b="1" baseline="1157" dirty="0">
                <a:solidFill>
                  <a:srgbClr val="EB871D"/>
                </a:solidFill>
                <a:latin typeface="Century Gothic"/>
                <a:cs typeface="Century Gothic"/>
              </a:rPr>
              <a:t>ID</a:t>
            </a:r>
            <a:r>
              <a:rPr sz="3600" b="1" spc="-7" baseline="1157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3600" b="1" baseline="1157" dirty="0">
                <a:solidFill>
                  <a:srgbClr val="EB871D"/>
                </a:solidFill>
                <a:latin typeface="Century Gothic"/>
                <a:cs typeface="Century Gothic"/>
              </a:rPr>
              <a:t>to</a:t>
            </a:r>
            <a:r>
              <a:rPr sz="3600" b="1" spc="15" baseline="1157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3600" b="1" baseline="1157" dirty="0">
                <a:solidFill>
                  <a:srgbClr val="EB871D"/>
                </a:solidFill>
                <a:latin typeface="Century Gothic"/>
                <a:cs typeface="Century Gothic"/>
              </a:rPr>
              <a:t>Movie</a:t>
            </a:r>
            <a:r>
              <a:rPr sz="3600" b="1" spc="7" baseline="1157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3600" b="1" baseline="1157" dirty="0">
                <a:solidFill>
                  <a:srgbClr val="EB871D"/>
                </a:solidFill>
                <a:latin typeface="Century Gothic"/>
                <a:cs typeface="Century Gothic"/>
              </a:rPr>
              <a:t>Name,</a:t>
            </a:r>
            <a:r>
              <a:rPr sz="3600" b="1" spc="15" baseline="1157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3600" b="1" baseline="1157" dirty="0">
                <a:solidFill>
                  <a:srgbClr val="EB871D"/>
                </a:solidFill>
                <a:latin typeface="Century Gothic"/>
                <a:cs typeface="Century Gothic"/>
              </a:rPr>
              <a:t>we</a:t>
            </a:r>
            <a:r>
              <a:rPr sz="3600" b="1" spc="-7" baseline="1157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3600" b="1" baseline="1157" dirty="0">
                <a:solidFill>
                  <a:srgbClr val="EB871D"/>
                </a:solidFill>
                <a:latin typeface="Century Gothic"/>
                <a:cs typeface="Century Gothic"/>
              </a:rPr>
              <a:t>first 'explod</a:t>
            </a:r>
            <a:r>
              <a:rPr sz="3600" b="1" spc="-209" baseline="1157" dirty="0">
                <a:solidFill>
                  <a:srgbClr val="EB871D"/>
                </a:solidFill>
                <a:latin typeface="Century Gothic"/>
                <a:cs typeface="Century Gothic"/>
              </a:rPr>
              <a:t>e</a:t>
            </a:r>
            <a:r>
              <a:rPr sz="1200" spc="-525" dirty="0">
                <a:solidFill>
                  <a:srgbClr val="BABBBD"/>
                </a:solidFill>
                <a:latin typeface="Century Gothic"/>
                <a:cs typeface="Century Gothic"/>
              </a:rPr>
              <a:t>4</a:t>
            </a:r>
            <a:r>
              <a:rPr sz="3600" b="1" spc="7" baseline="1157" dirty="0">
                <a:solidFill>
                  <a:srgbClr val="EB871D"/>
                </a:solidFill>
                <a:latin typeface="Century Gothic"/>
                <a:cs typeface="Century Gothic"/>
              </a:rPr>
              <a:t>'</a:t>
            </a:r>
            <a:r>
              <a:rPr sz="1200" spc="5" dirty="0">
                <a:solidFill>
                  <a:srgbClr val="BABBBD"/>
                </a:solidFill>
                <a:latin typeface="Century Gothic"/>
                <a:cs typeface="Century Gothic"/>
              </a:rPr>
              <a:t>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60792" y="0"/>
            <a:ext cx="1102360" cy="477520"/>
          </a:xfrm>
          <a:custGeom>
            <a:avLst/>
            <a:gdLst/>
            <a:ahLst/>
            <a:cxnLst/>
            <a:rect l="l" t="t" r="r" b="b"/>
            <a:pathLst>
              <a:path w="1102359" h="477520">
                <a:moveTo>
                  <a:pt x="1101852" y="0"/>
                </a:moveTo>
                <a:lnTo>
                  <a:pt x="0" y="0"/>
                </a:lnTo>
                <a:lnTo>
                  <a:pt x="0" y="477012"/>
                </a:lnTo>
                <a:lnTo>
                  <a:pt x="1101852" y="477012"/>
                </a:lnTo>
                <a:lnTo>
                  <a:pt x="11018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2101278" y="1227963"/>
            <a:ext cx="4941570" cy="3449954"/>
            <a:chOff x="2101278" y="1227963"/>
            <a:chExt cx="4941570" cy="3449954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10740" y="1237488"/>
              <a:ext cx="4922520" cy="343052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106041" y="1232725"/>
              <a:ext cx="4932045" cy="3440429"/>
            </a:xfrm>
            <a:custGeom>
              <a:avLst/>
              <a:gdLst/>
              <a:ahLst/>
              <a:cxnLst/>
              <a:rect l="l" t="t" r="r" b="b"/>
              <a:pathLst>
                <a:path w="4932045" h="3440429">
                  <a:moveTo>
                    <a:pt x="0" y="3440049"/>
                  </a:moveTo>
                  <a:lnTo>
                    <a:pt x="4932045" y="3440049"/>
                  </a:lnTo>
                  <a:lnTo>
                    <a:pt x="4932045" y="0"/>
                  </a:lnTo>
                  <a:lnTo>
                    <a:pt x="0" y="0"/>
                  </a:lnTo>
                  <a:lnTo>
                    <a:pt x="0" y="344004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41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45880" y="310895"/>
            <a:ext cx="22860" cy="24765"/>
          </a:xfrm>
          <a:custGeom>
            <a:avLst/>
            <a:gdLst/>
            <a:ahLst/>
            <a:cxnLst/>
            <a:rect l="l" t="t" r="r" b="b"/>
            <a:pathLst>
              <a:path w="22859" h="24764">
                <a:moveTo>
                  <a:pt x="14604" y="0"/>
                </a:moveTo>
                <a:lnTo>
                  <a:pt x="8254" y="0"/>
                </a:lnTo>
                <a:lnTo>
                  <a:pt x="5588" y="1015"/>
                </a:lnTo>
                <a:lnTo>
                  <a:pt x="1143" y="5968"/>
                </a:lnTo>
                <a:lnTo>
                  <a:pt x="103" y="8508"/>
                </a:lnTo>
                <a:lnTo>
                  <a:pt x="0" y="15620"/>
                </a:lnTo>
                <a:lnTo>
                  <a:pt x="1143" y="18414"/>
                </a:lnTo>
                <a:lnTo>
                  <a:pt x="5588" y="23367"/>
                </a:lnTo>
                <a:lnTo>
                  <a:pt x="8254" y="24383"/>
                </a:lnTo>
                <a:lnTo>
                  <a:pt x="14604" y="24383"/>
                </a:lnTo>
                <a:lnTo>
                  <a:pt x="17272" y="23367"/>
                </a:lnTo>
                <a:lnTo>
                  <a:pt x="17780" y="22859"/>
                </a:lnTo>
                <a:lnTo>
                  <a:pt x="8763" y="22859"/>
                </a:lnTo>
                <a:lnTo>
                  <a:pt x="6476" y="21589"/>
                </a:lnTo>
                <a:lnTo>
                  <a:pt x="2540" y="17652"/>
                </a:lnTo>
                <a:lnTo>
                  <a:pt x="1697" y="15366"/>
                </a:lnTo>
                <a:lnTo>
                  <a:pt x="1650" y="9143"/>
                </a:lnTo>
                <a:lnTo>
                  <a:pt x="2540" y="6730"/>
                </a:lnTo>
                <a:lnTo>
                  <a:pt x="4572" y="4699"/>
                </a:lnTo>
                <a:lnTo>
                  <a:pt x="6476" y="2539"/>
                </a:lnTo>
                <a:lnTo>
                  <a:pt x="8763" y="1524"/>
                </a:lnTo>
                <a:lnTo>
                  <a:pt x="17780" y="1524"/>
                </a:lnTo>
                <a:lnTo>
                  <a:pt x="17272" y="1015"/>
                </a:lnTo>
                <a:lnTo>
                  <a:pt x="14604" y="0"/>
                </a:lnTo>
                <a:close/>
              </a:path>
              <a:path w="22859" h="24764">
                <a:moveTo>
                  <a:pt x="17780" y="1524"/>
                </a:moveTo>
                <a:lnTo>
                  <a:pt x="14097" y="1524"/>
                </a:lnTo>
                <a:lnTo>
                  <a:pt x="16383" y="2539"/>
                </a:lnTo>
                <a:lnTo>
                  <a:pt x="20320" y="6730"/>
                </a:lnTo>
                <a:lnTo>
                  <a:pt x="21068" y="8762"/>
                </a:lnTo>
                <a:lnTo>
                  <a:pt x="21162" y="15366"/>
                </a:lnTo>
                <a:lnTo>
                  <a:pt x="20320" y="17652"/>
                </a:lnTo>
                <a:lnTo>
                  <a:pt x="18415" y="19684"/>
                </a:lnTo>
                <a:lnTo>
                  <a:pt x="16383" y="21589"/>
                </a:lnTo>
                <a:lnTo>
                  <a:pt x="14097" y="22859"/>
                </a:lnTo>
                <a:lnTo>
                  <a:pt x="17780" y="22859"/>
                </a:lnTo>
                <a:lnTo>
                  <a:pt x="19685" y="20954"/>
                </a:lnTo>
                <a:lnTo>
                  <a:pt x="21717" y="18414"/>
                </a:lnTo>
                <a:lnTo>
                  <a:pt x="22860" y="15620"/>
                </a:lnTo>
                <a:lnTo>
                  <a:pt x="22756" y="8508"/>
                </a:lnTo>
                <a:lnTo>
                  <a:pt x="21717" y="5968"/>
                </a:lnTo>
                <a:lnTo>
                  <a:pt x="19685" y="3428"/>
                </a:lnTo>
                <a:lnTo>
                  <a:pt x="17780" y="1524"/>
                </a:lnTo>
                <a:close/>
              </a:path>
              <a:path w="22859" h="24764">
                <a:moveTo>
                  <a:pt x="13843" y="5461"/>
                </a:moveTo>
                <a:lnTo>
                  <a:pt x="6985" y="5461"/>
                </a:lnTo>
                <a:lnTo>
                  <a:pt x="6985" y="18923"/>
                </a:lnTo>
                <a:lnTo>
                  <a:pt x="9017" y="18923"/>
                </a:lnTo>
                <a:lnTo>
                  <a:pt x="9017" y="13462"/>
                </a:lnTo>
                <a:lnTo>
                  <a:pt x="15409" y="13462"/>
                </a:lnTo>
                <a:lnTo>
                  <a:pt x="15240" y="13207"/>
                </a:lnTo>
                <a:lnTo>
                  <a:pt x="14604" y="12700"/>
                </a:lnTo>
                <a:lnTo>
                  <a:pt x="13589" y="12700"/>
                </a:lnTo>
                <a:lnTo>
                  <a:pt x="14350" y="12445"/>
                </a:lnTo>
                <a:lnTo>
                  <a:pt x="14986" y="12191"/>
                </a:lnTo>
                <a:lnTo>
                  <a:pt x="15240" y="11937"/>
                </a:lnTo>
                <a:lnTo>
                  <a:pt x="9017" y="11937"/>
                </a:lnTo>
                <a:lnTo>
                  <a:pt x="9017" y="6984"/>
                </a:lnTo>
                <a:lnTo>
                  <a:pt x="16255" y="6984"/>
                </a:lnTo>
                <a:lnTo>
                  <a:pt x="15875" y="6476"/>
                </a:lnTo>
                <a:lnTo>
                  <a:pt x="14604" y="5714"/>
                </a:lnTo>
                <a:lnTo>
                  <a:pt x="13843" y="5461"/>
                </a:lnTo>
                <a:close/>
              </a:path>
              <a:path w="22859" h="24764">
                <a:moveTo>
                  <a:pt x="15409" y="13462"/>
                </a:moveTo>
                <a:lnTo>
                  <a:pt x="12065" y="13462"/>
                </a:lnTo>
                <a:lnTo>
                  <a:pt x="12700" y="13715"/>
                </a:lnTo>
                <a:lnTo>
                  <a:pt x="13208" y="13969"/>
                </a:lnTo>
                <a:lnTo>
                  <a:pt x="14097" y="14477"/>
                </a:lnTo>
                <a:lnTo>
                  <a:pt x="14350" y="15366"/>
                </a:lnTo>
                <a:lnTo>
                  <a:pt x="14477" y="18414"/>
                </a:lnTo>
                <a:lnTo>
                  <a:pt x="14604" y="18923"/>
                </a:lnTo>
                <a:lnTo>
                  <a:pt x="16637" y="18923"/>
                </a:lnTo>
                <a:lnTo>
                  <a:pt x="16637" y="18668"/>
                </a:lnTo>
                <a:lnTo>
                  <a:pt x="16383" y="18668"/>
                </a:lnTo>
                <a:lnTo>
                  <a:pt x="16332" y="15239"/>
                </a:lnTo>
                <a:lnTo>
                  <a:pt x="16128" y="14731"/>
                </a:lnTo>
                <a:lnTo>
                  <a:pt x="15748" y="13969"/>
                </a:lnTo>
                <a:lnTo>
                  <a:pt x="15409" y="13462"/>
                </a:lnTo>
                <a:close/>
              </a:path>
              <a:path w="22859" h="24764">
                <a:moveTo>
                  <a:pt x="16255" y="6984"/>
                </a:moveTo>
                <a:lnTo>
                  <a:pt x="12192" y="6984"/>
                </a:lnTo>
                <a:lnTo>
                  <a:pt x="13208" y="7238"/>
                </a:lnTo>
                <a:lnTo>
                  <a:pt x="13589" y="7492"/>
                </a:lnTo>
                <a:lnTo>
                  <a:pt x="14097" y="7746"/>
                </a:lnTo>
                <a:lnTo>
                  <a:pt x="14604" y="8508"/>
                </a:lnTo>
                <a:lnTo>
                  <a:pt x="14604" y="10413"/>
                </a:lnTo>
                <a:lnTo>
                  <a:pt x="14097" y="11175"/>
                </a:lnTo>
                <a:lnTo>
                  <a:pt x="13208" y="11429"/>
                </a:lnTo>
                <a:lnTo>
                  <a:pt x="12700" y="11683"/>
                </a:lnTo>
                <a:lnTo>
                  <a:pt x="12065" y="11937"/>
                </a:lnTo>
                <a:lnTo>
                  <a:pt x="15240" y="11937"/>
                </a:lnTo>
                <a:lnTo>
                  <a:pt x="16128" y="11429"/>
                </a:lnTo>
                <a:lnTo>
                  <a:pt x="16637" y="10413"/>
                </a:lnTo>
                <a:lnTo>
                  <a:pt x="16637" y="7492"/>
                </a:lnTo>
                <a:lnTo>
                  <a:pt x="16255" y="6984"/>
                </a:lnTo>
                <a:close/>
              </a:path>
            </a:pathLst>
          </a:custGeom>
          <a:solidFill>
            <a:srgbClr val="EB8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4188" y="92151"/>
            <a:ext cx="11906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Lab</a:t>
            </a:r>
            <a:r>
              <a:rPr spc="-15" dirty="0"/>
              <a:t> </a:t>
            </a:r>
            <a:r>
              <a:rPr spc="-25" dirty="0"/>
              <a:t>02g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4188" y="440182"/>
            <a:ext cx="8362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79DB"/>
                </a:solidFill>
                <a:latin typeface="Century Gothic"/>
                <a:cs typeface="Century Gothic"/>
              </a:rPr>
              <a:t>CF</a:t>
            </a:r>
            <a:r>
              <a:rPr sz="2400" b="1" spc="-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EB871D"/>
                </a:solidFill>
                <a:latin typeface="Century Gothic"/>
                <a:cs typeface="Century Gothic"/>
              </a:rPr>
              <a:t>–</a:t>
            </a:r>
            <a:r>
              <a:rPr sz="2400" b="1" spc="5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EB871D"/>
                </a:solidFill>
                <a:latin typeface="Century Gothic"/>
                <a:cs typeface="Century Gothic"/>
              </a:rPr>
              <a:t>Join</a:t>
            </a:r>
            <a:r>
              <a:rPr sz="2400" b="1" spc="-20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EB871D"/>
                </a:solidFill>
                <a:latin typeface="Century Gothic"/>
                <a:cs typeface="Century Gothic"/>
              </a:rPr>
              <a:t>to</a:t>
            </a:r>
            <a:r>
              <a:rPr sz="2400" b="1" spc="5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EB871D"/>
                </a:solidFill>
                <a:latin typeface="Century Gothic"/>
                <a:cs typeface="Century Gothic"/>
              </a:rPr>
              <a:t>get</a:t>
            </a:r>
            <a:r>
              <a:rPr sz="2400" b="1" spc="5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EB871D"/>
                </a:solidFill>
                <a:latin typeface="Century Gothic"/>
                <a:cs typeface="Century Gothic"/>
              </a:rPr>
              <a:t>Movie</a:t>
            </a:r>
            <a:r>
              <a:rPr sz="2400" b="1" spc="15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EB871D"/>
                </a:solidFill>
                <a:latin typeface="Century Gothic"/>
                <a:cs typeface="Century Gothic"/>
              </a:rPr>
              <a:t>Names</a:t>
            </a:r>
            <a:r>
              <a:rPr sz="2400" b="1" spc="-20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EB871D"/>
                </a:solidFill>
                <a:latin typeface="Century Gothic"/>
                <a:cs typeface="Century Gothic"/>
              </a:rPr>
              <a:t>for</a:t>
            </a:r>
            <a:r>
              <a:rPr sz="2400" b="1" spc="-5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EB871D"/>
                </a:solidFill>
                <a:latin typeface="Century Gothic"/>
                <a:cs typeface="Century Gothic"/>
              </a:rPr>
              <a:t>User's</a:t>
            </a:r>
            <a:r>
              <a:rPr sz="2400" b="1" spc="-10" dirty="0">
                <a:solidFill>
                  <a:srgbClr val="EB871D"/>
                </a:solidFill>
                <a:latin typeface="Century Gothic"/>
                <a:cs typeface="Century Gothic"/>
              </a:rPr>
              <a:t> Recomendations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860792" y="0"/>
            <a:ext cx="1102360" cy="477520"/>
          </a:xfrm>
          <a:custGeom>
            <a:avLst/>
            <a:gdLst/>
            <a:ahLst/>
            <a:cxnLst/>
            <a:rect l="l" t="t" r="r" b="b"/>
            <a:pathLst>
              <a:path w="1102359" h="477520">
                <a:moveTo>
                  <a:pt x="1101852" y="0"/>
                </a:moveTo>
                <a:lnTo>
                  <a:pt x="0" y="0"/>
                </a:lnTo>
                <a:lnTo>
                  <a:pt x="0" y="477012"/>
                </a:lnTo>
                <a:lnTo>
                  <a:pt x="1101852" y="477012"/>
                </a:lnTo>
                <a:lnTo>
                  <a:pt x="11018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516062" y="1295019"/>
            <a:ext cx="6112510" cy="2684780"/>
            <a:chOff x="1516062" y="1295019"/>
            <a:chExt cx="6112510" cy="268478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5524" y="1304544"/>
              <a:ext cx="6092952" cy="266547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520825" y="1299781"/>
              <a:ext cx="6102985" cy="2675255"/>
            </a:xfrm>
            <a:custGeom>
              <a:avLst/>
              <a:gdLst/>
              <a:ahLst/>
              <a:cxnLst/>
              <a:rect l="l" t="t" r="r" b="b"/>
              <a:pathLst>
                <a:path w="6102984" h="2675254">
                  <a:moveTo>
                    <a:pt x="0" y="2675000"/>
                  </a:moveTo>
                  <a:lnTo>
                    <a:pt x="6102477" y="2675000"/>
                  </a:lnTo>
                  <a:lnTo>
                    <a:pt x="6102477" y="0"/>
                  </a:lnTo>
                  <a:lnTo>
                    <a:pt x="0" y="0"/>
                  </a:lnTo>
                  <a:lnTo>
                    <a:pt x="0" y="26750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60792" y="0"/>
            <a:ext cx="1102360" cy="477520"/>
            <a:chOff x="7860792" y="0"/>
            <a:chExt cx="1102360" cy="4775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65008" y="228600"/>
              <a:ext cx="854963" cy="16154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797543" y="608533"/>
            <a:ext cx="141605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spc="-25" dirty="0">
                <a:solidFill>
                  <a:srgbClr val="F3753E"/>
                </a:solidFill>
                <a:latin typeface="Arial"/>
                <a:cs typeface="Arial"/>
              </a:rPr>
              <a:t>24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16153" y="1041857"/>
            <a:ext cx="7948930" cy="52006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89230" marR="5080" indent="-177165">
              <a:lnSpc>
                <a:spcPct val="80000"/>
              </a:lnSpc>
              <a:spcBef>
                <a:spcPts val="535"/>
              </a:spcBef>
              <a:buChar char="•"/>
              <a:tabLst>
                <a:tab pos="189865" algn="l"/>
              </a:tabLst>
            </a:pPr>
            <a:r>
              <a:rPr sz="1800" dirty="0">
                <a:latin typeface="Arial"/>
                <a:cs typeface="Arial"/>
              </a:rPr>
              <a:t>Very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common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case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retailers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on-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line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retailers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internet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consumer- </a:t>
            </a:r>
            <a:r>
              <a:rPr sz="1800" dirty="0">
                <a:latin typeface="Arial"/>
                <a:cs typeface="Arial"/>
              </a:rPr>
              <a:t>focused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financial</a:t>
            </a:r>
            <a:r>
              <a:rPr sz="18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institutions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6153" y="1851786"/>
            <a:ext cx="2946400" cy="1384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6530" marR="527685" indent="-177165" algn="r">
              <a:lnSpc>
                <a:spcPct val="100000"/>
              </a:lnSpc>
              <a:spcBef>
                <a:spcPts val="100"/>
              </a:spcBef>
              <a:buChar char="•"/>
              <a:tabLst>
                <a:tab pos="177165" algn="l"/>
              </a:tabLst>
            </a:pPr>
            <a:r>
              <a:rPr sz="1800" dirty="0">
                <a:latin typeface="Arial"/>
                <a:cs typeface="Arial"/>
              </a:rPr>
              <a:t>Source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could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be:</a:t>
            </a:r>
            <a:endParaRPr sz="1800">
              <a:latin typeface="Arial"/>
              <a:cs typeface="Arial"/>
            </a:endParaRPr>
          </a:p>
          <a:p>
            <a:pPr marL="167640" marR="509905" lvl="1" indent="-167640" algn="r">
              <a:lnSpc>
                <a:spcPct val="100000"/>
              </a:lnSpc>
              <a:spcBef>
                <a:spcPts val="100"/>
              </a:spcBef>
              <a:buChar char="•"/>
              <a:tabLst>
                <a:tab pos="167640" algn="l"/>
              </a:tabLst>
            </a:pPr>
            <a:r>
              <a:rPr sz="1700" dirty="0">
                <a:latin typeface="Arial"/>
                <a:cs typeface="Arial"/>
              </a:rPr>
              <a:t>Retail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purchase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data</a:t>
            </a:r>
            <a:endParaRPr sz="1700">
              <a:latin typeface="Arial"/>
              <a:cs typeface="Arial"/>
            </a:endParaRPr>
          </a:p>
          <a:p>
            <a:pPr marL="445134" lvl="1" indent="-168275">
              <a:lnSpc>
                <a:spcPct val="100000"/>
              </a:lnSpc>
              <a:spcBef>
                <a:spcPts val="85"/>
              </a:spcBef>
              <a:buChar char="•"/>
              <a:tabLst>
                <a:tab pos="445770" algn="l"/>
              </a:tabLst>
            </a:pPr>
            <a:r>
              <a:rPr sz="1700" spc="-10" dirty="0">
                <a:latin typeface="Arial"/>
                <a:cs typeface="Arial"/>
              </a:rPr>
              <a:t>On-</a:t>
            </a:r>
            <a:r>
              <a:rPr sz="1700" dirty="0">
                <a:latin typeface="Arial"/>
                <a:cs typeface="Arial"/>
              </a:rPr>
              <a:t>line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purchase </a:t>
            </a:r>
            <a:r>
              <a:rPr sz="1700" spc="-20" dirty="0">
                <a:latin typeface="Arial"/>
                <a:cs typeface="Arial"/>
              </a:rPr>
              <a:t>data</a:t>
            </a:r>
            <a:endParaRPr sz="1700">
              <a:latin typeface="Arial"/>
              <a:cs typeface="Arial"/>
            </a:endParaRPr>
          </a:p>
          <a:p>
            <a:pPr marL="445134" lvl="1" indent="-168275">
              <a:lnSpc>
                <a:spcPct val="100000"/>
              </a:lnSpc>
              <a:spcBef>
                <a:spcPts val="95"/>
              </a:spcBef>
              <a:buChar char="•"/>
              <a:tabLst>
                <a:tab pos="445770" algn="l"/>
              </a:tabLst>
            </a:pPr>
            <a:r>
              <a:rPr sz="1700" dirty="0">
                <a:latin typeface="Arial"/>
                <a:cs typeface="Arial"/>
              </a:rPr>
              <a:t>Activity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data</a:t>
            </a:r>
            <a:endParaRPr sz="1700">
              <a:latin typeface="Arial"/>
              <a:cs typeface="Arial"/>
            </a:endParaRPr>
          </a:p>
          <a:p>
            <a:pPr marL="445134" lvl="1" indent="-168275">
              <a:lnSpc>
                <a:spcPct val="100000"/>
              </a:lnSpc>
              <a:spcBef>
                <a:spcPts val="95"/>
              </a:spcBef>
              <a:buChar char="•"/>
              <a:tabLst>
                <a:tab pos="445770" algn="l"/>
              </a:tabLst>
            </a:pPr>
            <a:r>
              <a:rPr sz="1700" dirty="0">
                <a:latin typeface="Arial"/>
                <a:cs typeface="Arial"/>
              </a:rPr>
              <a:t>Credit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card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purchase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data</a:t>
            </a:r>
            <a:endParaRPr sz="1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6153" y="3525773"/>
            <a:ext cx="4925060" cy="1113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230" indent="-177165">
              <a:lnSpc>
                <a:spcPct val="100000"/>
              </a:lnSpc>
              <a:spcBef>
                <a:spcPts val="100"/>
              </a:spcBef>
              <a:buChar char="•"/>
              <a:tabLst>
                <a:tab pos="189865" algn="l"/>
              </a:tabLst>
            </a:pPr>
            <a:r>
              <a:rPr sz="1800" dirty="0">
                <a:latin typeface="Arial"/>
                <a:cs typeface="Arial"/>
              </a:rPr>
              <a:t>Output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could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fuel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"analytics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products"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like:</a:t>
            </a:r>
            <a:endParaRPr sz="1800">
              <a:latin typeface="Arial"/>
              <a:cs typeface="Arial"/>
            </a:endParaRPr>
          </a:p>
          <a:p>
            <a:pPr marL="445134" lvl="1" indent="-16827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45770" algn="l"/>
              </a:tabLst>
            </a:pPr>
            <a:r>
              <a:rPr sz="1700" i="1" dirty="0">
                <a:latin typeface="Arial"/>
                <a:cs typeface="Arial"/>
              </a:rPr>
              <a:t>"People</a:t>
            </a:r>
            <a:r>
              <a:rPr sz="1700" i="1" spc="-2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who</a:t>
            </a:r>
            <a:r>
              <a:rPr sz="1700" i="1" spc="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bought</a:t>
            </a:r>
            <a:r>
              <a:rPr sz="1700" i="1" spc="-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this</a:t>
            </a:r>
            <a:r>
              <a:rPr sz="1700" i="1" spc="-1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also</a:t>
            </a:r>
            <a:r>
              <a:rPr sz="1700" i="1" spc="-2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bought</a:t>
            </a:r>
            <a:r>
              <a:rPr sz="1700" i="1" spc="-5" dirty="0">
                <a:latin typeface="Arial"/>
                <a:cs typeface="Arial"/>
              </a:rPr>
              <a:t> </a:t>
            </a:r>
            <a:r>
              <a:rPr sz="1700" i="1" spc="-25" dirty="0">
                <a:latin typeface="Arial"/>
                <a:cs typeface="Arial"/>
              </a:rPr>
              <a:t>…"</a:t>
            </a:r>
            <a:endParaRPr sz="1700">
              <a:latin typeface="Arial"/>
              <a:cs typeface="Arial"/>
            </a:endParaRPr>
          </a:p>
          <a:p>
            <a:pPr marL="445134" lvl="1" indent="-168275">
              <a:lnSpc>
                <a:spcPct val="100000"/>
              </a:lnSpc>
              <a:spcBef>
                <a:spcPts val="80"/>
              </a:spcBef>
              <a:buFont typeface="Arial"/>
              <a:buChar char="•"/>
              <a:tabLst>
                <a:tab pos="445770" algn="l"/>
              </a:tabLst>
            </a:pPr>
            <a:r>
              <a:rPr sz="1700" i="1" dirty="0">
                <a:latin typeface="Arial"/>
                <a:cs typeface="Arial"/>
              </a:rPr>
              <a:t>"People</a:t>
            </a:r>
            <a:r>
              <a:rPr sz="1700" i="1" spc="-3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who viewed</a:t>
            </a:r>
            <a:r>
              <a:rPr sz="1700" i="1" spc="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this</a:t>
            </a:r>
            <a:r>
              <a:rPr sz="1700" i="1" spc="-2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profile</a:t>
            </a:r>
            <a:r>
              <a:rPr sz="1700" i="1" spc="-2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also</a:t>
            </a:r>
            <a:r>
              <a:rPr sz="1700" i="1" spc="-20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viewed…"</a:t>
            </a:r>
            <a:endParaRPr sz="1700">
              <a:latin typeface="Arial"/>
              <a:cs typeface="Arial"/>
            </a:endParaRPr>
          </a:p>
          <a:p>
            <a:pPr marL="445134" lvl="1" indent="-16827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45770" algn="l"/>
              </a:tabLst>
            </a:pPr>
            <a:r>
              <a:rPr sz="1700" i="1" dirty="0">
                <a:latin typeface="Arial"/>
                <a:cs typeface="Arial"/>
              </a:rPr>
              <a:t>"People</a:t>
            </a:r>
            <a:r>
              <a:rPr sz="1700" i="1" spc="-1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who</a:t>
            </a:r>
            <a:r>
              <a:rPr sz="1700" i="1" spc="1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liked</a:t>
            </a:r>
            <a:r>
              <a:rPr sz="1700" i="1" spc="-2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this</a:t>
            </a:r>
            <a:r>
              <a:rPr sz="1700" i="1" spc="-1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job</a:t>
            </a:r>
            <a:r>
              <a:rPr sz="1700" i="1" spc="-2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also</a:t>
            </a:r>
            <a:r>
              <a:rPr sz="1700" i="1" spc="-1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liked</a:t>
            </a:r>
            <a:r>
              <a:rPr sz="1700" i="1" spc="-30" dirty="0">
                <a:latin typeface="Arial"/>
                <a:cs typeface="Arial"/>
              </a:rPr>
              <a:t> </a:t>
            </a:r>
            <a:r>
              <a:rPr sz="1700" i="1" spc="-25" dirty="0">
                <a:latin typeface="Arial"/>
                <a:cs typeface="Arial"/>
              </a:rPr>
              <a:t>…"</a:t>
            </a:r>
            <a:endParaRPr sz="17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34188" y="54102"/>
            <a:ext cx="4897120" cy="73914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lnSpc>
                <a:spcPts val="2740"/>
              </a:lnSpc>
              <a:spcBef>
                <a:spcPts val="305"/>
              </a:spcBef>
            </a:pPr>
            <a:r>
              <a:rPr dirty="0">
                <a:latin typeface="Arial"/>
                <a:cs typeface="Arial"/>
              </a:rPr>
              <a:t>Lab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01(MLib</a:t>
            </a:r>
            <a:r>
              <a:rPr spc="-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–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Lab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02</a:t>
            </a:r>
            <a:r>
              <a:rPr spc="-20" dirty="0">
                <a:latin typeface="Arial"/>
                <a:cs typeface="Arial"/>
              </a:rPr>
              <a:t> (ML) </a:t>
            </a:r>
            <a:r>
              <a:rPr dirty="0">
                <a:solidFill>
                  <a:srgbClr val="0079DB"/>
                </a:solidFill>
                <a:latin typeface="Arial"/>
                <a:cs typeface="Arial"/>
              </a:rPr>
              <a:t>Collaborative</a:t>
            </a:r>
            <a:r>
              <a:rPr spc="-45" dirty="0">
                <a:solidFill>
                  <a:srgbClr val="0079D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79DB"/>
                </a:solidFill>
                <a:latin typeface="Arial"/>
                <a:cs typeface="Arial"/>
              </a:rPr>
              <a:t>Filtering</a:t>
            </a:r>
            <a:r>
              <a:rPr spc="-45" dirty="0">
                <a:solidFill>
                  <a:srgbClr val="0079D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3753E"/>
                </a:solidFill>
                <a:latin typeface="Arial"/>
                <a:cs typeface="Arial"/>
              </a:rPr>
              <a:t>-</a:t>
            </a:r>
            <a:r>
              <a:rPr spc="-45" dirty="0">
                <a:solidFill>
                  <a:srgbClr val="F3753E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F3753E"/>
                </a:solidFill>
                <a:latin typeface="Arial"/>
                <a:cs typeface="Arial"/>
              </a:rPr>
              <a:t>Concepts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675888" y="1915667"/>
            <a:ext cx="5046345" cy="107759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91440" marR="115570">
              <a:lnSpc>
                <a:spcPct val="100000"/>
              </a:lnSpc>
              <a:spcBef>
                <a:spcPts val="365"/>
              </a:spcBef>
            </a:pPr>
            <a:r>
              <a:rPr sz="1600" spc="-10" dirty="0">
                <a:latin typeface="Arial"/>
                <a:cs typeface="Arial"/>
              </a:rPr>
              <a:t>Collaborative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Filtering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makes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predictions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by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collecting </a:t>
            </a:r>
            <a:r>
              <a:rPr sz="1600" dirty="0">
                <a:latin typeface="Arial"/>
                <a:cs typeface="Arial"/>
              </a:rPr>
              <a:t>preferences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from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many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users.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It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assumes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if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person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i="1" spc="-50" dirty="0">
                <a:latin typeface="Arial"/>
                <a:cs typeface="Arial"/>
              </a:rPr>
              <a:t>A </a:t>
            </a:r>
            <a:r>
              <a:rPr sz="1600" dirty="0">
                <a:latin typeface="Arial"/>
                <a:cs typeface="Arial"/>
              </a:rPr>
              <a:t>has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same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opinion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person </a:t>
            </a:r>
            <a:r>
              <a:rPr sz="1600" i="1" dirty="0">
                <a:latin typeface="Arial"/>
                <a:cs typeface="Arial"/>
              </a:rPr>
              <a:t>B</a:t>
            </a:r>
            <a:r>
              <a:rPr sz="1600" i="1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issue,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is </a:t>
            </a:r>
            <a:r>
              <a:rPr sz="1600" dirty="0">
                <a:latin typeface="Arial"/>
                <a:cs typeface="Arial"/>
              </a:rPr>
              <a:t>more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likely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have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B's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opinion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different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issue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i="1" spc="-50" dirty="0">
                <a:latin typeface="Arial"/>
                <a:cs typeface="Arial"/>
              </a:rPr>
              <a:t>x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42</a:t>
            </a:r>
            <a:endParaRPr sz="120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880617"/>
            <a:ext cx="9144000" cy="4263390"/>
            <a:chOff x="0" y="880617"/>
            <a:chExt cx="9144000" cy="4263390"/>
          </a:xfrm>
        </p:grpSpPr>
        <p:sp>
          <p:nvSpPr>
            <p:cNvPr id="4" name="object 4"/>
            <p:cNvSpPr/>
            <p:nvPr/>
          </p:nvSpPr>
          <p:spPr>
            <a:xfrm>
              <a:off x="0" y="886967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12700">
              <a:solidFill>
                <a:srgbClr val="BABB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85549"/>
              <a:ext cx="4343399" cy="4257948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7" name="object 7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5732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EB871D"/>
                </a:solidFill>
              </a:rPr>
              <a:t>Current </a:t>
            </a:r>
            <a:r>
              <a:rPr spc="-10" dirty="0">
                <a:solidFill>
                  <a:srgbClr val="EB871D"/>
                </a:solidFill>
              </a:rPr>
              <a:t>Topic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/>
              <a:t>Machine</a:t>
            </a:r>
            <a:r>
              <a:rPr spc="-80" dirty="0"/>
              <a:t> </a:t>
            </a:r>
            <a:r>
              <a:rPr dirty="0"/>
              <a:t>Learning</a:t>
            </a:r>
            <a:r>
              <a:rPr spc="-75" dirty="0"/>
              <a:t> </a:t>
            </a:r>
            <a:r>
              <a:rPr spc="-10" dirty="0"/>
              <a:t>concepts</a:t>
            </a:r>
          </a:p>
          <a:p>
            <a:pPr marL="467995" lvl="1" indent="-284480">
              <a:lnSpc>
                <a:spcPts val="1870"/>
              </a:lnSpc>
              <a:spcBef>
                <a:spcPts val="11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600" spc="-10" dirty="0">
                <a:latin typeface="Century Gothic"/>
                <a:cs typeface="Century Gothic"/>
              </a:rPr>
              <a:t>Terminology</a:t>
            </a:r>
            <a:endParaRPr sz="1600">
              <a:latin typeface="Century Gothic"/>
              <a:cs typeface="Century Gothic"/>
            </a:endParaRPr>
          </a:p>
          <a:p>
            <a:pPr marL="358775" lvl="1" indent="-226060">
              <a:lnSpc>
                <a:spcPts val="1870"/>
              </a:lnSpc>
              <a:buFont typeface="Arial"/>
              <a:buChar char="•"/>
              <a:tabLst>
                <a:tab pos="358775" algn="l"/>
                <a:tab pos="359410" algn="l"/>
              </a:tabLst>
            </a:pPr>
            <a:r>
              <a:rPr sz="1600" dirty="0">
                <a:latin typeface="Century Gothic"/>
                <a:cs typeface="Century Gothic"/>
              </a:rPr>
              <a:t>MLib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(RDD)</a:t>
            </a:r>
            <a:r>
              <a:rPr sz="1600" spc="-1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vs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ML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(DataFrames)</a:t>
            </a:r>
            <a:endParaRPr sz="1600">
              <a:latin typeface="Century Gothic"/>
              <a:cs typeface="Century Gothic"/>
            </a:endParaRPr>
          </a:p>
          <a:p>
            <a:pPr marL="467995" lvl="2" indent="-225425">
              <a:lnSpc>
                <a:spcPts val="1870"/>
              </a:lnSpc>
              <a:spcBef>
                <a:spcPts val="11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600" dirty="0">
                <a:latin typeface="Century Gothic"/>
                <a:cs typeface="Century Gothic"/>
              </a:rPr>
              <a:t>Collaborative</a:t>
            </a:r>
            <a:r>
              <a:rPr sz="1600" spc="-10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Filtering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(ALS)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example</a:t>
            </a:r>
            <a:endParaRPr sz="1600">
              <a:latin typeface="Century Gothic"/>
              <a:cs typeface="Century Gothic"/>
            </a:endParaRPr>
          </a:p>
          <a:p>
            <a:pPr marL="238125" indent="-226060">
              <a:lnSpc>
                <a:spcPts val="1825"/>
              </a:lnSpc>
              <a:buFont typeface="Arial"/>
              <a:buChar char="•"/>
              <a:tabLst>
                <a:tab pos="238125" algn="l"/>
                <a:tab pos="238760" algn="l"/>
              </a:tabLst>
            </a:pPr>
            <a:r>
              <a:rPr b="1" dirty="0">
                <a:solidFill>
                  <a:srgbClr val="FF0000"/>
                </a:solidFill>
                <a:latin typeface="Century Gothic"/>
                <a:cs typeface="Century Gothic"/>
              </a:rPr>
              <a:t>ML</a:t>
            </a:r>
            <a:r>
              <a:rPr b="1" spc="-7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b="1" spc="-10" dirty="0">
                <a:solidFill>
                  <a:srgbClr val="FF0000"/>
                </a:solidFill>
                <a:latin typeface="Century Gothic"/>
                <a:cs typeface="Century Gothic"/>
              </a:rPr>
              <a:t>(non-</a:t>
            </a:r>
            <a:r>
              <a:rPr b="1" dirty="0">
                <a:solidFill>
                  <a:srgbClr val="FF0000"/>
                </a:solidFill>
                <a:latin typeface="Century Gothic"/>
                <a:cs typeface="Century Gothic"/>
              </a:rPr>
              <a:t>Predictive)</a:t>
            </a:r>
            <a:r>
              <a:rPr b="1" spc="-2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b="1" spc="-10" dirty="0">
                <a:solidFill>
                  <a:srgbClr val="FF0000"/>
                </a:solidFill>
                <a:latin typeface="Century Gothic"/>
                <a:cs typeface="Century Gothic"/>
              </a:rPr>
              <a:t>examples</a:t>
            </a:r>
          </a:p>
          <a:p>
            <a:pPr marL="408940" lvl="1" indent="-226060">
              <a:lnSpc>
                <a:spcPts val="1870"/>
              </a:lnSpc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6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Correlation</a:t>
            </a:r>
            <a:endParaRPr sz="1600">
              <a:latin typeface="Century Gothic"/>
              <a:cs typeface="Century Gothic"/>
            </a:endParaRPr>
          </a:p>
          <a:p>
            <a:pPr marL="408940" lvl="1" indent="-22606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6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KMeans</a:t>
            </a:r>
            <a:endParaRPr sz="1600">
              <a:latin typeface="Century Gothic"/>
              <a:cs typeface="Century Gothic"/>
            </a:endParaRPr>
          </a:p>
          <a:p>
            <a:pPr marL="238125" indent="-226060">
              <a:lnSpc>
                <a:spcPts val="1875"/>
              </a:lnSpc>
              <a:spcBef>
                <a:spcPts val="95"/>
              </a:spcBef>
              <a:buFont typeface="Arial"/>
              <a:buChar char="•"/>
              <a:tabLst>
                <a:tab pos="238125" algn="l"/>
                <a:tab pos="238760" algn="l"/>
              </a:tabLst>
            </a:pPr>
            <a:r>
              <a:rPr dirty="0"/>
              <a:t>ML</a:t>
            </a:r>
            <a:r>
              <a:rPr spc="-65" dirty="0"/>
              <a:t> </a:t>
            </a:r>
            <a:r>
              <a:rPr dirty="0"/>
              <a:t>Predictive</a:t>
            </a:r>
            <a:r>
              <a:rPr spc="-60" dirty="0"/>
              <a:t> </a:t>
            </a:r>
            <a:r>
              <a:rPr spc="-10" dirty="0"/>
              <a:t>concepts</a:t>
            </a:r>
          </a:p>
          <a:p>
            <a:pPr marL="408940" lvl="1" indent="-226060">
              <a:lnSpc>
                <a:spcPts val="1875"/>
              </a:lnSpc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600" dirty="0">
                <a:latin typeface="Century Gothic"/>
                <a:cs typeface="Century Gothic"/>
              </a:rPr>
              <a:t>Transformer,</a:t>
            </a:r>
            <a:r>
              <a:rPr sz="1600" spc="-7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Estimator,</a:t>
            </a:r>
            <a:r>
              <a:rPr sz="1600" spc="-8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Pipeline</a:t>
            </a:r>
            <a:endParaRPr sz="1600">
              <a:latin typeface="Century Gothic"/>
              <a:cs typeface="Century Gothic"/>
            </a:endParaRPr>
          </a:p>
          <a:p>
            <a:pPr marL="238125" indent="-226060">
              <a:lnSpc>
                <a:spcPts val="1870"/>
              </a:lnSpc>
              <a:spcBef>
                <a:spcPts val="110"/>
              </a:spcBef>
              <a:buFont typeface="Arial"/>
              <a:buChar char="•"/>
              <a:tabLst>
                <a:tab pos="238125" algn="l"/>
                <a:tab pos="238760" algn="l"/>
              </a:tabLst>
            </a:pPr>
            <a:r>
              <a:rPr dirty="0"/>
              <a:t>ML</a:t>
            </a:r>
            <a:r>
              <a:rPr spc="-45" dirty="0"/>
              <a:t> </a:t>
            </a:r>
            <a:r>
              <a:rPr dirty="0"/>
              <a:t>Predictive</a:t>
            </a:r>
            <a:r>
              <a:rPr spc="-40" dirty="0"/>
              <a:t> </a:t>
            </a:r>
            <a:r>
              <a:rPr spc="-10" dirty="0"/>
              <a:t>examples</a:t>
            </a:r>
          </a:p>
          <a:p>
            <a:pPr marL="408940" lvl="1" indent="-226060">
              <a:lnSpc>
                <a:spcPts val="1870"/>
              </a:lnSpc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600" dirty="0">
                <a:latin typeface="Century Gothic"/>
                <a:cs typeface="Century Gothic"/>
              </a:rPr>
              <a:t>Logistic</a:t>
            </a:r>
            <a:r>
              <a:rPr sz="1600" spc="-7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Regression</a:t>
            </a:r>
            <a:endParaRPr sz="1600">
              <a:latin typeface="Century Gothic"/>
              <a:cs typeface="Century Gothic"/>
            </a:endParaRPr>
          </a:p>
          <a:p>
            <a:pPr marL="408940" lvl="1" indent="-22606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600" dirty="0">
                <a:latin typeface="Century Gothic"/>
                <a:cs typeface="Century Gothic"/>
              </a:rPr>
              <a:t>Gradiant</a:t>
            </a:r>
            <a:r>
              <a:rPr sz="1600" spc="-8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Boost</a:t>
            </a:r>
            <a:r>
              <a:rPr sz="1600" spc="-75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Tree</a:t>
            </a:r>
            <a:endParaRPr sz="1600">
              <a:latin typeface="Century Gothic"/>
              <a:cs typeface="Century Gothic"/>
            </a:endParaRPr>
          </a:p>
          <a:p>
            <a:pPr marL="408940" lvl="1" indent="-22606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600" dirty="0">
                <a:latin typeface="Century Gothic"/>
                <a:cs typeface="Century Gothic"/>
              </a:rPr>
              <a:t>Decision</a:t>
            </a:r>
            <a:r>
              <a:rPr sz="1600" spc="-70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Tree</a:t>
            </a:r>
            <a:endParaRPr sz="1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43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877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79DB"/>
                </a:solidFill>
              </a:rPr>
              <a:t>Correlation</a:t>
            </a:r>
            <a:r>
              <a:rPr spc="-20" dirty="0">
                <a:solidFill>
                  <a:srgbClr val="0079DB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-</a:t>
            </a:r>
            <a:r>
              <a:rPr spc="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Concepts</a:t>
            </a:r>
            <a:r>
              <a:rPr spc="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(1</a:t>
            </a:r>
            <a:r>
              <a:rPr spc="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of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spc="-25" dirty="0">
                <a:solidFill>
                  <a:srgbClr val="EB871D"/>
                </a:solidFill>
              </a:rPr>
              <a:t>2)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7073" y="967866"/>
            <a:ext cx="8821420" cy="215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230" marR="50800" indent="-177165">
              <a:lnSpc>
                <a:spcPct val="100000"/>
              </a:lnSpc>
              <a:spcBef>
                <a:spcPts val="100"/>
              </a:spcBef>
              <a:buChar char="•"/>
              <a:tabLst>
                <a:tab pos="189865" algn="l"/>
                <a:tab pos="3251200" algn="l"/>
              </a:tabLst>
            </a:pPr>
            <a:r>
              <a:rPr sz="1800" dirty="0">
                <a:latin typeface="Arial"/>
                <a:cs typeface="Arial"/>
              </a:rPr>
              <a:t>Measuring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Correlation lets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 determine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value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variable (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sz="1800" dirty="0">
                <a:latin typeface="Arial"/>
                <a:cs typeface="Arial"/>
              </a:rPr>
              <a:t>-var)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useful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predicting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85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800" spc="-85" dirty="0">
                <a:latin typeface="Arial"/>
                <a:cs typeface="Arial"/>
              </a:rPr>
              <a:t>-</a:t>
            </a:r>
            <a:r>
              <a:rPr sz="1800" dirty="0">
                <a:latin typeface="Arial"/>
                <a:cs typeface="Arial"/>
              </a:rPr>
              <a:t>var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value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.</a:t>
            </a:r>
            <a:r>
              <a:rPr sz="1800" dirty="0">
                <a:latin typeface="Arial"/>
                <a:cs typeface="Arial"/>
              </a:rPr>
              <a:t>	Useful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when determining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which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sz="1800" spc="-10" dirty="0">
                <a:latin typeface="Arial"/>
                <a:cs typeface="Arial"/>
              </a:rPr>
              <a:t>-Variables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include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Predictive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Modeling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functions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(NB,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SVM,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LinReg)</a:t>
            </a:r>
            <a:endParaRPr sz="1800">
              <a:latin typeface="Arial"/>
              <a:cs typeface="Arial"/>
            </a:endParaRPr>
          </a:p>
          <a:p>
            <a:pPr marL="189230" marR="5080" indent="-177165">
              <a:lnSpc>
                <a:spcPct val="100000"/>
              </a:lnSpc>
              <a:spcBef>
                <a:spcPts val="1680"/>
              </a:spcBef>
              <a:buChar char="•"/>
              <a:tabLst>
                <a:tab pos="189865" algn="l"/>
                <a:tab pos="6043295" algn="l"/>
              </a:tabLst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Correlation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makes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assumption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whether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variable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dependent 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other. </a:t>
            </a:r>
            <a:r>
              <a:rPr sz="1800" dirty="0">
                <a:latin typeface="Arial"/>
                <a:cs typeface="Arial"/>
              </a:rPr>
              <a:t>Instead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gives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degree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association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between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variables.</a:t>
            </a:r>
            <a:r>
              <a:rPr sz="1800" dirty="0">
                <a:latin typeface="Arial"/>
                <a:cs typeface="Arial"/>
              </a:rPr>
              <a:t>	It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tests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interdependence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variables.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Regression</a:t>
            </a:r>
            <a:r>
              <a:rPr sz="18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attempts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describe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dependence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unknown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variable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1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more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known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variables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47637" y="3323653"/>
            <a:ext cx="8835390" cy="1609725"/>
            <a:chOff x="147637" y="3323653"/>
            <a:chExt cx="8835390" cy="1609725"/>
          </a:xfrm>
        </p:grpSpPr>
        <p:sp>
          <p:nvSpPr>
            <p:cNvPr id="10" name="object 10"/>
            <p:cNvSpPr/>
            <p:nvPr/>
          </p:nvSpPr>
          <p:spPr>
            <a:xfrm>
              <a:off x="152400" y="3328415"/>
              <a:ext cx="8825865" cy="1600200"/>
            </a:xfrm>
            <a:custGeom>
              <a:avLst/>
              <a:gdLst/>
              <a:ahLst/>
              <a:cxnLst/>
              <a:rect l="l" t="t" r="r" b="b"/>
              <a:pathLst>
                <a:path w="8825865" h="1600200">
                  <a:moveTo>
                    <a:pt x="8825484" y="0"/>
                  </a:moveTo>
                  <a:lnTo>
                    <a:pt x="0" y="0"/>
                  </a:lnTo>
                  <a:lnTo>
                    <a:pt x="0" y="1600200"/>
                  </a:lnTo>
                  <a:lnTo>
                    <a:pt x="8825484" y="1600200"/>
                  </a:lnTo>
                  <a:lnTo>
                    <a:pt x="882548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2400" y="3328415"/>
              <a:ext cx="8825865" cy="1600200"/>
            </a:xfrm>
            <a:custGeom>
              <a:avLst/>
              <a:gdLst/>
              <a:ahLst/>
              <a:cxnLst/>
              <a:rect l="l" t="t" r="r" b="b"/>
              <a:pathLst>
                <a:path w="8825865" h="1600200">
                  <a:moveTo>
                    <a:pt x="0" y="1600200"/>
                  </a:moveTo>
                  <a:lnTo>
                    <a:pt x="8825484" y="1600200"/>
                  </a:lnTo>
                  <a:lnTo>
                    <a:pt x="8825484" y="0"/>
                  </a:lnTo>
                  <a:lnTo>
                    <a:pt x="0" y="0"/>
                  </a:lnTo>
                  <a:lnTo>
                    <a:pt x="0" y="16002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31444" y="3355594"/>
            <a:ext cx="6755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Correlation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useful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features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when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creating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Predictive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Model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4344" y="3507231"/>
            <a:ext cx="8262620" cy="1367790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6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Which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'best'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X-</a:t>
            </a:r>
            <a:r>
              <a:rPr sz="1800" dirty="0">
                <a:latin typeface="Arial"/>
                <a:cs typeface="Arial"/>
              </a:rPr>
              <a:t>variables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when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making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Prediction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Y-</a:t>
            </a:r>
            <a:r>
              <a:rPr sz="1800" spc="-10" dirty="0">
                <a:latin typeface="Arial"/>
                <a:cs typeface="Arial"/>
              </a:rPr>
              <a:t>variable</a:t>
            </a:r>
            <a:endParaRPr sz="1800">
              <a:latin typeface="Arial"/>
              <a:cs typeface="Arial"/>
            </a:endParaRPr>
          </a:p>
          <a:p>
            <a:pPr marL="354965" marR="5080" indent="-342265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354965" algn="l"/>
                <a:tab pos="355600" algn="l"/>
                <a:tab pos="5351780" algn="l"/>
              </a:tabLst>
            </a:pPr>
            <a:r>
              <a:rPr sz="1800" dirty="0">
                <a:latin typeface="Arial"/>
                <a:cs typeface="Arial"/>
              </a:rPr>
              <a:t>Which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X-</a:t>
            </a:r>
            <a:r>
              <a:rPr sz="1800" dirty="0">
                <a:latin typeface="Arial"/>
                <a:cs typeface="Arial"/>
              </a:rPr>
              <a:t>variables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highly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Correlated.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(MultiCollinearity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occurs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when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have </a:t>
            </a:r>
            <a:r>
              <a:rPr sz="1800" dirty="0">
                <a:latin typeface="Arial"/>
                <a:cs typeface="Arial"/>
              </a:rPr>
              <a:t>Absolute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Correlation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&gt;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.7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between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Predictors).</a:t>
            </a:r>
            <a:r>
              <a:rPr sz="1800" dirty="0">
                <a:latin typeface="Arial"/>
                <a:cs typeface="Arial"/>
              </a:rPr>
              <a:t>	If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this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case,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one strategy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is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remove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X-</a:t>
            </a:r>
            <a:r>
              <a:rPr sz="1800" dirty="0">
                <a:latin typeface="Arial"/>
                <a:cs typeface="Arial"/>
              </a:rPr>
              <a:t>variables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from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Model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creation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reduce</a:t>
            </a:r>
            <a:r>
              <a:rPr sz="1800" spc="-10" dirty="0">
                <a:latin typeface="Arial"/>
                <a:cs typeface="Arial"/>
              </a:rPr>
              <a:t> Variance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Model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44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877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79DB"/>
                </a:solidFill>
              </a:rPr>
              <a:t>Correlation</a:t>
            </a:r>
            <a:r>
              <a:rPr spc="-20" dirty="0">
                <a:solidFill>
                  <a:srgbClr val="0079DB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-</a:t>
            </a:r>
            <a:r>
              <a:rPr spc="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Concepts</a:t>
            </a:r>
            <a:r>
              <a:rPr spc="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(2</a:t>
            </a:r>
            <a:r>
              <a:rPr spc="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of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spc="-25" dirty="0">
                <a:solidFill>
                  <a:srgbClr val="EB871D"/>
                </a:solidFill>
              </a:rPr>
              <a:t>2)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806" y="1053102"/>
            <a:ext cx="3445188" cy="167687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98320" y="1052550"/>
            <a:ext cx="3292104" cy="166306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26008" y="4637532"/>
            <a:ext cx="2362200" cy="393700"/>
          </a:xfrm>
          <a:prstGeom prst="rect">
            <a:avLst/>
          </a:prstGeom>
          <a:solidFill>
            <a:srgbClr val="EB871D"/>
          </a:solidFill>
          <a:ln w="9525">
            <a:solidFill>
              <a:srgbClr val="000000"/>
            </a:solidFill>
          </a:ln>
        </p:spPr>
        <p:txBody>
          <a:bodyPr vert="horz" wrap="square" lIns="0" tIns="882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695"/>
              </a:spcBef>
            </a:pPr>
            <a:r>
              <a:rPr sz="1350" spc="-10" dirty="0">
                <a:latin typeface="Arial"/>
                <a:cs typeface="Arial"/>
              </a:rPr>
              <a:t>https://</a:t>
            </a:r>
            <a:r>
              <a:rPr sz="1350" spc="-10" dirty="0">
                <a:latin typeface="Arial"/>
                <a:cs typeface="Arial"/>
                <a:hlinkClick r:id="rId4"/>
              </a:rPr>
              <a:t>www.mathsisfun.com/</a:t>
            </a:r>
            <a:endParaRPr sz="135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30677" y="1192989"/>
            <a:ext cx="1059972" cy="154393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46888" y="3037332"/>
            <a:ext cx="3470275" cy="147828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90805" marR="121285">
              <a:lnSpc>
                <a:spcPct val="100000"/>
              </a:lnSpc>
              <a:spcBef>
                <a:spcPts val="390"/>
              </a:spcBef>
            </a:pPr>
            <a:r>
              <a:rPr sz="1600" dirty="0">
                <a:latin typeface="Arial"/>
                <a:cs typeface="Arial"/>
              </a:rPr>
              <a:t>For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Positive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correlations: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as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value </a:t>
            </a:r>
            <a:r>
              <a:rPr sz="1600" dirty="0">
                <a:latin typeface="Arial"/>
                <a:cs typeface="Arial"/>
              </a:rPr>
              <a:t>increase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one,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it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increases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other</a:t>
            </a:r>
            <a:endParaRPr sz="1600">
              <a:latin typeface="Arial"/>
              <a:cs typeface="Arial"/>
            </a:endParaRPr>
          </a:p>
          <a:p>
            <a:pPr marL="139700">
              <a:lnSpc>
                <a:spcPct val="100000"/>
              </a:lnSpc>
              <a:spcBef>
                <a:spcPts val="395"/>
              </a:spcBef>
            </a:pPr>
            <a:r>
              <a:rPr sz="1600" dirty="0">
                <a:latin typeface="Arial"/>
                <a:cs typeface="Arial"/>
              </a:rPr>
              <a:t>1</a:t>
            </a:r>
            <a:r>
              <a:rPr sz="1600" spc="40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: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Move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same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direction</a:t>
            </a:r>
            <a:endParaRPr sz="1600">
              <a:latin typeface="Arial"/>
              <a:cs typeface="Arial"/>
            </a:endParaRPr>
          </a:p>
          <a:p>
            <a:pPr marL="147320">
              <a:lnSpc>
                <a:spcPct val="100000"/>
              </a:lnSpc>
              <a:spcBef>
                <a:spcPts val="395"/>
              </a:spcBef>
            </a:pPr>
            <a:r>
              <a:rPr sz="1600" dirty="0">
                <a:latin typeface="Arial"/>
                <a:cs typeface="Arial"/>
              </a:rPr>
              <a:t>0</a:t>
            </a:r>
            <a:r>
              <a:rPr sz="1600" spc="4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: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No </a:t>
            </a:r>
            <a:r>
              <a:rPr sz="1600" spc="-10" dirty="0">
                <a:latin typeface="Arial"/>
                <a:cs typeface="Arial"/>
              </a:rPr>
              <a:t>correlation</a:t>
            </a:r>
            <a:endParaRPr sz="16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  <a:spcBef>
                <a:spcPts val="409"/>
              </a:spcBef>
            </a:pPr>
            <a:r>
              <a:rPr sz="1400" dirty="0">
                <a:latin typeface="Arial"/>
                <a:cs typeface="Arial"/>
              </a:rPr>
              <a:t>-</a:t>
            </a:r>
            <a:r>
              <a:rPr sz="1600" dirty="0">
                <a:latin typeface="Arial"/>
                <a:cs typeface="Arial"/>
              </a:rPr>
              <a:t>1</a:t>
            </a:r>
            <a:r>
              <a:rPr sz="1600" spc="39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: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Move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opposite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direction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88638" y="3042869"/>
            <a:ext cx="4699000" cy="104140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15"/>
              </a:spcBef>
              <a:tabLst>
                <a:tab pos="3898900" algn="l"/>
              </a:tabLst>
            </a:pPr>
            <a:r>
              <a:rPr sz="1800" dirty="0">
                <a:latin typeface="Arial"/>
                <a:cs typeface="Arial"/>
              </a:rPr>
              <a:t>Correlation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Causation.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Correlation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does </a:t>
            </a:r>
            <a:r>
              <a:rPr sz="1800" dirty="0">
                <a:latin typeface="Arial"/>
                <a:cs typeface="Arial"/>
              </a:rPr>
              <a:t>not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mean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thing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causes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other.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25" dirty="0">
                <a:latin typeface="Arial"/>
                <a:cs typeface="Arial"/>
              </a:rPr>
              <a:t>For </a:t>
            </a:r>
            <a:r>
              <a:rPr sz="1800" dirty="0">
                <a:latin typeface="Arial"/>
                <a:cs typeface="Arial"/>
              </a:rPr>
              <a:t>example, 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more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firefighters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have,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the </a:t>
            </a:r>
            <a:r>
              <a:rPr sz="1800" dirty="0">
                <a:latin typeface="Arial"/>
                <a:cs typeface="Arial"/>
              </a:rPr>
              <a:t>more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property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damage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have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54879" y="4226052"/>
            <a:ext cx="3515995" cy="391795"/>
          </a:xfrm>
          <a:prstGeom prst="rect">
            <a:avLst/>
          </a:prstGeom>
          <a:solidFill>
            <a:srgbClr val="EB871D"/>
          </a:solidFill>
          <a:ln w="9525">
            <a:solidFill>
              <a:srgbClr val="000000"/>
            </a:solidFill>
          </a:ln>
        </p:spPr>
        <p:txBody>
          <a:bodyPr vert="horz" wrap="square" lIns="0" tIns="86360" rIns="0" bIns="0" rtlCol="0">
            <a:spAutoFit/>
          </a:bodyPr>
          <a:lstStyle/>
          <a:p>
            <a:pPr marL="170180">
              <a:lnSpc>
                <a:spcPct val="100000"/>
              </a:lnSpc>
              <a:spcBef>
                <a:spcPts val="680"/>
              </a:spcBef>
            </a:pPr>
            <a:r>
              <a:rPr sz="1350" spc="-10" dirty="0">
                <a:latin typeface="Arial"/>
                <a:cs typeface="Arial"/>
                <a:hlinkClick r:id="rId6"/>
              </a:rPr>
              <a:t>http://tylervigen.com/spurious-correlations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45880" y="310895"/>
            <a:ext cx="22860" cy="24765"/>
          </a:xfrm>
          <a:custGeom>
            <a:avLst/>
            <a:gdLst/>
            <a:ahLst/>
            <a:cxnLst/>
            <a:rect l="l" t="t" r="r" b="b"/>
            <a:pathLst>
              <a:path w="22859" h="24764">
                <a:moveTo>
                  <a:pt x="14604" y="0"/>
                </a:moveTo>
                <a:lnTo>
                  <a:pt x="8254" y="0"/>
                </a:lnTo>
                <a:lnTo>
                  <a:pt x="5588" y="1015"/>
                </a:lnTo>
                <a:lnTo>
                  <a:pt x="1143" y="5968"/>
                </a:lnTo>
                <a:lnTo>
                  <a:pt x="103" y="8508"/>
                </a:lnTo>
                <a:lnTo>
                  <a:pt x="0" y="15620"/>
                </a:lnTo>
                <a:lnTo>
                  <a:pt x="1143" y="18414"/>
                </a:lnTo>
                <a:lnTo>
                  <a:pt x="5588" y="23367"/>
                </a:lnTo>
                <a:lnTo>
                  <a:pt x="8254" y="24383"/>
                </a:lnTo>
                <a:lnTo>
                  <a:pt x="14604" y="24383"/>
                </a:lnTo>
                <a:lnTo>
                  <a:pt x="17272" y="23367"/>
                </a:lnTo>
                <a:lnTo>
                  <a:pt x="17780" y="22859"/>
                </a:lnTo>
                <a:lnTo>
                  <a:pt x="8763" y="22859"/>
                </a:lnTo>
                <a:lnTo>
                  <a:pt x="6476" y="21589"/>
                </a:lnTo>
                <a:lnTo>
                  <a:pt x="2540" y="17652"/>
                </a:lnTo>
                <a:lnTo>
                  <a:pt x="1697" y="15366"/>
                </a:lnTo>
                <a:lnTo>
                  <a:pt x="1650" y="9143"/>
                </a:lnTo>
                <a:lnTo>
                  <a:pt x="2540" y="6730"/>
                </a:lnTo>
                <a:lnTo>
                  <a:pt x="4572" y="4699"/>
                </a:lnTo>
                <a:lnTo>
                  <a:pt x="6476" y="2539"/>
                </a:lnTo>
                <a:lnTo>
                  <a:pt x="8763" y="1524"/>
                </a:lnTo>
                <a:lnTo>
                  <a:pt x="17780" y="1524"/>
                </a:lnTo>
                <a:lnTo>
                  <a:pt x="17272" y="1015"/>
                </a:lnTo>
                <a:lnTo>
                  <a:pt x="14604" y="0"/>
                </a:lnTo>
                <a:close/>
              </a:path>
              <a:path w="22859" h="24764">
                <a:moveTo>
                  <a:pt x="17780" y="1524"/>
                </a:moveTo>
                <a:lnTo>
                  <a:pt x="14097" y="1524"/>
                </a:lnTo>
                <a:lnTo>
                  <a:pt x="16383" y="2539"/>
                </a:lnTo>
                <a:lnTo>
                  <a:pt x="20320" y="6730"/>
                </a:lnTo>
                <a:lnTo>
                  <a:pt x="21068" y="8762"/>
                </a:lnTo>
                <a:lnTo>
                  <a:pt x="21162" y="15366"/>
                </a:lnTo>
                <a:lnTo>
                  <a:pt x="20320" y="17652"/>
                </a:lnTo>
                <a:lnTo>
                  <a:pt x="18415" y="19684"/>
                </a:lnTo>
                <a:lnTo>
                  <a:pt x="16383" y="21589"/>
                </a:lnTo>
                <a:lnTo>
                  <a:pt x="14097" y="22859"/>
                </a:lnTo>
                <a:lnTo>
                  <a:pt x="17780" y="22859"/>
                </a:lnTo>
                <a:lnTo>
                  <a:pt x="19685" y="20954"/>
                </a:lnTo>
                <a:lnTo>
                  <a:pt x="21717" y="18414"/>
                </a:lnTo>
                <a:lnTo>
                  <a:pt x="22860" y="15620"/>
                </a:lnTo>
                <a:lnTo>
                  <a:pt x="22756" y="8508"/>
                </a:lnTo>
                <a:lnTo>
                  <a:pt x="21717" y="5968"/>
                </a:lnTo>
                <a:lnTo>
                  <a:pt x="19685" y="3428"/>
                </a:lnTo>
                <a:lnTo>
                  <a:pt x="17780" y="1524"/>
                </a:lnTo>
                <a:close/>
              </a:path>
              <a:path w="22859" h="24764">
                <a:moveTo>
                  <a:pt x="13843" y="5461"/>
                </a:moveTo>
                <a:lnTo>
                  <a:pt x="6985" y="5461"/>
                </a:lnTo>
                <a:lnTo>
                  <a:pt x="6985" y="18923"/>
                </a:lnTo>
                <a:lnTo>
                  <a:pt x="9017" y="18923"/>
                </a:lnTo>
                <a:lnTo>
                  <a:pt x="9017" y="13462"/>
                </a:lnTo>
                <a:lnTo>
                  <a:pt x="15409" y="13462"/>
                </a:lnTo>
                <a:lnTo>
                  <a:pt x="15240" y="13207"/>
                </a:lnTo>
                <a:lnTo>
                  <a:pt x="14604" y="12700"/>
                </a:lnTo>
                <a:lnTo>
                  <a:pt x="13589" y="12700"/>
                </a:lnTo>
                <a:lnTo>
                  <a:pt x="14350" y="12445"/>
                </a:lnTo>
                <a:lnTo>
                  <a:pt x="14986" y="12191"/>
                </a:lnTo>
                <a:lnTo>
                  <a:pt x="15240" y="11937"/>
                </a:lnTo>
                <a:lnTo>
                  <a:pt x="9017" y="11937"/>
                </a:lnTo>
                <a:lnTo>
                  <a:pt x="9017" y="6984"/>
                </a:lnTo>
                <a:lnTo>
                  <a:pt x="16255" y="6984"/>
                </a:lnTo>
                <a:lnTo>
                  <a:pt x="15875" y="6476"/>
                </a:lnTo>
                <a:lnTo>
                  <a:pt x="14604" y="5714"/>
                </a:lnTo>
                <a:lnTo>
                  <a:pt x="13843" y="5461"/>
                </a:lnTo>
                <a:close/>
              </a:path>
              <a:path w="22859" h="24764">
                <a:moveTo>
                  <a:pt x="15409" y="13462"/>
                </a:moveTo>
                <a:lnTo>
                  <a:pt x="12065" y="13462"/>
                </a:lnTo>
                <a:lnTo>
                  <a:pt x="12700" y="13715"/>
                </a:lnTo>
                <a:lnTo>
                  <a:pt x="13208" y="13969"/>
                </a:lnTo>
                <a:lnTo>
                  <a:pt x="14097" y="14477"/>
                </a:lnTo>
                <a:lnTo>
                  <a:pt x="14350" y="15366"/>
                </a:lnTo>
                <a:lnTo>
                  <a:pt x="14477" y="18414"/>
                </a:lnTo>
                <a:lnTo>
                  <a:pt x="14604" y="18923"/>
                </a:lnTo>
                <a:lnTo>
                  <a:pt x="16637" y="18923"/>
                </a:lnTo>
                <a:lnTo>
                  <a:pt x="16637" y="18668"/>
                </a:lnTo>
                <a:lnTo>
                  <a:pt x="16383" y="18668"/>
                </a:lnTo>
                <a:lnTo>
                  <a:pt x="16332" y="15239"/>
                </a:lnTo>
                <a:lnTo>
                  <a:pt x="16128" y="14731"/>
                </a:lnTo>
                <a:lnTo>
                  <a:pt x="15748" y="13969"/>
                </a:lnTo>
                <a:lnTo>
                  <a:pt x="15409" y="13462"/>
                </a:lnTo>
                <a:close/>
              </a:path>
              <a:path w="22859" h="24764">
                <a:moveTo>
                  <a:pt x="16255" y="6984"/>
                </a:moveTo>
                <a:lnTo>
                  <a:pt x="12192" y="6984"/>
                </a:lnTo>
                <a:lnTo>
                  <a:pt x="13208" y="7238"/>
                </a:lnTo>
                <a:lnTo>
                  <a:pt x="13589" y="7492"/>
                </a:lnTo>
                <a:lnTo>
                  <a:pt x="14097" y="7746"/>
                </a:lnTo>
                <a:lnTo>
                  <a:pt x="14604" y="8508"/>
                </a:lnTo>
                <a:lnTo>
                  <a:pt x="14604" y="10413"/>
                </a:lnTo>
                <a:lnTo>
                  <a:pt x="14097" y="11175"/>
                </a:lnTo>
                <a:lnTo>
                  <a:pt x="13208" y="11429"/>
                </a:lnTo>
                <a:lnTo>
                  <a:pt x="12700" y="11683"/>
                </a:lnTo>
                <a:lnTo>
                  <a:pt x="12065" y="11937"/>
                </a:lnTo>
                <a:lnTo>
                  <a:pt x="15240" y="11937"/>
                </a:lnTo>
                <a:lnTo>
                  <a:pt x="16128" y="11429"/>
                </a:lnTo>
                <a:lnTo>
                  <a:pt x="16637" y="10413"/>
                </a:lnTo>
                <a:lnTo>
                  <a:pt x="16637" y="7492"/>
                </a:lnTo>
                <a:lnTo>
                  <a:pt x="16255" y="6984"/>
                </a:lnTo>
                <a:close/>
              </a:path>
            </a:pathLst>
          </a:custGeom>
          <a:solidFill>
            <a:srgbClr val="EB8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4635" y="92151"/>
            <a:ext cx="11906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Lab</a:t>
            </a:r>
            <a:r>
              <a:rPr spc="-15" dirty="0"/>
              <a:t> </a:t>
            </a:r>
            <a:r>
              <a:rPr spc="-25" dirty="0"/>
              <a:t>03a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4635" y="445134"/>
            <a:ext cx="88080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baseline="1157" dirty="0">
                <a:solidFill>
                  <a:srgbClr val="EB871D"/>
                </a:solidFill>
                <a:latin typeface="Century Gothic"/>
                <a:cs typeface="Century Gothic"/>
              </a:rPr>
              <a:t>Which</a:t>
            </a:r>
            <a:r>
              <a:rPr sz="3600" b="1" spc="-22" baseline="1157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3600" b="1" baseline="1157" dirty="0">
                <a:solidFill>
                  <a:srgbClr val="EB871D"/>
                </a:solidFill>
                <a:latin typeface="Century Gothic"/>
                <a:cs typeface="Century Gothic"/>
              </a:rPr>
              <a:t>Correlates</a:t>
            </a:r>
            <a:r>
              <a:rPr sz="3600" b="1" spc="-22" baseline="1157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3600" b="1" baseline="1157" dirty="0">
                <a:solidFill>
                  <a:srgbClr val="EB871D"/>
                </a:solidFill>
                <a:latin typeface="Century Gothic"/>
                <a:cs typeface="Century Gothic"/>
              </a:rPr>
              <a:t>best</a:t>
            </a:r>
            <a:r>
              <a:rPr sz="3600" b="1" spc="-7" baseline="1157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3600" b="1" baseline="1157" dirty="0">
                <a:solidFill>
                  <a:srgbClr val="EB871D"/>
                </a:solidFill>
                <a:latin typeface="Century Gothic"/>
                <a:cs typeface="Century Gothic"/>
              </a:rPr>
              <a:t>to</a:t>
            </a:r>
            <a:r>
              <a:rPr sz="3600" b="1" spc="-7" baseline="1157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3600" b="1" baseline="1157" dirty="0">
                <a:solidFill>
                  <a:srgbClr val="EB871D"/>
                </a:solidFill>
                <a:latin typeface="Century Gothic"/>
                <a:cs typeface="Century Gothic"/>
              </a:rPr>
              <a:t>Baseball</a:t>
            </a:r>
            <a:r>
              <a:rPr sz="3600" b="1" spc="-22" baseline="1157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3600" b="1" baseline="1157" dirty="0">
                <a:solidFill>
                  <a:srgbClr val="EB871D"/>
                </a:solidFill>
                <a:latin typeface="Century Gothic"/>
                <a:cs typeface="Century Gothic"/>
              </a:rPr>
              <a:t>W(ins)?</a:t>
            </a:r>
            <a:r>
              <a:rPr sz="3600" b="1" spc="-15" baseline="1157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3600" b="1" baseline="1157" dirty="0">
                <a:solidFill>
                  <a:srgbClr val="EB871D"/>
                </a:solidFill>
                <a:latin typeface="Century Gothic"/>
                <a:cs typeface="Century Gothic"/>
              </a:rPr>
              <a:t>Hits,Run,HR</a:t>
            </a:r>
            <a:r>
              <a:rPr sz="3600" b="1" spc="-15" baseline="1157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3600" b="1" baseline="1157" dirty="0">
                <a:solidFill>
                  <a:srgbClr val="EB871D"/>
                </a:solidFill>
                <a:latin typeface="Century Gothic"/>
                <a:cs typeface="Century Gothic"/>
              </a:rPr>
              <a:t>or</a:t>
            </a:r>
            <a:r>
              <a:rPr sz="3600" b="1" spc="-22" baseline="1157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3600" b="1" spc="-7" baseline="1157" dirty="0">
                <a:solidFill>
                  <a:srgbClr val="EB871D"/>
                </a:solidFill>
                <a:latin typeface="Century Gothic"/>
                <a:cs typeface="Century Gothic"/>
              </a:rPr>
              <a:t>ER</a:t>
            </a:r>
            <a:r>
              <a:rPr sz="3600" b="1" spc="-2242" baseline="1157" dirty="0">
                <a:solidFill>
                  <a:srgbClr val="EB871D"/>
                </a:solidFill>
                <a:latin typeface="Century Gothic"/>
                <a:cs typeface="Century Gothic"/>
              </a:rPr>
              <a:t>A</a:t>
            </a:r>
            <a:r>
              <a:rPr sz="1200" spc="-5" dirty="0">
                <a:solidFill>
                  <a:srgbClr val="BABBBD"/>
                </a:solidFill>
                <a:latin typeface="Century Gothic"/>
                <a:cs typeface="Century Gothic"/>
              </a:rPr>
              <a:t>45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60792" y="0"/>
            <a:ext cx="1102360" cy="477520"/>
          </a:xfrm>
          <a:custGeom>
            <a:avLst/>
            <a:gdLst/>
            <a:ahLst/>
            <a:cxnLst/>
            <a:rect l="l" t="t" r="r" b="b"/>
            <a:pathLst>
              <a:path w="1102359" h="477520">
                <a:moveTo>
                  <a:pt x="1101852" y="0"/>
                </a:moveTo>
                <a:lnTo>
                  <a:pt x="0" y="0"/>
                </a:lnTo>
                <a:lnTo>
                  <a:pt x="0" y="477012"/>
                </a:lnTo>
                <a:lnTo>
                  <a:pt x="1101852" y="477012"/>
                </a:lnTo>
                <a:lnTo>
                  <a:pt x="11018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07822" y="1199007"/>
            <a:ext cx="8928735" cy="3371850"/>
            <a:chOff x="107822" y="1199007"/>
            <a:chExt cx="8928735" cy="337185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347" y="1208532"/>
              <a:ext cx="8909304" cy="33528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12585" y="1203769"/>
              <a:ext cx="8919210" cy="3362325"/>
            </a:xfrm>
            <a:custGeom>
              <a:avLst/>
              <a:gdLst/>
              <a:ahLst/>
              <a:cxnLst/>
              <a:rect l="l" t="t" r="r" b="b"/>
              <a:pathLst>
                <a:path w="8919210" h="3362325">
                  <a:moveTo>
                    <a:pt x="0" y="3362325"/>
                  </a:moveTo>
                  <a:lnTo>
                    <a:pt x="8918829" y="3362325"/>
                  </a:lnTo>
                  <a:lnTo>
                    <a:pt x="8918829" y="0"/>
                  </a:lnTo>
                  <a:lnTo>
                    <a:pt x="0" y="0"/>
                  </a:lnTo>
                  <a:lnTo>
                    <a:pt x="0" y="33623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30362" y="2727198"/>
              <a:ext cx="358140" cy="1803400"/>
            </a:xfrm>
            <a:custGeom>
              <a:avLst/>
              <a:gdLst/>
              <a:ahLst/>
              <a:cxnLst/>
              <a:rect l="l" t="t" r="r" b="b"/>
              <a:pathLst>
                <a:path w="358140" h="1803400">
                  <a:moveTo>
                    <a:pt x="0" y="1802891"/>
                  </a:moveTo>
                  <a:lnTo>
                    <a:pt x="358140" y="1802891"/>
                  </a:lnTo>
                  <a:lnTo>
                    <a:pt x="358140" y="0"/>
                  </a:lnTo>
                  <a:lnTo>
                    <a:pt x="0" y="0"/>
                  </a:lnTo>
                  <a:lnTo>
                    <a:pt x="0" y="1802891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46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45880" y="310895"/>
            <a:ext cx="22860" cy="24765"/>
          </a:xfrm>
          <a:custGeom>
            <a:avLst/>
            <a:gdLst/>
            <a:ahLst/>
            <a:cxnLst/>
            <a:rect l="l" t="t" r="r" b="b"/>
            <a:pathLst>
              <a:path w="22859" h="24764">
                <a:moveTo>
                  <a:pt x="14604" y="0"/>
                </a:moveTo>
                <a:lnTo>
                  <a:pt x="8254" y="0"/>
                </a:lnTo>
                <a:lnTo>
                  <a:pt x="5588" y="1015"/>
                </a:lnTo>
                <a:lnTo>
                  <a:pt x="1143" y="5968"/>
                </a:lnTo>
                <a:lnTo>
                  <a:pt x="103" y="8508"/>
                </a:lnTo>
                <a:lnTo>
                  <a:pt x="0" y="15620"/>
                </a:lnTo>
                <a:lnTo>
                  <a:pt x="1143" y="18414"/>
                </a:lnTo>
                <a:lnTo>
                  <a:pt x="5588" y="23367"/>
                </a:lnTo>
                <a:lnTo>
                  <a:pt x="8254" y="24383"/>
                </a:lnTo>
                <a:lnTo>
                  <a:pt x="14604" y="24383"/>
                </a:lnTo>
                <a:lnTo>
                  <a:pt x="17272" y="23367"/>
                </a:lnTo>
                <a:lnTo>
                  <a:pt x="17780" y="22859"/>
                </a:lnTo>
                <a:lnTo>
                  <a:pt x="8763" y="22859"/>
                </a:lnTo>
                <a:lnTo>
                  <a:pt x="6476" y="21589"/>
                </a:lnTo>
                <a:lnTo>
                  <a:pt x="2540" y="17652"/>
                </a:lnTo>
                <a:lnTo>
                  <a:pt x="1697" y="15366"/>
                </a:lnTo>
                <a:lnTo>
                  <a:pt x="1650" y="9143"/>
                </a:lnTo>
                <a:lnTo>
                  <a:pt x="2540" y="6730"/>
                </a:lnTo>
                <a:lnTo>
                  <a:pt x="4572" y="4699"/>
                </a:lnTo>
                <a:lnTo>
                  <a:pt x="6476" y="2539"/>
                </a:lnTo>
                <a:lnTo>
                  <a:pt x="8763" y="1524"/>
                </a:lnTo>
                <a:lnTo>
                  <a:pt x="17780" y="1524"/>
                </a:lnTo>
                <a:lnTo>
                  <a:pt x="17272" y="1015"/>
                </a:lnTo>
                <a:lnTo>
                  <a:pt x="14604" y="0"/>
                </a:lnTo>
                <a:close/>
              </a:path>
              <a:path w="22859" h="24764">
                <a:moveTo>
                  <a:pt x="17780" y="1524"/>
                </a:moveTo>
                <a:lnTo>
                  <a:pt x="14097" y="1524"/>
                </a:lnTo>
                <a:lnTo>
                  <a:pt x="16383" y="2539"/>
                </a:lnTo>
                <a:lnTo>
                  <a:pt x="20320" y="6730"/>
                </a:lnTo>
                <a:lnTo>
                  <a:pt x="21068" y="8762"/>
                </a:lnTo>
                <a:lnTo>
                  <a:pt x="21162" y="15366"/>
                </a:lnTo>
                <a:lnTo>
                  <a:pt x="20320" y="17652"/>
                </a:lnTo>
                <a:lnTo>
                  <a:pt x="18415" y="19684"/>
                </a:lnTo>
                <a:lnTo>
                  <a:pt x="16383" y="21589"/>
                </a:lnTo>
                <a:lnTo>
                  <a:pt x="14097" y="22859"/>
                </a:lnTo>
                <a:lnTo>
                  <a:pt x="17780" y="22859"/>
                </a:lnTo>
                <a:lnTo>
                  <a:pt x="19685" y="20954"/>
                </a:lnTo>
                <a:lnTo>
                  <a:pt x="21717" y="18414"/>
                </a:lnTo>
                <a:lnTo>
                  <a:pt x="22860" y="15620"/>
                </a:lnTo>
                <a:lnTo>
                  <a:pt x="22756" y="8508"/>
                </a:lnTo>
                <a:lnTo>
                  <a:pt x="21717" y="5968"/>
                </a:lnTo>
                <a:lnTo>
                  <a:pt x="19685" y="3428"/>
                </a:lnTo>
                <a:lnTo>
                  <a:pt x="17780" y="1524"/>
                </a:lnTo>
                <a:close/>
              </a:path>
              <a:path w="22859" h="24764">
                <a:moveTo>
                  <a:pt x="13843" y="5461"/>
                </a:moveTo>
                <a:lnTo>
                  <a:pt x="6985" y="5461"/>
                </a:lnTo>
                <a:lnTo>
                  <a:pt x="6985" y="18923"/>
                </a:lnTo>
                <a:lnTo>
                  <a:pt x="9017" y="18923"/>
                </a:lnTo>
                <a:lnTo>
                  <a:pt x="9017" y="13462"/>
                </a:lnTo>
                <a:lnTo>
                  <a:pt x="15409" y="13462"/>
                </a:lnTo>
                <a:lnTo>
                  <a:pt x="15240" y="13207"/>
                </a:lnTo>
                <a:lnTo>
                  <a:pt x="14604" y="12700"/>
                </a:lnTo>
                <a:lnTo>
                  <a:pt x="13589" y="12700"/>
                </a:lnTo>
                <a:lnTo>
                  <a:pt x="14350" y="12445"/>
                </a:lnTo>
                <a:lnTo>
                  <a:pt x="14986" y="12191"/>
                </a:lnTo>
                <a:lnTo>
                  <a:pt x="15240" y="11937"/>
                </a:lnTo>
                <a:lnTo>
                  <a:pt x="9017" y="11937"/>
                </a:lnTo>
                <a:lnTo>
                  <a:pt x="9017" y="6984"/>
                </a:lnTo>
                <a:lnTo>
                  <a:pt x="16255" y="6984"/>
                </a:lnTo>
                <a:lnTo>
                  <a:pt x="15875" y="6476"/>
                </a:lnTo>
                <a:lnTo>
                  <a:pt x="14604" y="5714"/>
                </a:lnTo>
                <a:lnTo>
                  <a:pt x="13843" y="5461"/>
                </a:lnTo>
                <a:close/>
              </a:path>
              <a:path w="22859" h="24764">
                <a:moveTo>
                  <a:pt x="15409" y="13462"/>
                </a:moveTo>
                <a:lnTo>
                  <a:pt x="12065" y="13462"/>
                </a:lnTo>
                <a:lnTo>
                  <a:pt x="12700" y="13715"/>
                </a:lnTo>
                <a:lnTo>
                  <a:pt x="13208" y="13969"/>
                </a:lnTo>
                <a:lnTo>
                  <a:pt x="14097" y="14477"/>
                </a:lnTo>
                <a:lnTo>
                  <a:pt x="14350" y="15366"/>
                </a:lnTo>
                <a:lnTo>
                  <a:pt x="14477" y="18414"/>
                </a:lnTo>
                <a:lnTo>
                  <a:pt x="14604" y="18923"/>
                </a:lnTo>
                <a:lnTo>
                  <a:pt x="16637" y="18923"/>
                </a:lnTo>
                <a:lnTo>
                  <a:pt x="16637" y="18668"/>
                </a:lnTo>
                <a:lnTo>
                  <a:pt x="16383" y="18668"/>
                </a:lnTo>
                <a:lnTo>
                  <a:pt x="16332" y="15239"/>
                </a:lnTo>
                <a:lnTo>
                  <a:pt x="16128" y="14731"/>
                </a:lnTo>
                <a:lnTo>
                  <a:pt x="15748" y="13969"/>
                </a:lnTo>
                <a:lnTo>
                  <a:pt x="15409" y="13462"/>
                </a:lnTo>
                <a:close/>
              </a:path>
              <a:path w="22859" h="24764">
                <a:moveTo>
                  <a:pt x="16255" y="6984"/>
                </a:moveTo>
                <a:lnTo>
                  <a:pt x="12192" y="6984"/>
                </a:lnTo>
                <a:lnTo>
                  <a:pt x="13208" y="7238"/>
                </a:lnTo>
                <a:lnTo>
                  <a:pt x="13589" y="7492"/>
                </a:lnTo>
                <a:lnTo>
                  <a:pt x="14097" y="7746"/>
                </a:lnTo>
                <a:lnTo>
                  <a:pt x="14604" y="8508"/>
                </a:lnTo>
                <a:lnTo>
                  <a:pt x="14604" y="10413"/>
                </a:lnTo>
                <a:lnTo>
                  <a:pt x="14097" y="11175"/>
                </a:lnTo>
                <a:lnTo>
                  <a:pt x="13208" y="11429"/>
                </a:lnTo>
                <a:lnTo>
                  <a:pt x="12700" y="11683"/>
                </a:lnTo>
                <a:lnTo>
                  <a:pt x="12065" y="11937"/>
                </a:lnTo>
                <a:lnTo>
                  <a:pt x="15240" y="11937"/>
                </a:lnTo>
                <a:lnTo>
                  <a:pt x="16128" y="11429"/>
                </a:lnTo>
                <a:lnTo>
                  <a:pt x="16637" y="10413"/>
                </a:lnTo>
                <a:lnTo>
                  <a:pt x="16637" y="7492"/>
                </a:lnTo>
                <a:lnTo>
                  <a:pt x="16255" y="6984"/>
                </a:lnTo>
                <a:close/>
              </a:path>
            </a:pathLst>
          </a:custGeom>
          <a:solidFill>
            <a:srgbClr val="EB8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4188" y="92151"/>
            <a:ext cx="11906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Lab</a:t>
            </a:r>
            <a:r>
              <a:rPr spc="-15" dirty="0"/>
              <a:t> </a:t>
            </a:r>
            <a:r>
              <a:rPr spc="-25" dirty="0"/>
              <a:t>03b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4188" y="440182"/>
            <a:ext cx="7740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EB871D"/>
                </a:solidFill>
                <a:latin typeface="Century Gothic"/>
                <a:cs typeface="Century Gothic"/>
              </a:rPr>
              <a:t>Which</a:t>
            </a:r>
            <a:r>
              <a:rPr sz="2400" b="1" spc="-5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EB871D"/>
                </a:solidFill>
                <a:latin typeface="Century Gothic"/>
                <a:cs typeface="Century Gothic"/>
              </a:rPr>
              <a:t>Correlates</a:t>
            </a:r>
            <a:r>
              <a:rPr sz="2400" b="1" spc="-5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EB871D"/>
                </a:solidFill>
                <a:latin typeface="Century Gothic"/>
                <a:cs typeface="Century Gothic"/>
              </a:rPr>
              <a:t>most</a:t>
            </a:r>
            <a:r>
              <a:rPr sz="2400" b="1" spc="-5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EB871D"/>
                </a:solidFill>
                <a:latin typeface="Century Gothic"/>
                <a:cs typeface="Century Gothic"/>
              </a:rPr>
              <a:t>to W(ins)?</a:t>
            </a:r>
            <a:r>
              <a:rPr sz="2400" b="1" spc="-5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EB871D"/>
                </a:solidFill>
                <a:latin typeface="Century Gothic"/>
                <a:cs typeface="Century Gothic"/>
              </a:rPr>
              <a:t>Hits, Run,</a:t>
            </a:r>
            <a:r>
              <a:rPr sz="2400" b="1" spc="-5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EB871D"/>
                </a:solidFill>
                <a:latin typeface="Century Gothic"/>
                <a:cs typeface="Century Gothic"/>
              </a:rPr>
              <a:t>HR</a:t>
            </a:r>
            <a:r>
              <a:rPr sz="2400" b="1" spc="-5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EB871D"/>
                </a:solidFill>
                <a:latin typeface="Century Gothic"/>
                <a:cs typeface="Century Gothic"/>
              </a:rPr>
              <a:t>or</a:t>
            </a:r>
            <a:r>
              <a:rPr sz="2400" b="1" spc="-10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400" b="1" spc="-25" dirty="0">
                <a:solidFill>
                  <a:srgbClr val="EB871D"/>
                </a:solidFill>
                <a:latin typeface="Century Gothic"/>
                <a:cs typeface="Century Gothic"/>
              </a:rPr>
              <a:t>ERA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860792" y="0"/>
            <a:ext cx="1102360" cy="477520"/>
          </a:xfrm>
          <a:custGeom>
            <a:avLst/>
            <a:gdLst/>
            <a:ahLst/>
            <a:cxnLst/>
            <a:rect l="l" t="t" r="r" b="b"/>
            <a:pathLst>
              <a:path w="1102359" h="477520">
                <a:moveTo>
                  <a:pt x="1101852" y="0"/>
                </a:moveTo>
                <a:lnTo>
                  <a:pt x="0" y="0"/>
                </a:lnTo>
                <a:lnTo>
                  <a:pt x="0" y="477012"/>
                </a:lnTo>
                <a:lnTo>
                  <a:pt x="1101852" y="477012"/>
                </a:lnTo>
                <a:lnTo>
                  <a:pt x="11018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805815" y="3146679"/>
            <a:ext cx="2171065" cy="1044575"/>
            <a:chOff x="805815" y="3146679"/>
            <a:chExt cx="2171065" cy="104457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5340" y="3156204"/>
              <a:ext cx="2125980" cy="99821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10577" y="3151441"/>
              <a:ext cx="2135505" cy="1007744"/>
            </a:xfrm>
            <a:custGeom>
              <a:avLst/>
              <a:gdLst/>
              <a:ahLst/>
              <a:cxnLst/>
              <a:rect l="l" t="t" r="r" b="b"/>
              <a:pathLst>
                <a:path w="2135505" h="1007745">
                  <a:moveTo>
                    <a:pt x="0" y="1007744"/>
                  </a:moveTo>
                  <a:lnTo>
                    <a:pt x="2135505" y="1007744"/>
                  </a:lnTo>
                  <a:lnTo>
                    <a:pt x="2135505" y="0"/>
                  </a:lnTo>
                  <a:lnTo>
                    <a:pt x="0" y="0"/>
                  </a:lnTo>
                  <a:lnTo>
                    <a:pt x="0" y="100774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22654" y="3886962"/>
              <a:ext cx="1534795" cy="285115"/>
            </a:xfrm>
            <a:custGeom>
              <a:avLst/>
              <a:gdLst/>
              <a:ahLst/>
              <a:cxnLst/>
              <a:rect l="l" t="t" r="r" b="b"/>
              <a:pathLst>
                <a:path w="1534795" h="285114">
                  <a:moveTo>
                    <a:pt x="0" y="284988"/>
                  </a:moveTo>
                  <a:lnTo>
                    <a:pt x="1534668" y="284988"/>
                  </a:lnTo>
                  <a:lnTo>
                    <a:pt x="1534668" y="0"/>
                  </a:lnTo>
                  <a:lnTo>
                    <a:pt x="0" y="0"/>
                  </a:lnTo>
                  <a:lnTo>
                    <a:pt x="0" y="284988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790575" y="1608899"/>
            <a:ext cx="2175510" cy="1036955"/>
            <a:chOff x="790575" y="1608899"/>
            <a:chExt cx="2175510" cy="1036955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0100" y="1618487"/>
              <a:ext cx="2156460" cy="99212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95337" y="1613661"/>
              <a:ext cx="2165985" cy="1002030"/>
            </a:xfrm>
            <a:custGeom>
              <a:avLst/>
              <a:gdLst/>
              <a:ahLst/>
              <a:cxnLst/>
              <a:rect l="l" t="t" r="r" b="b"/>
              <a:pathLst>
                <a:path w="2165985" h="1002030">
                  <a:moveTo>
                    <a:pt x="0" y="1001649"/>
                  </a:moveTo>
                  <a:lnTo>
                    <a:pt x="2165985" y="1001649"/>
                  </a:lnTo>
                  <a:lnTo>
                    <a:pt x="2165985" y="0"/>
                  </a:lnTo>
                  <a:lnTo>
                    <a:pt x="0" y="0"/>
                  </a:lnTo>
                  <a:lnTo>
                    <a:pt x="0" y="100164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05890" y="2341625"/>
              <a:ext cx="1534795" cy="285115"/>
            </a:xfrm>
            <a:custGeom>
              <a:avLst/>
              <a:gdLst/>
              <a:ahLst/>
              <a:cxnLst/>
              <a:rect l="l" t="t" r="r" b="b"/>
              <a:pathLst>
                <a:path w="1534795" h="285114">
                  <a:moveTo>
                    <a:pt x="0" y="284988"/>
                  </a:moveTo>
                  <a:lnTo>
                    <a:pt x="1534668" y="284988"/>
                  </a:lnTo>
                  <a:lnTo>
                    <a:pt x="1534668" y="0"/>
                  </a:lnTo>
                  <a:lnTo>
                    <a:pt x="0" y="0"/>
                  </a:lnTo>
                  <a:lnTo>
                    <a:pt x="0" y="284988"/>
                  </a:lnTo>
                  <a:close/>
                </a:path>
              </a:pathLst>
            </a:custGeom>
            <a:ln w="381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968051" y="1608899"/>
            <a:ext cx="2190750" cy="1041400"/>
            <a:chOff x="3968051" y="1608899"/>
            <a:chExt cx="2190750" cy="1041400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77640" y="1618487"/>
              <a:ext cx="2171700" cy="99212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972814" y="1613661"/>
              <a:ext cx="2181225" cy="1002030"/>
            </a:xfrm>
            <a:custGeom>
              <a:avLst/>
              <a:gdLst/>
              <a:ahLst/>
              <a:cxnLst/>
              <a:rect l="l" t="t" r="r" b="b"/>
              <a:pathLst>
                <a:path w="2181225" h="1002030">
                  <a:moveTo>
                    <a:pt x="0" y="1001649"/>
                  </a:moveTo>
                  <a:lnTo>
                    <a:pt x="2181225" y="1001649"/>
                  </a:lnTo>
                  <a:lnTo>
                    <a:pt x="2181225" y="0"/>
                  </a:lnTo>
                  <a:lnTo>
                    <a:pt x="0" y="0"/>
                  </a:lnTo>
                  <a:lnTo>
                    <a:pt x="0" y="100164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72762" y="2346197"/>
              <a:ext cx="1534795" cy="285115"/>
            </a:xfrm>
            <a:custGeom>
              <a:avLst/>
              <a:gdLst/>
              <a:ahLst/>
              <a:cxnLst/>
              <a:rect l="l" t="t" r="r" b="b"/>
              <a:pathLst>
                <a:path w="1534795" h="285114">
                  <a:moveTo>
                    <a:pt x="0" y="284988"/>
                  </a:moveTo>
                  <a:lnTo>
                    <a:pt x="1534667" y="284988"/>
                  </a:lnTo>
                  <a:lnTo>
                    <a:pt x="1534667" y="0"/>
                  </a:lnTo>
                  <a:lnTo>
                    <a:pt x="0" y="0"/>
                  </a:lnTo>
                  <a:lnTo>
                    <a:pt x="0" y="284988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3968051" y="3151251"/>
            <a:ext cx="2327910" cy="1062990"/>
            <a:chOff x="3968051" y="3151251"/>
            <a:chExt cx="2327910" cy="1062990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77640" y="3160776"/>
              <a:ext cx="2308860" cy="100584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972814" y="3156013"/>
              <a:ext cx="2318385" cy="1015365"/>
            </a:xfrm>
            <a:custGeom>
              <a:avLst/>
              <a:gdLst/>
              <a:ahLst/>
              <a:cxnLst/>
              <a:rect l="l" t="t" r="r" b="b"/>
              <a:pathLst>
                <a:path w="2318385" h="1015364">
                  <a:moveTo>
                    <a:pt x="0" y="1015365"/>
                  </a:moveTo>
                  <a:lnTo>
                    <a:pt x="2318385" y="1015365"/>
                  </a:lnTo>
                  <a:lnTo>
                    <a:pt x="2318385" y="0"/>
                  </a:lnTo>
                  <a:lnTo>
                    <a:pt x="0" y="0"/>
                  </a:lnTo>
                  <a:lnTo>
                    <a:pt x="0" y="1015365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624578" y="3909822"/>
              <a:ext cx="1564005" cy="285115"/>
            </a:xfrm>
            <a:custGeom>
              <a:avLst/>
              <a:gdLst/>
              <a:ahLst/>
              <a:cxnLst/>
              <a:rect l="l" t="t" r="r" b="b"/>
              <a:pathLst>
                <a:path w="1564004" h="285114">
                  <a:moveTo>
                    <a:pt x="0" y="284987"/>
                  </a:moveTo>
                  <a:lnTo>
                    <a:pt x="1563624" y="284987"/>
                  </a:lnTo>
                  <a:lnTo>
                    <a:pt x="1563624" y="0"/>
                  </a:lnTo>
                  <a:lnTo>
                    <a:pt x="0" y="0"/>
                  </a:lnTo>
                  <a:lnTo>
                    <a:pt x="0" y="284987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34188" y="1064133"/>
            <a:ext cx="6157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Looks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like</a:t>
            </a:r>
            <a:r>
              <a:rPr sz="18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H(its)</a:t>
            </a:r>
            <a:r>
              <a:rPr sz="1800" b="1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has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the strongest</a:t>
            </a:r>
            <a:r>
              <a:rPr sz="1800" spc="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Correlation</a:t>
            </a:r>
            <a:r>
              <a:rPr sz="18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with</a:t>
            </a:r>
            <a:r>
              <a:rPr sz="1800" spc="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W(ins)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47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5">
              <a:lnSpc>
                <a:spcPts val="2810"/>
              </a:lnSpc>
              <a:spcBef>
                <a:spcPts val="100"/>
              </a:spcBef>
            </a:pPr>
            <a:r>
              <a:rPr dirty="0"/>
              <a:t>Lab</a:t>
            </a:r>
            <a:r>
              <a:rPr spc="-15" dirty="0"/>
              <a:t> </a:t>
            </a:r>
            <a:r>
              <a:rPr spc="-25" dirty="0"/>
              <a:t>04</a:t>
            </a:r>
          </a:p>
          <a:p>
            <a:pPr marL="92075">
              <a:lnSpc>
                <a:spcPts val="2810"/>
              </a:lnSpc>
            </a:pPr>
            <a:r>
              <a:rPr dirty="0">
                <a:solidFill>
                  <a:srgbClr val="0079DB"/>
                </a:solidFill>
              </a:rPr>
              <a:t>KMeans</a:t>
            </a:r>
            <a:r>
              <a:rPr spc="-15" dirty="0">
                <a:solidFill>
                  <a:srgbClr val="0079DB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–</a:t>
            </a:r>
            <a:r>
              <a:rPr spc="-10" dirty="0">
                <a:solidFill>
                  <a:srgbClr val="EB871D"/>
                </a:solidFill>
              </a:rPr>
              <a:t> Concepts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5514911" y="1733930"/>
            <a:ext cx="3257550" cy="2990850"/>
            <a:chOff x="5514911" y="1733930"/>
            <a:chExt cx="3257550" cy="299085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43549" y="1743455"/>
              <a:ext cx="3219450" cy="29337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519673" y="1738693"/>
              <a:ext cx="3248025" cy="2981325"/>
            </a:xfrm>
            <a:custGeom>
              <a:avLst/>
              <a:gdLst/>
              <a:ahLst/>
              <a:cxnLst/>
              <a:rect l="l" t="t" r="r" b="b"/>
              <a:pathLst>
                <a:path w="3248025" h="2981325">
                  <a:moveTo>
                    <a:pt x="0" y="2981325"/>
                  </a:moveTo>
                  <a:lnTo>
                    <a:pt x="3248025" y="2981325"/>
                  </a:lnTo>
                  <a:lnTo>
                    <a:pt x="3248025" y="0"/>
                  </a:lnTo>
                  <a:lnTo>
                    <a:pt x="0" y="0"/>
                  </a:lnTo>
                  <a:lnTo>
                    <a:pt x="0" y="2981325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8739" y="895603"/>
            <a:ext cx="8663305" cy="39420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023235" algn="l"/>
              </a:tabLst>
            </a:pPr>
            <a:r>
              <a:rPr sz="1800" dirty="0">
                <a:latin typeface="Century Gothic"/>
                <a:cs typeface="Century Gothic"/>
              </a:rPr>
              <a:t>Is</a:t>
            </a:r>
            <a:r>
              <a:rPr sz="1800" spc="-4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Unsupervised</a:t>
            </a:r>
            <a:r>
              <a:rPr sz="1800" spc="20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Clustering.</a:t>
            </a:r>
            <a:r>
              <a:rPr sz="1800" dirty="0">
                <a:latin typeface="Century Gothic"/>
                <a:cs typeface="Century Gothic"/>
              </a:rPr>
              <a:t>	It</a:t>
            </a:r>
            <a:r>
              <a:rPr sz="1800" spc="-4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splits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datasets</a:t>
            </a:r>
            <a:r>
              <a:rPr sz="1800" spc="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into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number clusters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based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25" dirty="0">
                <a:latin typeface="Century Gothic"/>
                <a:cs typeface="Century Gothic"/>
              </a:rPr>
              <a:t>on </a:t>
            </a:r>
            <a:r>
              <a:rPr sz="1800" dirty="0">
                <a:latin typeface="Century Gothic"/>
                <a:cs typeface="Century Gothic"/>
              </a:rPr>
              <a:t>similarity</a:t>
            </a:r>
            <a:r>
              <a:rPr sz="1800" spc="-5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of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points.</a:t>
            </a:r>
            <a:r>
              <a:rPr sz="1800" spc="459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For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example,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can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break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down</a:t>
            </a:r>
            <a:r>
              <a:rPr sz="1800" spc="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sales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into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purchasing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groups</a:t>
            </a:r>
            <a:endParaRPr sz="1800">
              <a:latin typeface="Century Gothic"/>
              <a:cs typeface="Century Gothic"/>
            </a:endParaRPr>
          </a:p>
          <a:p>
            <a:pPr marL="280670">
              <a:lnSpc>
                <a:spcPct val="100000"/>
              </a:lnSpc>
              <a:spcBef>
                <a:spcPts val="450"/>
              </a:spcBef>
            </a:pPr>
            <a:r>
              <a:rPr sz="18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Algorithm:</a:t>
            </a:r>
            <a:endParaRPr sz="1800">
              <a:latin typeface="Century Gothic"/>
              <a:cs typeface="Century Gothic"/>
            </a:endParaRPr>
          </a:p>
          <a:p>
            <a:pPr marL="852169" marR="4308475" indent="-342900">
              <a:lnSpc>
                <a:spcPts val="1839"/>
              </a:lnSpc>
              <a:spcBef>
                <a:spcPts val="700"/>
              </a:spcBef>
              <a:buAutoNum type="arabicPeriod"/>
              <a:tabLst>
                <a:tab pos="852169" algn="l"/>
                <a:tab pos="852805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Starting with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K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clustroids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-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User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specified/pick</a:t>
            </a:r>
            <a:r>
              <a:rPr sz="18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random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points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in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space/pick</a:t>
            </a:r>
            <a:r>
              <a:rPr sz="18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random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points</a:t>
            </a:r>
            <a:endParaRPr sz="1800">
              <a:latin typeface="Century Gothic"/>
              <a:cs typeface="Century Gothic"/>
            </a:endParaRPr>
          </a:p>
          <a:p>
            <a:pPr marL="852169" marR="4121150" indent="-342900">
              <a:lnSpc>
                <a:spcPts val="1839"/>
              </a:lnSpc>
              <a:spcBef>
                <a:spcPts val="685"/>
              </a:spcBef>
              <a:buAutoNum type="arabicPeriod"/>
              <a:tabLst>
                <a:tab pos="852169" algn="l"/>
                <a:tab pos="852805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Calculate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cluster membership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for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each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data points –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find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closest clustroid</a:t>
            </a:r>
            <a:endParaRPr sz="1800">
              <a:latin typeface="Century Gothic"/>
              <a:cs typeface="Century Gothic"/>
            </a:endParaRPr>
          </a:p>
          <a:p>
            <a:pPr marL="852169" marR="3627120" indent="-342900">
              <a:lnSpc>
                <a:spcPts val="1839"/>
              </a:lnSpc>
              <a:spcBef>
                <a:spcPts val="700"/>
              </a:spcBef>
              <a:buAutoNum type="arabicPeriod"/>
              <a:tabLst>
                <a:tab pos="852169" algn="l"/>
                <a:tab pos="852805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Recompute clustroid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as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avg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of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cluster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member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points</a:t>
            </a:r>
            <a:endParaRPr sz="1800">
              <a:latin typeface="Century Gothic"/>
              <a:cs typeface="Century Gothic"/>
            </a:endParaRPr>
          </a:p>
          <a:p>
            <a:pPr marL="852169" indent="-343535">
              <a:lnSpc>
                <a:spcPts val="2000"/>
              </a:lnSpc>
              <a:spcBef>
                <a:spcPts val="355"/>
              </a:spcBef>
              <a:buAutoNum type="arabicPeriod"/>
              <a:tabLst>
                <a:tab pos="852169" algn="l"/>
                <a:tab pos="852805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Repeat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steps</a:t>
            </a:r>
            <a:r>
              <a:rPr sz="1800" spc="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2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and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3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until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converge</a:t>
            </a:r>
            <a:endParaRPr sz="1800">
              <a:latin typeface="Century Gothic"/>
              <a:cs typeface="Century Gothic"/>
            </a:endParaRPr>
          </a:p>
          <a:p>
            <a:pPr marL="852169">
              <a:lnSpc>
                <a:spcPts val="2000"/>
              </a:lnSpc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or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reach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limit</a:t>
            </a:r>
            <a:r>
              <a:rPr sz="18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in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#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iterations</a:t>
            </a:r>
            <a:endParaRPr sz="1800">
              <a:latin typeface="Century Gothic"/>
              <a:cs typeface="Century Gothic"/>
            </a:endParaRPr>
          </a:p>
          <a:p>
            <a:pPr marL="509270" indent="-229235">
              <a:lnSpc>
                <a:spcPct val="100000"/>
              </a:lnSpc>
              <a:spcBef>
                <a:spcPts val="595"/>
              </a:spcBef>
              <a:buFont typeface="Arial"/>
              <a:buChar char="•"/>
              <a:tabLst>
                <a:tab pos="509270" algn="l"/>
                <a:tab pos="509905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Data</a:t>
            </a:r>
            <a:r>
              <a:rPr sz="18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points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are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set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of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numeric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values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48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877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EB871D"/>
                </a:solidFill>
              </a:rPr>
              <a:t>How Cluster Algorithms</a:t>
            </a:r>
            <a:r>
              <a:rPr spc="-2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work (1</a:t>
            </a:r>
            <a:r>
              <a:rPr spc="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of</a:t>
            </a:r>
            <a:r>
              <a:rPr spc="5" dirty="0">
                <a:solidFill>
                  <a:srgbClr val="EB871D"/>
                </a:solidFill>
              </a:rPr>
              <a:t> </a:t>
            </a:r>
            <a:r>
              <a:rPr spc="-25" dirty="0">
                <a:solidFill>
                  <a:srgbClr val="EB871D"/>
                </a:solidFill>
              </a:rPr>
              <a:t>2)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7340" y="1024890"/>
            <a:ext cx="4253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1.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	Which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Nodes are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in</a:t>
            </a:r>
            <a:r>
              <a:rPr sz="18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which</a:t>
            </a:r>
            <a:r>
              <a:rPr sz="1800" spc="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clusters?</a:t>
            </a:r>
            <a:endParaRPr sz="1800">
              <a:latin typeface="Century Gothic"/>
              <a:cs typeface="Century Gothic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5527" y="1572767"/>
            <a:ext cx="3392424" cy="322935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575047" y="1572767"/>
            <a:ext cx="3655060" cy="715010"/>
          </a:xfrm>
          <a:prstGeom prst="rect">
            <a:avLst/>
          </a:prstGeom>
          <a:solidFill>
            <a:srgbClr val="FFFF00"/>
          </a:solidFill>
          <a:ln w="9525">
            <a:solidFill>
              <a:srgbClr val="3B3B3A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294005" marR="283845" algn="ctr">
              <a:lnSpc>
                <a:spcPct val="100000"/>
              </a:lnSpc>
              <a:spcBef>
                <a:spcPts val="315"/>
              </a:spcBef>
            </a:pPr>
            <a:r>
              <a:rPr sz="1350" dirty="0">
                <a:latin typeface="Arial"/>
                <a:cs typeface="Arial"/>
              </a:rPr>
              <a:t>Note</a:t>
            </a:r>
            <a:r>
              <a:rPr sz="1350" spc="-3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you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manually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define</a:t>
            </a:r>
            <a:r>
              <a:rPr sz="1350" spc="-3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the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Number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spc="-25" dirty="0">
                <a:latin typeface="Arial"/>
                <a:cs typeface="Arial"/>
              </a:rPr>
              <a:t>of </a:t>
            </a:r>
            <a:r>
              <a:rPr sz="1350" dirty="0">
                <a:latin typeface="Arial"/>
                <a:cs typeface="Arial"/>
              </a:rPr>
              <a:t>Clusters</a:t>
            </a:r>
            <a:r>
              <a:rPr sz="1350" spc="-2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you</a:t>
            </a:r>
            <a:r>
              <a:rPr sz="1350" spc="-3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want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–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Can</a:t>
            </a:r>
            <a:r>
              <a:rPr sz="1350" spc="-3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use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3333CC"/>
                </a:solidFill>
                <a:latin typeface="Arial"/>
                <a:cs typeface="Arial"/>
              </a:rPr>
              <a:t>Canopy </a:t>
            </a:r>
            <a:r>
              <a:rPr sz="1350" dirty="0">
                <a:latin typeface="Arial"/>
                <a:cs typeface="Arial"/>
              </a:rPr>
              <a:t>function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to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do</a:t>
            </a:r>
            <a:r>
              <a:rPr sz="1350" spc="-3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this</a:t>
            </a:r>
            <a:r>
              <a:rPr sz="1350" spc="-30" dirty="0">
                <a:latin typeface="Arial"/>
                <a:cs typeface="Arial"/>
              </a:rPr>
              <a:t> </a:t>
            </a:r>
            <a:r>
              <a:rPr sz="1350" spc="-10" dirty="0">
                <a:latin typeface="Arial"/>
                <a:cs typeface="Arial"/>
              </a:rPr>
              <a:t>beforehand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49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877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EB871D"/>
                </a:solidFill>
              </a:rPr>
              <a:t>How Cluster Algorithms</a:t>
            </a:r>
            <a:r>
              <a:rPr spc="-2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work (2</a:t>
            </a:r>
            <a:r>
              <a:rPr spc="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of</a:t>
            </a:r>
            <a:r>
              <a:rPr spc="5" dirty="0">
                <a:solidFill>
                  <a:srgbClr val="EB871D"/>
                </a:solidFill>
              </a:rPr>
              <a:t> </a:t>
            </a:r>
            <a:r>
              <a:rPr spc="-25" dirty="0">
                <a:solidFill>
                  <a:srgbClr val="EB871D"/>
                </a:solidFill>
              </a:rPr>
              <a:t>2)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7340" y="1024890"/>
            <a:ext cx="8062595" cy="56070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55600" marR="5080" indent="-342900">
              <a:lnSpc>
                <a:spcPts val="2050"/>
              </a:lnSpc>
              <a:spcBef>
                <a:spcPts val="260"/>
              </a:spcBef>
              <a:tabLst>
                <a:tab pos="354965" algn="l"/>
              </a:tabLst>
            </a:pP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2.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	Here's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final</a:t>
            </a:r>
            <a:r>
              <a:rPr sz="18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iteration</a:t>
            </a:r>
            <a:r>
              <a:rPr sz="18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where</a:t>
            </a:r>
            <a:r>
              <a:rPr sz="1800" spc="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079DB"/>
                </a:solidFill>
                <a:latin typeface="Century Gothic"/>
                <a:cs typeface="Century Gothic"/>
              </a:rPr>
              <a:t>KMeansKMeansPredict</a:t>
            </a:r>
            <a:r>
              <a:rPr sz="1800" spc="-2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decided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which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nodes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were</a:t>
            </a:r>
            <a:r>
              <a:rPr sz="1800" spc="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in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800" spc="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(User-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defined)</a:t>
            </a:r>
            <a:r>
              <a:rPr sz="1800" spc="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3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clusters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95571" y="1821179"/>
            <a:ext cx="2514600" cy="508000"/>
          </a:xfrm>
          <a:prstGeom prst="rect">
            <a:avLst/>
          </a:prstGeom>
          <a:solidFill>
            <a:srgbClr val="FFFF00"/>
          </a:solidFill>
          <a:ln w="9525">
            <a:solidFill>
              <a:srgbClr val="3B3B3A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0"/>
              </a:spcBef>
            </a:pPr>
            <a:r>
              <a:rPr sz="1350" dirty="0">
                <a:latin typeface="Arial"/>
                <a:cs typeface="Arial"/>
              </a:rPr>
              <a:t>But</a:t>
            </a:r>
            <a:r>
              <a:rPr sz="1350" spc="-2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how</a:t>
            </a:r>
            <a:r>
              <a:rPr sz="1350" spc="-3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did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we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get</a:t>
            </a:r>
            <a:r>
              <a:rPr sz="1350" spc="-30" dirty="0">
                <a:latin typeface="Arial"/>
                <a:cs typeface="Arial"/>
              </a:rPr>
              <a:t> </a:t>
            </a:r>
            <a:r>
              <a:rPr sz="1350" spc="-10" dirty="0">
                <a:latin typeface="Arial"/>
                <a:cs typeface="Arial"/>
              </a:rPr>
              <a:t>here?</a:t>
            </a:r>
            <a:endParaRPr sz="135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sz="1350" dirty="0">
                <a:latin typeface="Arial"/>
                <a:cs typeface="Arial"/>
              </a:rPr>
              <a:t>See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next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slides</a:t>
            </a:r>
            <a:r>
              <a:rPr sz="1350" spc="-4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for</a:t>
            </a:r>
            <a:r>
              <a:rPr sz="1350" spc="-3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the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spc="-10" dirty="0">
                <a:latin typeface="Arial"/>
                <a:cs typeface="Arial"/>
              </a:rPr>
              <a:t>details</a:t>
            </a:r>
            <a:endParaRPr sz="135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100" y="1821179"/>
            <a:ext cx="3128772" cy="297789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50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3607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EB871D"/>
                </a:solidFill>
              </a:rPr>
              <a:t>How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KMeans</a:t>
            </a:r>
            <a:r>
              <a:rPr spc="-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works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(1 of</a:t>
            </a:r>
            <a:r>
              <a:rPr spc="-10" dirty="0">
                <a:solidFill>
                  <a:srgbClr val="EB871D"/>
                </a:solidFill>
              </a:rPr>
              <a:t> </a:t>
            </a:r>
            <a:r>
              <a:rPr spc="-25" dirty="0">
                <a:solidFill>
                  <a:srgbClr val="EB871D"/>
                </a:solidFill>
              </a:rPr>
              <a:t>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7340" y="1011173"/>
            <a:ext cx="7792720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5600" marR="5080" indent="-342900">
              <a:lnSpc>
                <a:spcPts val="1939"/>
              </a:lnSpc>
              <a:spcBef>
                <a:spcPts val="345"/>
              </a:spcBef>
              <a:tabLst>
                <a:tab pos="354965" algn="l"/>
                <a:tab pos="6758940" algn="l"/>
              </a:tabLst>
            </a:pP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1.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	First</a:t>
            </a:r>
            <a:r>
              <a:rPr sz="18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choose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random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points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as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cluster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centers</a:t>
            </a:r>
            <a:r>
              <a:rPr sz="1800" spc="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(Centroids).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	Note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you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decide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up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front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number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of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clusters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you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want,</a:t>
            </a:r>
            <a:r>
              <a:rPr sz="1800" spc="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in</a:t>
            </a:r>
            <a:r>
              <a:rPr sz="18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our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case,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50" dirty="0">
                <a:solidFill>
                  <a:srgbClr val="3B3B3A"/>
                </a:solidFill>
                <a:latin typeface="Century Gothic"/>
                <a:cs typeface="Century Gothic"/>
              </a:rPr>
              <a:t>3</a:t>
            </a:r>
            <a:endParaRPr sz="1800">
              <a:latin typeface="Century Gothic"/>
              <a:cs typeface="Century Gothic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3679" y="1581911"/>
            <a:ext cx="3602736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51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3607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EB871D"/>
                </a:solidFill>
              </a:rPr>
              <a:t>How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KMeans</a:t>
            </a:r>
            <a:r>
              <a:rPr spc="-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works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(2 of</a:t>
            </a:r>
            <a:r>
              <a:rPr spc="-10" dirty="0">
                <a:solidFill>
                  <a:srgbClr val="EB871D"/>
                </a:solidFill>
              </a:rPr>
              <a:t> </a:t>
            </a:r>
            <a:r>
              <a:rPr spc="-25" dirty="0">
                <a:solidFill>
                  <a:srgbClr val="EB871D"/>
                </a:solidFill>
              </a:rPr>
              <a:t>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7340" y="1024890"/>
            <a:ext cx="5095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2.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	Find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all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Nodes closest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to each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center</a:t>
            </a:r>
            <a:r>
              <a:rPr sz="1800" spc="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point</a:t>
            </a:r>
            <a:endParaRPr sz="1800">
              <a:latin typeface="Century Gothic"/>
              <a:cs typeface="Century Gothic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3679" y="1580388"/>
            <a:ext cx="3602736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60792" y="0"/>
            <a:ext cx="1256030" cy="477520"/>
            <a:chOff x="7860792" y="0"/>
            <a:chExt cx="1256030" cy="4775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65008" y="228600"/>
              <a:ext cx="854963" cy="1615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98382" y="48513"/>
              <a:ext cx="218440" cy="2184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797543" y="608533"/>
            <a:ext cx="141605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spc="-25" dirty="0">
                <a:solidFill>
                  <a:srgbClr val="F3753E"/>
                </a:solidFill>
                <a:latin typeface="Arial"/>
                <a:cs typeface="Arial"/>
              </a:rPr>
              <a:t>25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171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3753E"/>
                </a:solidFill>
                <a:latin typeface="Arial"/>
                <a:cs typeface="Arial"/>
              </a:rPr>
              <a:t>Collaborative</a:t>
            </a:r>
            <a:r>
              <a:rPr spc="-60" dirty="0">
                <a:solidFill>
                  <a:srgbClr val="F3753E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3753E"/>
                </a:solidFill>
                <a:latin typeface="Arial"/>
                <a:cs typeface="Arial"/>
              </a:rPr>
              <a:t>Filtering</a:t>
            </a:r>
            <a:r>
              <a:rPr spc="-80" dirty="0">
                <a:solidFill>
                  <a:srgbClr val="F3753E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F3753E"/>
                </a:solidFill>
                <a:latin typeface="Arial"/>
                <a:cs typeface="Arial"/>
              </a:rPr>
              <a:t>Example</a:t>
            </a: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7368" y="1007363"/>
            <a:ext cx="2424683" cy="358902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82111" y="1007363"/>
            <a:ext cx="5346192" cy="362254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76224" y="4694631"/>
            <a:ext cx="8394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Allows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Merchandise opportunities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such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cross-sell,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co-</a:t>
            </a:r>
            <a:r>
              <a:rPr sz="1800" dirty="0">
                <a:latin typeface="Arial"/>
                <a:cs typeface="Arial"/>
              </a:rPr>
              <a:t>location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product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48755" y="195106"/>
            <a:ext cx="609600" cy="59584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52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3607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EB871D"/>
                </a:solidFill>
              </a:rPr>
              <a:t>How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KMeans</a:t>
            </a:r>
            <a:r>
              <a:rPr spc="-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works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(3 of</a:t>
            </a:r>
            <a:r>
              <a:rPr spc="-10" dirty="0">
                <a:solidFill>
                  <a:srgbClr val="EB871D"/>
                </a:solidFill>
              </a:rPr>
              <a:t> </a:t>
            </a:r>
            <a:r>
              <a:rPr spc="-25" dirty="0">
                <a:solidFill>
                  <a:srgbClr val="EB871D"/>
                </a:solidFill>
              </a:rPr>
              <a:t>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7340" y="1024890"/>
            <a:ext cx="4788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3.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	Find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u="sng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average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center</a:t>
            </a:r>
            <a:r>
              <a:rPr sz="1800" spc="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of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each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cluster</a:t>
            </a:r>
            <a:endParaRPr sz="1800">
              <a:latin typeface="Century Gothic"/>
              <a:cs typeface="Century Gothic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3679" y="1572767"/>
            <a:ext cx="3602736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53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3607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EB871D"/>
                </a:solidFill>
              </a:rPr>
              <a:t>How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KMeans</a:t>
            </a:r>
            <a:r>
              <a:rPr spc="-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works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(4 of</a:t>
            </a:r>
            <a:r>
              <a:rPr spc="-10" dirty="0">
                <a:solidFill>
                  <a:srgbClr val="EB871D"/>
                </a:solidFill>
              </a:rPr>
              <a:t> </a:t>
            </a:r>
            <a:r>
              <a:rPr spc="-25" dirty="0">
                <a:solidFill>
                  <a:srgbClr val="EB871D"/>
                </a:solidFill>
              </a:rPr>
              <a:t>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7340" y="1024890"/>
            <a:ext cx="79908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4.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	If</a:t>
            </a:r>
            <a:r>
              <a:rPr sz="18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centers</a:t>
            </a:r>
            <a:r>
              <a:rPr sz="1800" spc="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change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(by</a:t>
            </a:r>
            <a:r>
              <a:rPr sz="1800" spc="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minimum</a:t>
            </a:r>
            <a:r>
              <a:rPr sz="18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threshold),</a:t>
            </a:r>
            <a:r>
              <a:rPr sz="1800" spc="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iterate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again.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If</a:t>
            </a:r>
            <a:r>
              <a:rPr sz="18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not 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stop</a:t>
            </a:r>
            <a:endParaRPr sz="1800">
              <a:latin typeface="Century Gothic"/>
              <a:cs typeface="Century Gothic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3679" y="1581911"/>
            <a:ext cx="3602736" cy="342747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54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877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EB871D"/>
                </a:solidFill>
              </a:rPr>
              <a:t>How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KMeans</a:t>
            </a:r>
            <a:r>
              <a:rPr spc="-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works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(5 of</a:t>
            </a:r>
            <a:r>
              <a:rPr spc="-10" dirty="0">
                <a:solidFill>
                  <a:srgbClr val="EB871D"/>
                </a:solidFill>
              </a:rPr>
              <a:t> </a:t>
            </a:r>
            <a:r>
              <a:rPr spc="-25" dirty="0">
                <a:solidFill>
                  <a:srgbClr val="EB871D"/>
                </a:solidFill>
              </a:rPr>
              <a:t>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7340" y="989152"/>
            <a:ext cx="8153400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05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5.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	Repeat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(Find all</a:t>
            </a:r>
            <a:r>
              <a:rPr sz="18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Nodes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closest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center,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find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the center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(avg)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of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each</a:t>
            </a:r>
            <a:endParaRPr sz="1800">
              <a:latin typeface="Century Gothic"/>
              <a:cs typeface="Century Gothic"/>
            </a:endParaRPr>
          </a:p>
          <a:p>
            <a:pPr marL="355600">
              <a:lnSpc>
                <a:spcPts val="2105"/>
              </a:lnSpc>
              <a:tabLst>
                <a:tab pos="1262380" algn="l"/>
              </a:tabLst>
            </a:pP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cluster.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	If</a:t>
            </a:r>
            <a:r>
              <a:rPr sz="18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centers</a:t>
            </a:r>
            <a:r>
              <a:rPr sz="1800" spc="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change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by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minimum</a:t>
            </a:r>
            <a:r>
              <a:rPr sz="18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threshold,</a:t>
            </a:r>
            <a:r>
              <a:rPr sz="1800" spc="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iterate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again)</a:t>
            </a:r>
            <a:endParaRPr sz="1800">
              <a:latin typeface="Century Gothic"/>
              <a:cs typeface="Century Gothic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4160" y="1581911"/>
            <a:ext cx="3535679" cy="336499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55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3607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EB871D"/>
                </a:solidFill>
              </a:rPr>
              <a:t>How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KMeans</a:t>
            </a:r>
            <a:r>
              <a:rPr spc="-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works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(6 of</a:t>
            </a:r>
            <a:r>
              <a:rPr spc="-10" dirty="0">
                <a:solidFill>
                  <a:srgbClr val="EB871D"/>
                </a:solidFill>
              </a:rPr>
              <a:t> </a:t>
            </a:r>
            <a:r>
              <a:rPr spc="-25" dirty="0">
                <a:solidFill>
                  <a:srgbClr val="EB871D"/>
                </a:solidFill>
              </a:rPr>
              <a:t>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7340" y="1024890"/>
            <a:ext cx="6910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6.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	Finished.</a:t>
            </a:r>
            <a:r>
              <a:rPr sz="1800" spc="459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Here is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800" spc="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best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fit.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Each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node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defined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in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cluster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770632" y="1580388"/>
            <a:ext cx="3602990" cy="3429000"/>
            <a:chOff x="2770632" y="1580388"/>
            <a:chExt cx="3602990" cy="3429000"/>
          </a:xfrm>
        </p:grpSpPr>
        <p:sp>
          <p:nvSpPr>
            <p:cNvPr id="10" name="object 10"/>
            <p:cNvSpPr/>
            <p:nvPr/>
          </p:nvSpPr>
          <p:spPr>
            <a:xfrm>
              <a:off x="4979520" y="2424877"/>
              <a:ext cx="928369" cy="842644"/>
            </a:xfrm>
            <a:custGeom>
              <a:avLst/>
              <a:gdLst/>
              <a:ahLst/>
              <a:cxnLst/>
              <a:rect l="l" t="t" r="r" b="b"/>
              <a:pathLst>
                <a:path w="928370" h="842645">
                  <a:moveTo>
                    <a:pt x="46123" y="173415"/>
                  </a:moveTo>
                  <a:lnTo>
                    <a:pt x="70574" y="137762"/>
                  </a:lnTo>
                  <a:lnTo>
                    <a:pt x="99074" y="106072"/>
                  </a:lnTo>
                  <a:lnTo>
                    <a:pt x="131244" y="78404"/>
                  </a:lnTo>
                  <a:lnTo>
                    <a:pt x="166705" y="54814"/>
                  </a:lnTo>
                  <a:lnTo>
                    <a:pt x="205080" y="35357"/>
                  </a:lnTo>
                  <a:lnTo>
                    <a:pt x="245991" y="20091"/>
                  </a:lnTo>
                  <a:lnTo>
                    <a:pt x="289058" y="9072"/>
                  </a:lnTo>
                  <a:lnTo>
                    <a:pt x="333905" y="2356"/>
                  </a:lnTo>
                  <a:lnTo>
                    <a:pt x="380153" y="0"/>
                  </a:lnTo>
                  <a:lnTo>
                    <a:pt x="427424" y="2060"/>
                  </a:lnTo>
                  <a:lnTo>
                    <a:pt x="475339" y="8592"/>
                  </a:lnTo>
                  <a:lnTo>
                    <a:pt x="523521" y="19654"/>
                  </a:lnTo>
                  <a:lnTo>
                    <a:pt x="571591" y="35301"/>
                  </a:lnTo>
                  <a:lnTo>
                    <a:pt x="619171" y="55591"/>
                  </a:lnTo>
                  <a:lnTo>
                    <a:pt x="665883" y="80578"/>
                  </a:lnTo>
                  <a:lnTo>
                    <a:pt x="710226" y="109563"/>
                  </a:lnTo>
                  <a:lnTo>
                    <a:pt x="750865" y="141564"/>
                  </a:lnTo>
                  <a:lnTo>
                    <a:pt x="787666" y="176225"/>
                  </a:lnTo>
                  <a:lnTo>
                    <a:pt x="820498" y="213185"/>
                  </a:lnTo>
                  <a:lnTo>
                    <a:pt x="849229" y="252085"/>
                  </a:lnTo>
                  <a:lnTo>
                    <a:pt x="873726" y="292567"/>
                  </a:lnTo>
                  <a:lnTo>
                    <a:pt x="893858" y="334271"/>
                  </a:lnTo>
                  <a:lnTo>
                    <a:pt x="909493" y="376840"/>
                  </a:lnTo>
                  <a:lnTo>
                    <a:pt x="920498" y="419912"/>
                  </a:lnTo>
                  <a:lnTo>
                    <a:pt x="926741" y="463131"/>
                  </a:lnTo>
                  <a:lnTo>
                    <a:pt x="928091" y="506136"/>
                  </a:lnTo>
                  <a:lnTo>
                    <a:pt x="924414" y="548568"/>
                  </a:lnTo>
                  <a:lnTo>
                    <a:pt x="915580" y="590070"/>
                  </a:lnTo>
                  <a:lnTo>
                    <a:pt x="901456" y="630281"/>
                  </a:lnTo>
                  <a:lnTo>
                    <a:pt x="881910" y="668842"/>
                  </a:lnTo>
                  <a:lnTo>
                    <a:pt x="857460" y="704474"/>
                  </a:lnTo>
                  <a:lnTo>
                    <a:pt x="828965" y="736147"/>
                  </a:lnTo>
                  <a:lnTo>
                    <a:pt x="796803" y="763804"/>
                  </a:lnTo>
                  <a:lnTo>
                    <a:pt x="761350" y="787387"/>
                  </a:lnTo>
                  <a:lnTo>
                    <a:pt x="722986" y="806840"/>
                  </a:lnTo>
                  <a:lnTo>
                    <a:pt x="682087" y="822104"/>
                  </a:lnTo>
                  <a:lnTo>
                    <a:pt x="639032" y="833123"/>
                  </a:lnTo>
                  <a:lnTo>
                    <a:pt x="594198" y="839839"/>
                  </a:lnTo>
                  <a:lnTo>
                    <a:pt x="547962" y="842194"/>
                  </a:lnTo>
                  <a:lnTo>
                    <a:pt x="500703" y="840133"/>
                  </a:lnTo>
                  <a:lnTo>
                    <a:pt x="452798" y="833596"/>
                  </a:lnTo>
                  <a:lnTo>
                    <a:pt x="404626" y="822527"/>
                  </a:lnTo>
                  <a:lnTo>
                    <a:pt x="356563" y="806868"/>
                  </a:lnTo>
                  <a:lnTo>
                    <a:pt x="308987" y="786562"/>
                  </a:lnTo>
                  <a:lnTo>
                    <a:pt x="262277" y="761552"/>
                  </a:lnTo>
                  <a:lnTo>
                    <a:pt x="217912" y="732570"/>
                  </a:lnTo>
                  <a:lnTo>
                    <a:pt x="177257" y="700573"/>
                  </a:lnTo>
                  <a:lnTo>
                    <a:pt x="140444" y="665919"/>
                  </a:lnTo>
                  <a:lnTo>
                    <a:pt x="107605" y="628969"/>
                  </a:lnTo>
                  <a:lnTo>
                    <a:pt x="78870" y="590079"/>
                  </a:lnTo>
                  <a:lnTo>
                    <a:pt x="54371" y="549609"/>
                  </a:lnTo>
                  <a:lnTo>
                    <a:pt x="34238" y="507917"/>
                  </a:lnTo>
                  <a:lnTo>
                    <a:pt x="18604" y="465361"/>
                  </a:lnTo>
                  <a:lnTo>
                    <a:pt x="7598" y="422301"/>
                  </a:lnTo>
                  <a:lnTo>
                    <a:pt x="1353" y="379094"/>
                  </a:lnTo>
                  <a:lnTo>
                    <a:pt x="0" y="336100"/>
                  </a:lnTo>
                  <a:lnTo>
                    <a:pt x="3668" y="293676"/>
                  </a:lnTo>
                  <a:lnTo>
                    <a:pt x="12491" y="252182"/>
                  </a:lnTo>
                  <a:lnTo>
                    <a:pt x="26599" y="211976"/>
                  </a:lnTo>
                  <a:lnTo>
                    <a:pt x="46123" y="173415"/>
                  </a:lnTo>
                  <a:close/>
                </a:path>
              </a:pathLst>
            </a:custGeom>
            <a:ln w="444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56972" y="3109490"/>
              <a:ext cx="1346200" cy="1021715"/>
            </a:xfrm>
            <a:custGeom>
              <a:avLst/>
              <a:gdLst/>
              <a:ahLst/>
              <a:cxnLst/>
              <a:rect l="l" t="t" r="r" b="b"/>
              <a:pathLst>
                <a:path w="1346200" h="1021714">
                  <a:moveTo>
                    <a:pt x="31030" y="130025"/>
                  </a:moveTo>
                  <a:lnTo>
                    <a:pt x="72182" y="79765"/>
                  </a:lnTo>
                  <a:lnTo>
                    <a:pt x="127576" y="41783"/>
                  </a:lnTo>
                  <a:lnTo>
                    <a:pt x="195474" y="15995"/>
                  </a:lnTo>
                  <a:lnTo>
                    <a:pt x="233569" y="7649"/>
                  </a:lnTo>
                  <a:lnTo>
                    <a:pt x="274139" y="2320"/>
                  </a:lnTo>
                  <a:lnTo>
                    <a:pt x="316966" y="0"/>
                  </a:lnTo>
                  <a:lnTo>
                    <a:pt x="361833" y="676"/>
                  </a:lnTo>
                  <a:lnTo>
                    <a:pt x="408524" y="4339"/>
                  </a:lnTo>
                  <a:lnTo>
                    <a:pt x="456821" y="10980"/>
                  </a:lnTo>
                  <a:lnTo>
                    <a:pt x="506506" y="20586"/>
                  </a:lnTo>
                  <a:lnTo>
                    <a:pt x="557363" y="33149"/>
                  </a:lnTo>
                  <a:lnTo>
                    <a:pt x="609174" y="48658"/>
                  </a:lnTo>
                  <a:lnTo>
                    <a:pt x="661722" y="67103"/>
                  </a:lnTo>
                  <a:lnTo>
                    <a:pt x="714791" y="88472"/>
                  </a:lnTo>
                  <a:lnTo>
                    <a:pt x="768162" y="112757"/>
                  </a:lnTo>
                  <a:lnTo>
                    <a:pt x="821619" y="139947"/>
                  </a:lnTo>
                  <a:lnTo>
                    <a:pt x="874945" y="170030"/>
                  </a:lnTo>
                  <a:lnTo>
                    <a:pt x="926932" y="202372"/>
                  </a:lnTo>
                  <a:lnTo>
                    <a:pt x="976441" y="236218"/>
                  </a:lnTo>
                  <a:lnTo>
                    <a:pt x="1023361" y="271382"/>
                  </a:lnTo>
                  <a:lnTo>
                    <a:pt x="1067577" y="307680"/>
                  </a:lnTo>
                  <a:lnTo>
                    <a:pt x="1108976" y="344925"/>
                  </a:lnTo>
                  <a:lnTo>
                    <a:pt x="1147447" y="382931"/>
                  </a:lnTo>
                  <a:lnTo>
                    <a:pt x="1182874" y="421514"/>
                  </a:lnTo>
                  <a:lnTo>
                    <a:pt x="1215147" y="460488"/>
                  </a:lnTo>
                  <a:lnTo>
                    <a:pt x="1244150" y="499667"/>
                  </a:lnTo>
                  <a:lnTo>
                    <a:pt x="1269772" y="538865"/>
                  </a:lnTo>
                  <a:lnTo>
                    <a:pt x="1291900" y="577898"/>
                  </a:lnTo>
                  <a:lnTo>
                    <a:pt x="1310419" y="616579"/>
                  </a:lnTo>
                  <a:lnTo>
                    <a:pt x="1325218" y="654722"/>
                  </a:lnTo>
                  <a:lnTo>
                    <a:pt x="1336182" y="692143"/>
                  </a:lnTo>
                  <a:lnTo>
                    <a:pt x="1346158" y="764074"/>
                  </a:lnTo>
                  <a:lnTo>
                    <a:pt x="1344942" y="798213"/>
                  </a:lnTo>
                  <a:lnTo>
                    <a:pt x="1329540" y="861911"/>
                  </a:lnTo>
                  <a:lnTo>
                    <a:pt x="1296440" y="917764"/>
                  </a:lnTo>
                  <a:lnTo>
                    <a:pt x="1247950" y="961869"/>
                  </a:lnTo>
                  <a:lnTo>
                    <a:pt x="1186087" y="993738"/>
                  </a:lnTo>
                  <a:lnTo>
                    <a:pt x="1112589" y="1013454"/>
                  </a:lnTo>
                  <a:lnTo>
                    <a:pt x="1072019" y="1018781"/>
                  </a:lnTo>
                  <a:lnTo>
                    <a:pt x="1029191" y="1021100"/>
                  </a:lnTo>
                  <a:lnTo>
                    <a:pt x="984324" y="1020422"/>
                  </a:lnTo>
                  <a:lnTo>
                    <a:pt x="937633" y="1016758"/>
                  </a:lnTo>
                  <a:lnTo>
                    <a:pt x="889337" y="1010118"/>
                  </a:lnTo>
                  <a:lnTo>
                    <a:pt x="839652" y="1000511"/>
                  </a:lnTo>
                  <a:lnTo>
                    <a:pt x="788795" y="987949"/>
                  </a:lnTo>
                  <a:lnTo>
                    <a:pt x="736983" y="972441"/>
                  </a:lnTo>
                  <a:lnTo>
                    <a:pt x="684435" y="953998"/>
                  </a:lnTo>
                  <a:lnTo>
                    <a:pt x="631366" y="932630"/>
                  </a:lnTo>
                  <a:lnTo>
                    <a:pt x="577995" y="908348"/>
                  </a:lnTo>
                  <a:lnTo>
                    <a:pt x="524538" y="881161"/>
                  </a:lnTo>
                  <a:lnTo>
                    <a:pt x="471212" y="851081"/>
                  </a:lnTo>
                  <a:lnTo>
                    <a:pt x="419225" y="818746"/>
                  </a:lnTo>
                  <a:lnTo>
                    <a:pt x="369716" y="784907"/>
                  </a:lnTo>
                  <a:lnTo>
                    <a:pt x="322797" y="749748"/>
                  </a:lnTo>
                  <a:lnTo>
                    <a:pt x="278581" y="713456"/>
                  </a:lnTo>
                  <a:lnTo>
                    <a:pt x="237181" y="676215"/>
                  </a:lnTo>
                  <a:lnTo>
                    <a:pt x="198711" y="638212"/>
                  </a:lnTo>
                  <a:lnTo>
                    <a:pt x="163283" y="599632"/>
                  </a:lnTo>
                  <a:lnTo>
                    <a:pt x="131011" y="560660"/>
                  </a:lnTo>
                  <a:lnTo>
                    <a:pt x="102007" y="521483"/>
                  </a:lnTo>
                  <a:lnTo>
                    <a:pt x="76385" y="482285"/>
                  </a:lnTo>
                  <a:lnTo>
                    <a:pt x="54258" y="443253"/>
                  </a:lnTo>
                  <a:lnTo>
                    <a:pt x="35738" y="404572"/>
                  </a:lnTo>
                  <a:lnTo>
                    <a:pt x="20940" y="366427"/>
                  </a:lnTo>
                  <a:lnTo>
                    <a:pt x="9975" y="329004"/>
                  </a:lnTo>
                  <a:lnTo>
                    <a:pt x="0" y="257068"/>
                  </a:lnTo>
                  <a:lnTo>
                    <a:pt x="1215" y="222925"/>
                  </a:lnTo>
                  <a:lnTo>
                    <a:pt x="6716" y="190247"/>
                  </a:lnTo>
                  <a:lnTo>
                    <a:pt x="16617" y="159218"/>
                  </a:lnTo>
                  <a:lnTo>
                    <a:pt x="31030" y="130025"/>
                  </a:lnTo>
                  <a:close/>
                </a:path>
              </a:pathLst>
            </a:custGeom>
            <a:ln w="4445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70632" y="1580388"/>
              <a:ext cx="3602736" cy="3429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56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5">
              <a:lnSpc>
                <a:spcPts val="2810"/>
              </a:lnSpc>
              <a:spcBef>
                <a:spcPts val="100"/>
              </a:spcBef>
            </a:pPr>
            <a:r>
              <a:rPr dirty="0"/>
              <a:t>Lab</a:t>
            </a:r>
            <a:r>
              <a:rPr spc="-15" dirty="0"/>
              <a:t> </a:t>
            </a:r>
            <a:r>
              <a:rPr spc="-25" dirty="0"/>
              <a:t>04a</a:t>
            </a:r>
          </a:p>
          <a:p>
            <a:pPr marL="92075">
              <a:lnSpc>
                <a:spcPts val="2810"/>
              </a:lnSpc>
            </a:pPr>
            <a:r>
              <a:rPr dirty="0">
                <a:solidFill>
                  <a:srgbClr val="EB871D"/>
                </a:solidFill>
              </a:rPr>
              <a:t>Load </a:t>
            </a:r>
            <a:r>
              <a:rPr spc="-10" dirty="0">
                <a:solidFill>
                  <a:srgbClr val="EB871D"/>
                </a:solidFill>
              </a:rPr>
              <a:t>DataFrame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389763" y="1147191"/>
            <a:ext cx="8364855" cy="3425190"/>
            <a:chOff x="389763" y="1147191"/>
            <a:chExt cx="8364855" cy="342519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9288" y="1156716"/>
              <a:ext cx="8345424" cy="340613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94525" y="1151953"/>
              <a:ext cx="8355330" cy="3415665"/>
            </a:xfrm>
            <a:custGeom>
              <a:avLst/>
              <a:gdLst/>
              <a:ahLst/>
              <a:cxnLst/>
              <a:rect l="l" t="t" r="r" b="b"/>
              <a:pathLst>
                <a:path w="8355330" h="3415665">
                  <a:moveTo>
                    <a:pt x="0" y="3415664"/>
                  </a:moveTo>
                  <a:lnTo>
                    <a:pt x="8354949" y="3415664"/>
                  </a:lnTo>
                  <a:lnTo>
                    <a:pt x="8354949" y="0"/>
                  </a:lnTo>
                  <a:lnTo>
                    <a:pt x="0" y="0"/>
                  </a:lnTo>
                  <a:lnTo>
                    <a:pt x="0" y="341566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6908" y="3022092"/>
              <a:ext cx="6569964" cy="15255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57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5">
              <a:lnSpc>
                <a:spcPts val="2810"/>
              </a:lnSpc>
              <a:spcBef>
                <a:spcPts val="100"/>
              </a:spcBef>
            </a:pPr>
            <a:r>
              <a:rPr dirty="0"/>
              <a:t>Lab</a:t>
            </a:r>
            <a:r>
              <a:rPr spc="-15" dirty="0"/>
              <a:t> </a:t>
            </a:r>
            <a:r>
              <a:rPr spc="-25" dirty="0"/>
              <a:t>04b</a:t>
            </a:r>
          </a:p>
          <a:p>
            <a:pPr marL="92075">
              <a:lnSpc>
                <a:spcPts val="2810"/>
              </a:lnSpc>
            </a:pPr>
            <a:r>
              <a:rPr dirty="0">
                <a:solidFill>
                  <a:srgbClr val="EB871D"/>
                </a:solidFill>
              </a:rPr>
              <a:t>Assign</a:t>
            </a:r>
            <a:r>
              <a:rPr spc="-15" dirty="0">
                <a:solidFill>
                  <a:srgbClr val="EB871D"/>
                </a:solidFill>
              </a:rPr>
              <a:t> </a:t>
            </a:r>
            <a:r>
              <a:rPr spc="-10" dirty="0">
                <a:solidFill>
                  <a:srgbClr val="EB871D"/>
                </a:solidFill>
              </a:rPr>
              <a:t>X-</a:t>
            </a:r>
            <a:r>
              <a:rPr dirty="0">
                <a:solidFill>
                  <a:srgbClr val="EB871D"/>
                </a:solidFill>
              </a:rPr>
              <a:t>variables</a:t>
            </a:r>
            <a:r>
              <a:rPr spc="2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to</a:t>
            </a:r>
            <a:r>
              <a:rPr spc="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Vector</a:t>
            </a:r>
            <a:r>
              <a:rPr spc="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and</a:t>
            </a:r>
            <a:r>
              <a:rPr spc="5" dirty="0">
                <a:solidFill>
                  <a:srgbClr val="EB871D"/>
                </a:solidFill>
              </a:rPr>
              <a:t> </a:t>
            </a:r>
            <a:r>
              <a:rPr spc="-10" dirty="0">
                <a:solidFill>
                  <a:srgbClr val="EB871D"/>
                </a:solidFill>
              </a:rPr>
              <a:t>Display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1383474" y="1020699"/>
            <a:ext cx="6360795" cy="3885565"/>
            <a:chOff x="1383474" y="1020699"/>
            <a:chExt cx="6360795" cy="388556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5795" y="1030224"/>
              <a:ext cx="6318504" cy="38328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411096" y="1025461"/>
              <a:ext cx="6328410" cy="3857625"/>
            </a:xfrm>
            <a:custGeom>
              <a:avLst/>
              <a:gdLst/>
              <a:ahLst/>
              <a:cxnLst/>
              <a:rect l="l" t="t" r="r" b="b"/>
              <a:pathLst>
                <a:path w="6328409" h="3857625">
                  <a:moveTo>
                    <a:pt x="0" y="3857625"/>
                  </a:moveTo>
                  <a:lnTo>
                    <a:pt x="6328029" y="3857625"/>
                  </a:lnTo>
                  <a:lnTo>
                    <a:pt x="6328029" y="0"/>
                  </a:lnTo>
                  <a:lnTo>
                    <a:pt x="0" y="0"/>
                  </a:lnTo>
                  <a:lnTo>
                    <a:pt x="0" y="38576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10461" y="3362706"/>
              <a:ext cx="4348480" cy="1516380"/>
            </a:xfrm>
            <a:custGeom>
              <a:avLst/>
              <a:gdLst/>
              <a:ahLst/>
              <a:cxnLst/>
              <a:rect l="l" t="t" r="r" b="b"/>
              <a:pathLst>
                <a:path w="4348480" h="1516379">
                  <a:moveTo>
                    <a:pt x="0" y="1516380"/>
                  </a:moveTo>
                  <a:lnTo>
                    <a:pt x="4347972" y="1516380"/>
                  </a:lnTo>
                  <a:lnTo>
                    <a:pt x="4347972" y="0"/>
                  </a:lnTo>
                  <a:lnTo>
                    <a:pt x="0" y="0"/>
                  </a:lnTo>
                  <a:lnTo>
                    <a:pt x="0" y="1516380"/>
                  </a:lnTo>
                  <a:close/>
                </a:path>
              </a:pathLst>
            </a:custGeom>
            <a:ln w="53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62250" y="2245613"/>
              <a:ext cx="677545" cy="0"/>
            </a:xfrm>
            <a:custGeom>
              <a:avLst/>
              <a:gdLst/>
              <a:ahLst/>
              <a:cxnLst/>
              <a:rect l="l" t="t" r="r" b="b"/>
              <a:pathLst>
                <a:path w="677545">
                  <a:moveTo>
                    <a:pt x="0" y="0"/>
                  </a:moveTo>
                  <a:lnTo>
                    <a:pt x="677037" y="0"/>
                  </a:lnTo>
                </a:path>
              </a:pathLst>
            </a:custGeom>
            <a:ln w="28575">
              <a:solidFill>
                <a:srgbClr val="0079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882510" y="1885569"/>
            <a:ext cx="13366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Arial Narrow"/>
                <a:cs typeface="Arial Narrow"/>
              </a:rPr>
              <a:t>Create</a:t>
            </a:r>
            <a:r>
              <a:rPr sz="1200" b="1" spc="-2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 Narrow"/>
                <a:cs typeface="Arial Narrow"/>
              </a:rPr>
              <a:t>Vector</a:t>
            </a:r>
            <a:r>
              <a:rPr sz="1200" b="1" spc="-1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 Narrow"/>
                <a:cs typeface="Arial Narrow"/>
              </a:rPr>
              <a:t>of</a:t>
            </a:r>
            <a:r>
              <a:rPr sz="1200" b="1" spc="-1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 Narrow"/>
                <a:cs typeface="Arial Narrow"/>
              </a:rPr>
              <a:t>X-</a:t>
            </a:r>
            <a:r>
              <a:rPr sz="1200" b="1" spc="-25" dirty="0">
                <a:solidFill>
                  <a:srgbClr val="FF0000"/>
                </a:solidFill>
                <a:latin typeface="Arial Narrow"/>
                <a:cs typeface="Arial Narrow"/>
              </a:rPr>
              <a:t>var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99182" y="2071877"/>
            <a:ext cx="1090930" cy="0"/>
          </a:xfrm>
          <a:custGeom>
            <a:avLst/>
            <a:gdLst/>
            <a:ahLst/>
            <a:cxnLst/>
            <a:rect l="l" t="t" r="r" b="b"/>
            <a:pathLst>
              <a:path w="1090929">
                <a:moveTo>
                  <a:pt x="0" y="0"/>
                </a:moveTo>
                <a:lnTo>
                  <a:pt x="1090421" y="0"/>
                </a:lnTo>
              </a:path>
            </a:pathLst>
          </a:custGeom>
          <a:ln w="28575">
            <a:solidFill>
              <a:srgbClr val="0079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58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5">
              <a:lnSpc>
                <a:spcPts val="2810"/>
              </a:lnSpc>
              <a:spcBef>
                <a:spcPts val="100"/>
              </a:spcBef>
            </a:pPr>
            <a:r>
              <a:rPr dirty="0"/>
              <a:t>Lab</a:t>
            </a:r>
            <a:r>
              <a:rPr spc="-15" dirty="0"/>
              <a:t> </a:t>
            </a:r>
            <a:r>
              <a:rPr spc="-25" dirty="0"/>
              <a:t>04c</a:t>
            </a:r>
          </a:p>
          <a:p>
            <a:pPr marL="92075">
              <a:lnSpc>
                <a:spcPts val="2810"/>
              </a:lnSpc>
            </a:pPr>
            <a:r>
              <a:rPr dirty="0">
                <a:solidFill>
                  <a:srgbClr val="EB871D"/>
                </a:solidFill>
              </a:rPr>
              <a:t>Run</a:t>
            </a:r>
            <a:r>
              <a:rPr spc="-2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KMeans for</a:t>
            </a:r>
            <a:r>
              <a:rPr spc="-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2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Clusters</a:t>
            </a:r>
            <a:r>
              <a:rPr spc="-2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and</a:t>
            </a:r>
            <a:r>
              <a:rPr spc="-10" dirty="0">
                <a:solidFill>
                  <a:srgbClr val="EB871D"/>
                </a:solidFill>
              </a:rPr>
              <a:t> Display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591312" y="1020699"/>
            <a:ext cx="7940040" cy="4053204"/>
            <a:chOff x="591312" y="1020699"/>
            <a:chExt cx="7940040" cy="4053204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4568" y="1030222"/>
              <a:ext cx="7680959" cy="39989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29805" y="1025461"/>
              <a:ext cx="7690484" cy="4008754"/>
            </a:xfrm>
            <a:custGeom>
              <a:avLst/>
              <a:gdLst/>
              <a:ahLst/>
              <a:cxnLst/>
              <a:rect l="l" t="t" r="r" b="b"/>
              <a:pathLst>
                <a:path w="7690484" h="4008754">
                  <a:moveTo>
                    <a:pt x="0" y="4008501"/>
                  </a:moveTo>
                  <a:lnTo>
                    <a:pt x="7690484" y="4008501"/>
                  </a:lnTo>
                  <a:lnTo>
                    <a:pt x="7690484" y="0"/>
                  </a:lnTo>
                  <a:lnTo>
                    <a:pt x="0" y="0"/>
                  </a:lnTo>
                  <a:lnTo>
                    <a:pt x="0" y="400850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49718" y="3489197"/>
              <a:ext cx="751840" cy="1557655"/>
            </a:xfrm>
            <a:custGeom>
              <a:avLst/>
              <a:gdLst/>
              <a:ahLst/>
              <a:cxnLst/>
              <a:rect l="l" t="t" r="r" b="b"/>
              <a:pathLst>
                <a:path w="751840" h="1557654">
                  <a:moveTo>
                    <a:pt x="0" y="1557527"/>
                  </a:moveTo>
                  <a:lnTo>
                    <a:pt x="751331" y="1557527"/>
                  </a:lnTo>
                  <a:lnTo>
                    <a:pt x="751331" y="0"/>
                  </a:lnTo>
                  <a:lnTo>
                    <a:pt x="0" y="0"/>
                  </a:lnTo>
                  <a:lnTo>
                    <a:pt x="0" y="1557527"/>
                  </a:lnTo>
                  <a:close/>
                </a:path>
              </a:pathLst>
            </a:custGeom>
            <a:ln w="539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38934" y="1620774"/>
              <a:ext cx="512445" cy="177165"/>
            </a:xfrm>
            <a:custGeom>
              <a:avLst/>
              <a:gdLst/>
              <a:ahLst/>
              <a:cxnLst/>
              <a:rect l="l" t="t" r="r" b="b"/>
              <a:pathLst>
                <a:path w="512444" h="177164">
                  <a:moveTo>
                    <a:pt x="0" y="176784"/>
                  </a:moveTo>
                  <a:lnTo>
                    <a:pt x="512063" y="176784"/>
                  </a:lnTo>
                  <a:lnTo>
                    <a:pt x="512063" y="0"/>
                  </a:lnTo>
                  <a:lnTo>
                    <a:pt x="0" y="0"/>
                  </a:lnTo>
                  <a:lnTo>
                    <a:pt x="0" y="176784"/>
                  </a:lnTo>
                  <a:close/>
                </a:path>
              </a:pathLst>
            </a:custGeom>
            <a:ln w="412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91312" y="4597908"/>
              <a:ext cx="7940040" cy="0"/>
            </a:xfrm>
            <a:custGeom>
              <a:avLst/>
              <a:gdLst/>
              <a:ahLst/>
              <a:cxnLst/>
              <a:rect l="l" t="t" r="r" b="b"/>
              <a:pathLst>
                <a:path w="7940040">
                  <a:moveTo>
                    <a:pt x="7939659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79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682110" y="1528394"/>
            <a:ext cx="38811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 Narrow"/>
                <a:cs typeface="Arial Narrow"/>
              </a:rPr>
              <a:t>setK()</a:t>
            </a:r>
            <a:r>
              <a:rPr sz="1800" b="1" spc="-2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 Narrow"/>
                <a:cs typeface="Arial Narrow"/>
              </a:rPr>
              <a:t>=</a:t>
            </a:r>
            <a:r>
              <a:rPr sz="1800" b="1" spc="-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 Narrow"/>
                <a:cs typeface="Arial Narrow"/>
              </a:rPr>
              <a:t>Tell</a:t>
            </a:r>
            <a:r>
              <a:rPr sz="1800" b="1" spc="-1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 Narrow"/>
                <a:cs typeface="Arial Narrow"/>
              </a:rPr>
              <a:t>KMeans</a:t>
            </a:r>
            <a:r>
              <a:rPr sz="1800" b="1" spc="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 Narrow"/>
                <a:cs typeface="Arial Narrow"/>
              </a:rPr>
              <a:t>#</a:t>
            </a:r>
            <a:r>
              <a:rPr sz="1800" b="1" spc="-1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 Narrow"/>
                <a:cs typeface="Arial Narrow"/>
              </a:rPr>
              <a:t>of</a:t>
            </a:r>
            <a:r>
              <a:rPr sz="1800" b="1" spc="-1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 Narrow"/>
                <a:cs typeface="Arial Narrow"/>
              </a:rPr>
              <a:t>Clusters to</a:t>
            </a:r>
            <a:r>
              <a:rPr sz="1800" b="1" spc="-10" dirty="0">
                <a:solidFill>
                  <a:srgbClr val="FF0000"/>
                </a:solidFill>
                <a:latin typeface="Arial Narrow"/>
                <a:cs typeface="Arial Narrow"/>
              </a:rPr>
              <a:t> create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59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45880" y="310895"/>
            <a:ext cx="22860" cy="24765"/>
          </a:xfrm>
          <a:custGeom>
            <a:avLst/>
            <a:gdLst/>
            <a:ahLst/>
            <a:cxnLst/>
            <a:rect l="l" t="t" r="r" b="b"/>
            <a:pathLst>
              <a:path w="22859" h="24764">
                <a:moveTo>
                  <a:pt x="14604" y="0"/>
                </a:moveTo>
                <a:lnTo>
                  <a:pt x="8254" y="0"/>
                </a:lnTo>
                <a:lnTo>
                  <a:pt x="5588" y="1015"/>
                </a:lnTo>
                <a:lnTo>
                  <a:pt x="1143" y="5968"/>
                </a:lnTo>
                <a:lnTo>
                  <a:pt x="103" y="8508"/>
                </a:lnTo>
                <a:lnTo>
                  <a:pt x="0" y="15620"/>
                </a:lnTo>
                <a:lnTo>
                  <a:pt x="1143" y="18414"/>
                </a:lnTo>
                <a:lnTo>
                  <a:pt x="5588" y="23367"/>
                </a:lnTo>
                <a:lnTo>
                  <a:pt x="8254" y="24383"/>
                </a:lnTo>
                <a:lnTo>
                  <a:pt x="14604" y="24383"/>
                </a:lnTo>
                <a:lnTo>
                  <a:pt x="17272" y="23367"/>
                </a:lnTo>
                <a:lnTo>
                  <a:pt x="17780" y="22859"/>
                </a:lnTo>
                <a:lnTo>
                  <a:pt x="8763" y="22859"/>
                </a:lnTo>
                <a:lnTo>
                  <a:pt x="6476" y="21589"/>
                </a:lnTo>
                <a:lnTo>
                  <a:pt x="2540" y="17652"/>
                </a:lnTo>
                <a:lnTo>
                  <a:pt x="1697" y="15366"/>
                </a:lnTo>
                <a:lnTo>
                  <a:pt x="1650" y="9143"/>
                </a:lnTo>
                <a:lnTo>
                  <a:pt x="2540" y="6730"/>
                </a:lnTo>
                <a:lnTo>
                  <a:pt x="4572" y="4699"/>
                </a:lnTo>
                <a:lnTo>
                  <a:pt x="6476" y="2539"/>
                </a:lnTo>
                <a:lnTo>
                  <a:pt x="8763" y="1524"/>
                </a:lnTo>
                <a:lnTo>
                  <a:pt x="17780" y="1524"/>
                </a:lnTo>
                <a:lnTo>
                  <a:pt x="17272" y="1015"/>
                </a:lnTo>
                <a:lnTo>
                  <a:pt x="14604" y="0"/>
                </a:lnTo>
                <a:close/>
              </a:path>
              <a:path w="22859" h="24764">
                <a:moveTo>
                  <a:pt x="17780" y="1524"/>
                </a:moveTo>
                <a:lnTo>
                  <a:pt x="14097" y="1524"/>
                </a:lnTo>
                <a:lnTo>
                  <a:pt x="16383" y="2539"/>
                </a:lnTo>
                <a:lnTo>
                  <a:pt x="20320" y="6730"/>
                </a:lnTo>
                <a:lnTo>
                  <a:pt x="21068" y="8762"/>
                </a:lnTo>
                <a:lnTo>
                  <a:pt x="21162" y="15366"/>
                </a:lnTo>
                <a:lnTo>
                  <a:pt x="20320" y="17652"/>
                </a:lnTo>
                <a:lnTo>
                  <a:pt x="18415" y="19684"/>
                </a:lnTo>
                <a:lnTo>
                  <a:pt x="16383" y="21589"/>
                </a:lnTo>
                <a:lnTo>
                  <a:pt x="14097" y="22859"/>
                </a:lnTo>
                <a:lnTo>
                  <a:pt x="17780" y="22859"/>
                </a:lnTo>
                <a:lnTo>
                  <a:pt x="19685" y="20954"/>
                </a:lnTo>
                <a:lnTo>
                  <a:pt x="21717" y="18414"/>
                </a:lnTo>
                <a:lnTo>
                  <a:pt x="22860" y="15620"/>
                </a:lnTo>
                <a:lnTo>
                  <a:pt x="22756" y="8508"/>
                </a:lnTo>
                <a:lnTo>
                  <a:pt x="21717" y="5968"/>
                </a:lnTo>
                <a:lnTo>
                  <a:pt x="19685" y="3428"/>
                </a:lnTo>
                <a:lnTo>
                  <a:pt x="17780" y="1524"/>
                </a:lnTo>
                <a:close/>
              </a:path>
              <a:path w="22859" h="24764">
                <a:moveTo>
                  <a:pt x="13843" y="5461"/>
                </a:moveTo>
                <a:lnTo>
                  <a:pt x="6985" y="5461"/>
                </a:lnTo>
                <a:lnTo>
                  <a:pt x="6985" y="18923"/>
                </a:lnTo>
                <a:lnTo>
                  <a:pt x="9017" y="18923"/>
                </a:lnTo>
                <a:lnTo>
                  <a:pt x="9017" y="13462"/>
                </a:lnTo>
                <a:lnTo>
                  <a:pt x="15409" y="13462"/>
                </a:lnTo>
                <a:lnTo>
                  <a:pt x="15240" y="13207"/>
                </a:lnTo>
                <a:lnTo>
                  <a:pt x="14604" y="12700"/>
                </a:lnTo>
                <a:lnTo>
                  <a:pt x="13589" y="12700"/>
                </a:lnTo>
                <a:lnTo>
                  <a:pt x="14350" y="12445"/>
                </a:lnTo>
                <a:lnTo>
                  <a:pt x="14986" y="12191"/>
                </a:lnTo>
                <a:lnTo>
                  <a:pt x="15240" y="11937"/>
                </a:lnTo>
                <a:lnTo>
                  <a:pt x="9017" y="11937"/>
                </a:lnTo>
                <a:lnTo>
                  <a:pt x="9017" y="6984"/>
                </a:lnTo>
                <a:lnTo>
                  <a:pt x="16255" y="6984"/>
                </a:lnTo>
                <a:lnTo>
                  <a:pt x="15875" y="6476"/>
                </a:lnTo>
                <a:lnTo>
                  <a:pt x="14604" y="5714"/>
                </a:lnTo>
                <a:lnTo>
                  <a:pt x="13843" y="5461"/>
                </a:lnTo>
                <a:close/>
              </a:path>
              <a:path w="22859" h="24764">
                <a:moveTo>
                  <a:pt x="15409" y="13462"/>
                </a:moveTo>
                <a:lnTo>
                  <a:pt x="12065" y="13462"/>
                </a:lnTo>
                <a:lnTo>
                  <a:pt x="12700" y="13715"/>
                </a:lnTo>
                <a:lnTo>
                  <a:pt x="13208" y="13969"/>
                </a:lnTo>
                <a:lnTo>
                  <a:pt x="14097" y="14477"/>
                </a:lnTo>
                <a:lnTo>
                  <a:pt x="14350" y="15366"/>
                </a:lnTo>
                <a:lnTo>
                  <a:pt x="14477" y="18414"/>
                </a:lnTo>
                <a:lnTo>
                  <a:pt x="14604" y="18923"/>
                </a:lnTo>
                <a:lnTo>
                  <a:pt x="16637" y="18923"/>
                </a:lnTo>
                <a:lnTo>
                  <a:pt x="16637" y="18668"/>
                </a:lnTo>
                <a:lnTo>
                  <a:pt x="16383" y="18668"/>
                </a:lnTo>
                <a:lnTo>
                  <a:pt x="16332" y="15239"/>
                </a:lnTo>
                <a:lnTo>
                  <a:pt x="16128" y="14731"/>
                </a:lnTo>
                <a:lnTo>
                  <a:pt x="15748" y="13969"/>
                </a:lnTo>
                <a:lnTo>
                  <a:pt x="15409" y="13462"/>
                </a:lnTo>
                <a:close/>
              </a:path>
              <a:path w="22859" h="24764">
                <a:moveTo>
                  <a:pt x="16255" y="6984"/>
                </a:moveTo>
                <a:lnTo>
                  <a:pt x="12192" y="6984"/>
                </a:lnTo>
                <a:lnTo>
                  <a:pt x="13208" y="7238"/>
                </a:lnTo>
                <a:lnTo>
                  <a:pt x="13589" y="7492"/>
                </a:lnTo>
                <a:lnTo>
                  <a:pt x="14097" y="7746"/>
                </a:lnTo>
                <a:lnTo>
                  <a:pt x="14604" y="8508"/>
                </a:lnTo>
                <a:lnTo>
                  <a:pt x="14604" y="10413"/>
                </a:lnTo>
                <a:lnTo>
                  <a:pt x="14097" y="11175"/>
                </a:lnTo>
                <a:lnTo>
                  <a:pt x="13208" y="11429"/>
                </a:lnTo>
                <a:lnTo>
                  <a:pt x="12700" y="11683"/>
                </a:lnTo>
                <a:lnTo>
                  <a:pt x="12065" y="11937"/>
                </a:lnTo>
                <a:lnTo>
                  <a:pt x="15240" y="11937"/>
                </a:lnTo>
                <a:lnTo>
                  <a:pt x="16128" y="11429"/>
                </a:lnTo>
                <a:lnTo>
                  <a:pt x="16637" y="10413"/>
                </a:lnTo>
                <a:lnTo>
                  <a:pt x="16637" y="7492"/>
                </a:lnTo>
                <a:lnTo>
                  <a:pt x="16255" y="6984"/>
                </a:lnTo>
                <a:close/>
              </a:path>
            </a:pathLst>
          </a:custGeom>
          <a:solidFill>
            <a:srgbClr val="EB8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4188" y="92151"/>
            <a:ext cx="11906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Lab</a:t>
            </a:r>
            <a:r>
              <a:rPr spc="-15" dirty="0"/>
              <a:t> </a:t>
            </a:r>
            <a:r>
              <a:rPr spc="-25" dirty="0"/>
              <a:t>04d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4188" y="440182"/>
            <a:ext cx="8362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EB871D"/>
                </a:solidFill>
                <a:latin typeface="Century Gothic"/>
                <a:cs typeface="Century Gothic"/>
              </a:rPr>
              <a:t>Evaluate</a:t>
            </a:r>
            <a:r>
              <a:rPr sz="2400" b="1" spc="-5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EB871D"/>
                </a:solidFill>
                <a:latin typeface="Century Gothic"/>
                <a:cs typeface="Century Gothic"/>
              </a:rPr>
              <a:t>Clusters</a:t>
            </a:r>
            <a:r>
              <a:rPr sz="2400" b="1" spc="-35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EB871D"/>
                </a:solidFill>
                <a:latin typeface="Century Gothic"/>
                <a:cs typeface="Century Gothic"/>
              </a:rPr>
              <a:t>for</a:t>
            </a:r>
            <a:r>
              <a:rPr sz="2400" b="1" spc="-20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EB871D"/>
                </a:solidFill>
                <a:latin typeface="Century Gothic"/>
                <a:cs typeface="Century Gothic"/>
              </a:rPr>
              <a:t>Euclidean</a:t>
            </a:r>
            <a:r>
              <a:rPr sz="2400" b="1" spc="-15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EB871D"/>
                </a:solidFill>
                <a:latin typeface="Century Gothic"/>
                <a:cs typeface="Century Gothic"/>
              </a:rPr>
              <a:t>Distance.</a:t>
            </a:r>
            <a:r>
              <a:rPr sz="2400" b="1" spc="-25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EB871D"/>
                </a:solidFill>
                <a:latin typeface="Century Gothic"/>
                <a:cs typeface="Century Gothic"/>
              </a:rPr>
              <a:t>Show</a:t>
            </a:r>
            <a:r>
              <a:rPr sz="2400" b="1" spc="-10" dirty="0">
                <a:solidFill>
                  <a:srgbClr val="EB871D"/>
                </a:solidFill>
                <a:latin typeface="Century Gothic"/>
                <a:cs typeface="Century Gothic"/>
              </a:rPr>
              <a:t> Centroids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2132" y="1176909"/>
            <a:ext cx="35807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Are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Clusters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far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enough</a:t>
            </a:r>
            <a:r>
              <a:rPr sz="1800" spc="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apart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be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considered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Accurate?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Show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Cluster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centers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530725" y="1020699"/>
            <a:ext cx="4208780" cy="3834129"/>
            <a:chOff x="4530725" y="1020699"/>
            <a:chExt cx="4208780" cy="3834129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47616" y="1030224"/>
              <a:ext cx="4181855" cy="375880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542789" y="1025461"/>
              <a:ext cx="4191635" cy="3824604"/>
            </a:xfrm>
            <a:custGeom>
              <a:avLst/>
              <a:gdLst/>
              <a:ahLst/>
              <a:cxnLst/>
              <a:rect l="l" t="t" r="r" b="b"/>
              <a:pathLst>
                <a:path w="4191634" h="3824604">
                  <a:moveTo>
                    <a:pt x="0" y="3824097"/>
                  </a:moveTo>
                  <a:lnTo>
                    <a:pt x="4191381" y="3824097"/>
                  </a:lnTo>
                  <a:lnTo>
                    <a:pt x="4191381" y="0"/>
                  </a:lnTo>
                  <a:lnTo>
                    <a:pt x="0" y="0"/>
                  </a:lnTo>
                  <a:lnTo>
                    <a:pt x="0" y="382409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52950" y="3760469"/>
              <a:ext cx="3503929" cy="160020"/>
            </a:xfrm>
            <a:custGeom>
              <a:avLst/>
              <a:gdLst/>
              <a:ahLst/>
              <a:cxnLst/>
              <a:rect l="l" t="t" r="r" b="b"/>
              <a:pathLst>
                <a:path w="3503929" h="160020">
                  <a:moveTo>
                    <a:pt x="0" y="160019"/>
                  </a:moveTo>
                  <a:lnTo>
                    <a:pt x="3503676" y="160019"/>
                  </a:lnTo>
                  <a:lnTo>
                    <a:pt x="3503676" y="0"/>
                  </a:lnTo>
                  <a:lnTo>
                    <a:pt x="0" y="0"/>
                  </a:lnTo>
                  <a:lnTo>
                    <a:pt x="0" y="160019"/>
                  </a:lnTo>
                  <a:close/>
                </a:path>
              </a:pathLst>
            </a:custGeom>
            <a:ln w="444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68190" y="3929634"/>
              <a:ext cx="3503929" cy="873760"/>
            </a:xfrm>
            <a:custGeom>
              <a:avLst/>
              <a:gdLst/>
              <a:ahLst/>
              <a:cxnLst/>
              <a:rect l="l" t="t" r="r" b="b"/>
              <a:pathLst>
                <a:path w="3503929" h="873760">
                  <a:moveTo>
                    <a:pt x="0" y="873252"/>
                  </a:moveTo>
                  <a:lnTo>
                    <a:pt x="3503675" y="873252"/>
                  </a:lnTo>
                  <a:lnTo>
                    <a:pt x="3503675" y="0"/>
                  </a:lnTo>
                  <a:lnTo>
                    <a:pt x="0" y="0"/>
                  </a:lnTo>
                  <a:lnTo>
                    <a:pt x="0" y="873252"/>
                  </a:lnTo>
                  <a:close/>
                </a:path>
              </a:pathLst>
            </a:custGeom>
            <a:ln w="4445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7860792" y="0"/>
            <a:ext cx="1102360" cy="477520"/>
          </a:xfrm>
          <a:custGeom>
            <a:avLst/>
            <a:gdLst/>
            <a:ahLst/>
            <a:cxnLst/>
            <a:rect l="l" t="t" r="r" b="b"/>
            <a:pathLst>
              <a:path w="1102359" h="477520">
                <a:moveTo>
                  <a:pt x="1101852" y="0"/>
                </a:moveTo>
                <a:lnTo>
                  <a:pt x="0" y="0"/>
                </a:lnTo>
                <a:lnTo>
                  <a:pt x="0" y="477012"/>
                </a:lnTo>
                <a:lnTo>
                  <a:pt x="1101852" y="477012"/>
                </a:lnTo>
                <a:lnTo>
                  <a:pt x="11018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60</a:t>
            </a:r>
            <a:endParaRPr sz="120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880617"/>
            <a:ext cx="9144000" cy="4263390"/>
            <a:chOff x="0" y="880617"/>
            <a:chExt cx="9144000" cy="4263390"/>
          </a:xfrm>
        </p:grpSpPr>
        <p:sp>
          <p:nvSpPr>
            <p:cNvPr id="4" name="object 4"/>
            <p:cNvSpPr/>
            <p:nvPr/>
          </p:nvSpPr>
          <p:spPr>
            <a:xfrm>
              <a:off x="0" y="886967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12700">
              <a:solidFill>
                <a:srgbClr val="BABB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85549"/>
              <a:ext cx="4343399" cy="4257948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7" name="object 7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5732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EB871D"/>
                </a:solidFill>
              </a:rPr>
              <a:t>Current </a:t>
            </a:r>
            <a:r>
              <a:rPr spc="-10" dirty="0">
                <a:solidFill>
                  <a:srgbClr val="EB871D"/>
                </a:solidFill>
              </a:rPr>
              <a:t>Topic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/>
              <a:t>Machine</a:t>
            </a:r>
            <a:r>
              <a:rPr spc="-80" dirty="0"/>
              <a:t> </a:t>
            </a:r>
            <a:r>
              <a:rPr dirty="0"/>
              <a:t>Learning</a:t>
            </a:r>
            <a:r>
              <a:rPr spc="-75" dirty="0"/>
              <a:t> </a:t>
            </a:r>
            <a:r>
              <a:rPr spc="-10" dirty="0"/>
              <a:t>concepts</a:t>
            </a:r>
          </a:p>
          <a:p>
            <a:pPr marL="467995" lvl="1" indent="-284480">
              <a:lnSpc>
                <a:spcPts val="1870"/>
              </a:lnSpc>
              <a:spcBef>
                <a:spcPts val="11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600" spc="-10" dirty="0">
                <a:latin typeface="Century Gothic"/>
                <a:cs typeface="Century Gothic"/>
              </a:rPr>
              <a:t>Terminology</a:t>
            </a:r>
            <a:endParaRPr sz="1600">
              <a:latin typeface="Century Gothic"/>
              <a:cs typeface="Century Gothic"/>
            </a:endParaRPr>
          </a:p>
          <a:p>
            <a:pPr marL="358775" lvl="1" indent="-226060">
              <a:lnSpc>
                <a:spcPts val="1870"/>
              </a:lnSpc>
              <a:buFont typeface="Arial"/>
              <a:buChar char="•"/>
              <a:tabLst>
                <a:tab pos="358775" algn="l"/>
                <a:tab pos="359410" algn="l"/>
              </a:tabLst>
            </a:pPr>
            <a:r>
              <a:rPr sz="1600" dirty="0">
                <a:latin typeface="Century Gothic"/>
                <a:cs typeface="Century Gothic"/>
              </a:rPr>
              <a:t>MLib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(RDD)</a:t>
            </a:r>
            <a:r>
              <a:rPr sz="1600" spc="-1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vs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ML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(DataFrames)</a:t>
            </a:r>
            <a:endParaRPr sz="1600">
              <a:latin typeface="Century Gothic"/>
              <a:cs typeface="Century Gothic"/>
            </a:endParaRPr>
          </a:p>
          <a:p>
            <a:pPr marL="467995" lvl="2" indent="-225425">
              <a:lnSpc>
                <a:spcPts val="1870"/>
              </a:lnSpc>
              <a:spcBef>
                <a:spcPts val="11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600" dirty="0">
                <a:latin typeface="Century Gothic"/>
                <a:cs typeface="Century Gothic"/>
              </a:rPr>
              <a:t>Collaborative</a:t>
            </a:r>
            <a:r>
              <a:rPr sz="1600" spc="-10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Filtering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(ALS)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example</a:t>
            </a:r>
            <a:endParaRPr sz="1600">
              <a:latin typeface="Century Gothic"/>
              <a:cs typeface="Century Gothic"/>
            </a:endParaRPr>
          </a:p>
          <a:p>
            <a:pPr marL="239395" indent="-225425">
              <a:lnSpc>
                <a:spcPts val="1825"/>
              </a:lnSpc>
              <a:buFont typeface="Arial"/>
              <a:buChar char="•"/>
              <a:tabLst>
                <a:tab pos="239395" algn="l"/>
                <a:tab pos="240029" algn="l"/>
              </a:tabLst>
            </a:pPr>
            <a:r>
              <a:rPr dirty="0"/>
              <a:t>ML</a:t>
            </a:r>
            <a:r>
              <a:rPr spc="-25" dirty="0"/>
              <a:t> (non-</a:t>
            </a:r>
            <a:r>
              <a:rPr dirty="0"/>
              <a:t>Predictive) </a:t>
            </a:r>
            <a:r>
              <a:rPr spc="-10" dirty="0"/>
              <a:t>examples</a:t>
            </a:r>
          </a:p>
          <a:p>
            <a:pPr marL="467995" lvl="1" indent="-225425">
              <a:lnSpc>
                <a:spcPts val="1870"/>
              </a:lnSpc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600" spc="-10" dirty="0">
                <a:latin typeface="Century Gothic"/>
                <a:cs typeface="Century Gothic"/>
              </a:rPr>
              <a:t>Correlation</a:t>
            </a:r>
            <a:endParaRPr sz="1600">
              <a:latin typeface="Century Gothic"/>
              <a:cs typeface="Century Gothic"/>
            </a:endParaRPr>
          </a:p>
          <a:p>
            <a:pPr marL="467995" lvl="1" indent="-22542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600" spc="-10" dirty="0">
                <a:latin typeface="Century Gothic"/>
                <a:cs typeface="Century Gothic"/>
              </a:rPr>
              <a:t>KMeans</a:t>
            </a:r>
            <a:endParaRPr sz="1600">
              <a:latin typeface="Century Gothic"/>
              <a:cs typeface="Century Gothic"/>
            </a:endParaRPr>
          </a:p>
          <a:p>
            <a:pPr marL="238125" indent="-226060">
              <a:lnSpc>
                <a:spcPts val="1875"/>
              </a:lnSpc>
              <a:spcBef>
                <a:spcPts val="120"/>
              </a:spcBef>
              <a:buFont typeface="Arial"/>
              <a:buChar char="•"/>
              <a:tabLst>
                <a:tab pos="238125" algn="l"/>
                <a:tab pos="238760" algn="l"/>
              </a:tabLst>
            </a:pPr>
            <a:r>
              <a:rPr b="1" dirty="0">
                <a:solidFill>
                  <a:srgbClr val="FF0000"/>
                </a:solidFill>
                <a:latin typeface="Century Gothic"/>
                <a:cs typeface="Century Gothic"/>
              </a:rPr>
              <a:t>ML</a:t>
            </a:r>
            <a:r>
              <a:rPr b="1" spc="-6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b="1" dirty="0">
                <a:solidFill>
                  <a:srgbClr val="FF0000"/>
                </a:solidFill>
                <a:latin typeface="Century Gothic"/>
                <a:cs typeface="Century Gothic"/>
              </a:rPr>
              <a:t>Predictive</a:t>
            </a:r>
            <a:r>
              <a:rPr b="1" spc="-3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b="1" spc="-10" dirty="0">
                <a:solidFill>
                  <a:srgbClr val="FF0000"/>
                </a:solidFill>
                <a:latin typeface="Century Gothic"/>
                <a:cs typeface="Century Gothic"/>
              </a:rPr>
              <a:t>concepts</a:t>
            </a:r>
          </a:p>
          <a:p>
            <a:pPr marL="408940" lvl="1" indent="-226060">
              <a:lnSpc>
                <a:spcPts val="1875"/>
              </a:lnSpc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600" b="1" dirty="0">
                <a:solidFill>
                  <a:srgbClr val="FF0000"/>
                </a:solidFill>
                <a:latin typeface="Century Gothic"/>
                <a:cs typeface="Century Gothic"/>
              </a:rPr>
              <a:t>Transformer,</a:t>
            </a:r>
            <a:r>
              <a:rPr sz="1600" b="1" spc="-7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entury Gothic"/>
                <a:cs typeface="Century Gothic"/>
              </a:rPr>
              <a:t>Estimator,</a:t>
            </a:r>
            <a:r>
              <a:rPr sz="1600" b="1" spc="-8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Pipeline</a:t>
            </a:r>
            <a:endParaRPr sz="1600">
              <a:latin typeface="Century Gothic"/>
              <a:cs typeface="Century Gothic"/>
            </a:endParaRPr>
          </a:p>
          <a:p>
            <a:pPr marL="238125" indent="-226060">
              <a:lnSpc>
                <a:spcPts val="1870"/>
              </a:lnSpc>
              <a:spcBef>
                <a:spcPts val="100"/>
              </a:spcBef>
              <a:buFont typeface="Arial"/>
              <a:buChar char="•"/>
              <a:tabLst>
                <a:tab pos="238125" algn="l"/>
                <a:tab pos="238760" algn="l"/>
              </a:tabLst>
            </a:pPr>
            <a:r>
              <a:rPr dirty="0"/>
              <a:t>ML</a:t>
            </a:r>
            <a:r>
              <a:rPr spc="-45" dirty="0"/>
              <a:t> </a:t>
            </a:r>
            <a:r>
              <a:rPr dirty="0"/>
              <a:t>Predictive</a:t>
            </a:r>
            <a:r>
              <a:rPr spc="-40" dirty="0"/>
              <a:t> </a:t>
            </a:r>
            <a:r>
              <a:rPr spc="-10" dirty="0"/>
              <a:t>examples</a:t>
            </a:r>
          </a:p>
          <a:p>
            <a:pPr marL="408940" lvl="1" indent="-226060">
              <a:lnSpc>
                <a:spcPts val="1870"/>
              </a:lnSpc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600" dirty="0">
                <a:latin typeface="Century Gothic"/>
                <a:cs typeface="Century Gothic"/>
              </a:rPr>
              <a:t>Logistic</a:t>
            </a:r>
            <a:r>
              <a:rPr sz="1600" spc="-7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Regression</a:t>
            </a:r>
            <a:endParaRPr sz="1600">
              <a:latin typeface="Century Gothic"/>
              <a:cs typeface="Century Gothic"/>
            </a:endParaRPr>
          </a:p>
          <a:p>
            <a:pPr marL="408940" lvl="1" indent="-22606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600" dirty="0">
                <a:latin typeface="Century Gothic"/>
                <a:cs typeface="Century Gothic"/>
              </a:rPr>
              <a:t>Gradiant</a:t>
            </a:r>
            <a:r>
              <a:rPr sz="1600" spc="-8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Boost</a:t>
            </a:r>
            <a:r>
              <a:rPr sz="1600" spc="-75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Tree</a:t>
            </a:r>
            <a:endParaRPr sz="1600">
              <a:latin typeface="Century Gothic"/>
              <a:cs typeface="Century Gothic"/>
            </a:endParaRPr>
          </a:p>
          <a:p>
            <a:pPr marL="408940" lvl="1" indent="-22606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600" dirty="0">
                <a:latin typeface="Century Gothic"/>
                <a:cs typeface="Century Gothic"/>
              </a:rPr>
              <a:t>Decision</a:t>
            </a:r>
            <a:r>
              <a:rPr sz="1600" spc="-70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Tree</a:t>
            </a:r>
            <a:endParaRPr sz="1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61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877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EB871D"/>
                </a:solidFill>
              </a:rPr>
              <a:t>ML</a:t>
            </a:r>
            <a:r>
              <a:rPr spc="-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Pipeline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Terminology</a:t>
            </a:r>
            <a:r>
              <a:rPr spc="-2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(1 of </a:t>
            </a:r>
            <a:r>
              <a:rPr spc="-25" dirty="0">
                <a:solidFill>
                  <a:srgbClr val="EB871D"/>
                </a:solidFill>
              </a:rPr>
              <a:t>2)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31140" y="878840"/>
            <a:ext cx="8606155" cy="4004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2959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Spark</a:t>
            </a:r>
            <a:r>
              <a:rPr sz="16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3.0</a:t>
            </a:r>
            <a:r>
              <a:rPr sz="16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ML</a:t>
            </a:r>
            <a:r>
              <a:rPr sz="16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standardizes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APIs</a:t>
            </a:r>
            <a:r>
              <a:rPr sz="1600" spc="-7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for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machine</a:t>
            </a:r>
            <a:r>
              <a:rPr sz="16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learning</a:t>
            </a:r>
            <a:r>
              <a:rPr sz="16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algorithms</a:t>
            </a:r>
            <a:r>
              <a:rPr sz="16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16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make</a:t>
            </a:r>
            <a:r>
              <a:rPr sz="16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it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easier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3B3B3A"/>
                </a:solidFill>
                <a:latin typeface="Century Gothic"/>
                <a:cs typeface="Century Gothic"/>
              </a:rPr>
              <a:t>to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combine</a:t>
            </a:r>
            <a:r>
              <a:rPr sz="16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multiple</a:t>
            </a:r>
            <a:r>
              <a:rPr sz="1600" spc="-7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algorithms</a:t>
            </a:r>
            <a:r>
              <a:rPr sz="16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into</a:t>
            </a:r>
            <a:r>
              <a:rPr sz="16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1600" spc="-6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single</a:t>
            </a:r>
            <a:r>
              <a:rPr sz="16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pipeline,</a:t>
            </a:r>
            <a:r>
              <a:rPr sz="1600" spc="-6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or</a:t>
            </a:r>
            <a:r>
              <a:rPr sz="16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workflow</a:t>
            </a:r>
            <a:endParaRPr sz="1600">
              <a:latin typeface="Century Gothic"/>
              <a:cs typeface="Century Gothic"/>
            </a:endParaRPr>
          </a:p>
          <a:p>
            <a:pPr marL="304165" marR="34925" indent="-287020" algn="just">
              <a:lnSpc>
                <a:spcPct val="100000"/>
              </a:lnSpc>
              <a:spcBef>
                <a:spcPts val="1570"/>
              </a:spcBef>
              <a:buFont typeface="Arial"/>
              <a:buChar char="•"/>
              <a:tabLst>
                <a:tab pos="304800" algn="l"/>
              </a:tabLst>
            </a:pPr>
            <a:r>
              <a:rPr sz="1600" b="1" dirty="0">
                <a:solidFill>
                  <a:srgbClr val="0079DB"/>
                </a:solidFill>
                <a:latin typeface="Century Gothic"/>
                <a:cs typeface="Century Gothic"/>
              </a:rPr>
              <a:t>DataFrame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:</a:t>
            </a:r>
            <a:r>
              <a:rPr sz="1600" spc="3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Spark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ML</a:t>
            </a:r>
            <a:r>
              <a:rPr sz="16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uses</a:t>
            </a:r>
            <a:r>
              <a:rPr sz="16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DataFrame</a:t>
            </a:r>
            <a:r>
              <a:rPr sz="16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from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Spark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SQL</a:t>
            </a:r>
            <a:r>
              <a:rPr sz="16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as</a:t>
            </a:r>
            <a:r>
              <a:rPr sz="16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an</a:t>
            </a:r>
            <a:r>
              <a:rPr sz="1600" spc="-6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ML</a:t>
            </a:r>
            <a:r>
              <a:rPr sz="16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dataset,</a:t>
            </a:r>
            <a:r>
              <a:rPr sz="16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which</a:t>
            </a:r>
            <a:r>
              <a:rPr sz="16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3B3B3A"/>
                </a:solidFill>
                <a:latin typeface="Century Gothic"/>
                <a:cs typeface="Century Gothic"/>
              </a:rPr>
              <a:t>can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hold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variety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of</a:t>
            </a:r>
            <a:r>
              <a:rPr sz="16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data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types.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E.g.,</a:t>
            </a:r>
            <a:r>
              <a:rPr sz="16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16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DataFrame</a:t>
            </a:r>
            <a:r>
              <a:rPr sz="16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could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have</a:t>
            </a:r>
            <a:r>
              <a:rPr sz="1600" spc="-7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different</a:t>
            </a:r>
            <a:r>
              <a:rPr sz="16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columns</a:t>
            </a:r>
            <a:r>
              <a:rPr sz="16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storing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text,</a:t>
            </a:r>
            <a:r>
              <a:rPr sz="16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feature</a:t>
            </a:r>
            <a:r>
              <a:rPr sz="16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vectors,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true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labels,</a:t>
            </a:r>
            <a:r>
              <a:rPr sz="1600" spc="-7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and</a:t>
            </a:r>
            <a:r>
              <a:rPr sz="1600" spc="-6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predictions</a:t>
            </a:r>
            <a:endParaRPr sz="1600">
              <a:latin typeface="Century Gothic"/>
              <a:cs typeface="Century Gothic"/>
            </a:endParaRPr>
          </a:p>
          <a:p>
            <a:pPr marL="304165" marR="5080" indent="-287020">
              <a:lnSpc>
                <a:spcPct val="99900"/>
              </a:lnSpc>
              <a:spcBef>
                <a:spcPts val="1445"/>
              </a:spcBef>
              <a:buFont typeface="Arial"/>
              <a:buChar char="•"/>
              <a:tabLst>
                <a:tab pos="304165" algn="l"/>
                <a:tab pos="304800" algn="l"/>
                <a:tab pos="1661795" algn="l"/>
              </a:tabLst>
            </a:pPr>
            <a:r>
              <a:rPr sz="1600" b="1" spc="-10" dirty="0">
                <a:solidFill>
                  <a:srgbClr val="0079DB"/>
                </a:solidFill>
                <a:latin typeface="Century Gothic"/>
                <a:cs typeface="Century Gothic"/>
              </a:rPr>
              <a:t>Transformer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: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	A</a:t>
            </a:r>
            <a:r>
              <a:rPr sz="16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Transformer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is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an</a:t>
            </a:r>
            <a:r>
              <a:rPr sz="1600" spc="-6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algorithm</a:t>
            </a:r>
            <a:r>
              <a:rPr sz="16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which</a:t>
            </a:r>
            <a:r>
              <a:rPr sz="16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can</a:t>
            </a:r>
            <a:r>
              <a:rPr sz="16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transform</a:t>
            </a:r>
            <a:r>
              <a:rPr sz="16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one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DataFrame</a:t>
            </a:r>
            <a:r>
              <a:rPr sz="16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3B3B3A"/>
                </a:solidFill>
                <a:latin typeface="Century Gothic"/>
                <a:cs typeface="Century Gothic"/>
              </a:rPr>
              <a:t>into </a:t>
            </a:r>
            <a:r>
              <a:rPr sz="16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entury Gothic"/>
                <a:cs typeface="Century Gothic"/>
              </a:rPr>
              <a:t>another</a:t>
            </a:r>
            <a:r>
              <a:rPr sz="16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6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entury Gothic"/>
                <a:cs typeface="Century Gothic"/>
              </a:rPr>
              <a:t>DataFrame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.</a:t>
            </a:r>
            <a:r>
              <a:rPr sz="16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For</a:t>
            </a:r>
            <a:r>
              <a:rPr sz="16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example,</a:t>
            </a:r>
            <a:r>
              <a:rPr sz="1600" spc="-6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u="sng" spc="-10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VectorAssembler</a:t>
            </a:r>
            <a:r>
              <a:rPr sz="16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is</a:t>
            </a:r>
            <a:r>
              <a:rPr sz="1600" b="1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1600" b="1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u="sng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Transformer</a:t>
            </a:r>
            <a:r>
              <a:rPr sz="1600" b="1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as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it</a:t>
            </a:r>
            <a:r>
              <a:rPr sz="16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takes</a:t>
            </a:r>
            <a:r>
              <a:rPr sz="16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3B3B3A"/>
                </a:solidFill>
                <a:latin typeface="Century Gothic"/>
                <a:cs typeface="Century Gothic"/>
              </a:rPr>
              <a:t>the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input</a:t>
            </a:r>
            <a:r>
              <a:rPr sz="1600" spc="-6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dataframe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and</a:t>
            </a:r>
            <a:r>
              <a:rPr sz="16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returns</a:t>
            </a:r>
            <a:r>
              <a:rPr sz="16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transformed</a:t>
            </a:r>
            <a:r>
              <a:rPr sz="16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dataframe</a:t>
            </a:r>
            <a:r>
              <a:rPr sz="16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with</a:t>
            </a:r>
            <a:r>
              <a:rPr sz="16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1600" spc="-6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new</a:t>
            </a:r>
            <a:r>
              <a:rPr sz="1600" spc="-6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column</a:t>
            </a:r>
            <a:r>
              <a:rPr sz="16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which</a:t>
            </a:r>
            <a:r>
              <a:rPr sz="16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3B3B3A"/>
                </a:solidFill>
                <a:latin typeface="Century Gothic"/>
                <a:cs typeface="Century Gothic"/>
              </a:rPr>
              <a:t>is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Vector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representation</a:t>
            </a:r>
            <a:r>
              <a:rPr sz="16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of</a:t>
            </a:r>
            <a:r>
              <a:rPr sz="16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all</a:t>
            </a:r>
            <a:r>
              <a:rPr sz="16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6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features.</a:t>
            </a:r>
            <a:r>
              <a:rPr sz="16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An</a:t>
            </a:r>
            <a:r>
              <a:rPr sz="16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ML</a:t>
            </a:r>
            <a:r>
              <a:rPr sz="16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Model</a:t>
            </a:r>
            <a:r>
              <a:rPr sz="1600" b="1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is</a:t>
            </a:r>
            <a:r>
              <a:rPr sz="1600" b="1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1600" b="1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u="sng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Transformer</a:t>
            </a:r>
            <a:r>
              <a:rPr sz="16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which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transforms</a:t>
            </a:r>
            <a:r>
              <a:rPr sz="16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DataFrame</a:t>
            </a:r>
            <a:r>
              <a:rPr sz="16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with</a:t>
            </a:r>
            <a:r>
              <a:rPr sz="16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features</a:t>
            </a:r>
            <a:r>
              <a:rPr sz="16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into</a:t>
            </a:r>
            <a:r>
              <a:rPr sz="16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1600" spc="-6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new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DataFrame</a:t>
            </a:r>
            <a:endParaRPr sz="1600">
              <a:latin typeface="Century Gothic"/>
              <a:cs typeface="Century Gothic"/>
            </a:endParaRPr>
          </a:p>
          <a:p>
            <a:pPr marL="304165" marR="37465" indent="-287020">
              <a:lnSpc>
                <a:spcPts val="1910"/>
              </a:lnSpc>
              <a:spcBef>
                <a:spcPts val="1525"/>
              </a:spcBef>
              <a:buFont typeface="Arial"/>
              <a:buChar char="•"/>
              <a:tabLst>
                <a:tab pos="304165" algn="l"/>
                <a:tab pos="304800" algn="l"/>
              </a:tabLst>
            </a:pPr>
            <a:r>
              <a:rPr sz="1600" b="1" dirty="0">
                <a:solidFill>
                  <a:srgbClr val="0079DB"/>
                </a:solidFill>
                <a:latin typeface="Century Gothic"/>
                <a:cs typeface="Century Gothic"/>
              </a:rPr>
              <a:t>Estimator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:</a:t>
            </a:r>
            <a:r>
              <a:rPr sz="1600" spc="3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An</a:t>
            </a:r>
            <a:r>
              <a:rPr sz="1600" spc="-6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Estimator is</a:t>
            </a:r>
            <a:r>
              <a:rPr sz="16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an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algorithm</a:t>
            </a:r>
            <a:r>
              <a:rPr sz="16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which</a:t>
            </a:r>
            <a:r>
              <a:rPr sz="16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can</a:t>
            </a:r>
            <a:r>
              <a:rPr sz="16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be</a:t>
            </a:r>
            <a:r>
              <a:rPr sz="16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fit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on</a:t>
            </a:r>
            <a:r>
              <a:rPr sz="16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16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DataFrame</a:t>
            </a:r>
            <a:r>
              <a:rPr sz="16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16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produce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1600" spc="-6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Transformer;</a:t>
            </a:r>
            <a:r>
              <a:rPr sz="16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e.g.,</a:t>
            </a:r>
            <a:r>
              <a:rPr sz="16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1600" spc="-6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learning</a:t>
            </a:r>
            <a:r>
              <a:rPr sz="1600" spc="-6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algorithm</a:t>
            </a:r>
            <a:r>
              <a:rPr sz="16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is</a:t>
            </a:r>
            <a:r>
              <a:rPr sz="16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an</a:t>
            </a:r>
            <a:r>
              <a:rPr sz="16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Estimator</a:t>
            </a:r>
            <a:r>
              <a:rPr sz="16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which</a:t>
            </a:r>
            <a:r>
              <a:rPr sz="16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trains</a:t>
            </a:r>
            <a:r>
              <a:rPr sz="16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3B3B3A"/>
                </a:solidFill>
                <a:latin typeface="Century Gothic"/>
                <a:cs typeface="Century Gothic"/>
              </a:rPr>
              <a:t>on</a:t>
            </a:r>
            <a:endParaRPr sz="1600">
              <a:latin typeface="Century Gothic"/>
              <a:cs typeface="Century Gothic"/>
            </a:endParaRPr>
          </a:p>
          <a:p>
            <a:pPr marL="304165" marR="921385">
              <a:lnSpc>
                <a:spcPts val="1920"/>
              </a:lnSpc>
              <a:spcBef>
                <a:spcPts val="15"/>
              </a:spcBef>
            </a:pP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16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DataFrame</a:t>
            </a:r>
            <a:r>
              <a:rPr sz="16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and</a:t>
            </a:r>
            <a:r>
              <a:rPr sz="16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entury Gothic"/>
                <a:cs typeface="Century Gothic"/>
              </a:rPr>
              <a:t>produces</a:t>
            </a:r>
            <a:r>
              <a:rPr sz="1600" b="1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6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entury Gothic"/>
                <a:cs typeface="Century Gothic"/>
              </a:rPr>
              <a:t>a</a:t>
            </a:r>
            <a:r>
              <a:rPr sz="1600" b="1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6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entury Gothic"/>
                <a:cs typeface="Century Gothic"/>
              </a:rPr>
              <a:t>Model</a:t>
            </a:r>
            <a:r>
              <a:rPr sz="1600" dirty="0">
                <a:latin typeface="Century Gothic"/>
                <a:cs typeface="Century Gothic"/>
              </a:rPr>
              <a:t>.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For</a:t>
            </a:r>
            <a:r>
              <a:rPr sz="16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example,</a:t>
            </a:r>
            <a:r>
              <a:rPr sz="1600" spc="-7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LogisticRegression </a:t>
            </a:r>
            <a:r>
              <a:rPr sz="1600" b="1" dirty="0">
                <a:solidFill>
                  <a:srgbClr val="3B3B3A"/>
                </a:solidFill>
                <a:latin typeface="Century Gothic"/>
                <a:cs typeface="Century Gothic"/>
              </a:rPr>
              <a:t>is</a:t>
            </a:r>
            <a:r>
              <a:rPr sz="1600" b="1" spc="-25" dirty="0">
                <a:solidFill>
                  <a:srgbClr val="3B3B3A"/>
                </a:solidFill>
                <a:latin typeface="Century Gothic"/>
                <a:cs typeface="Century Gothic"/>
              </a:rPr>
              <a:t> an </a:t>
            </a:r>
            <a:r>
              <a:rPr sz="1600" b="1" u="sng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Estimator</a:t>
            </a:r>
            <a:r>
              <a:rPr sz="1600" b="1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which</a:t>
            </a:r>
            <a:r>
              <a:rPr sz="16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returns</a:t>
            </a:r>
            <a:r>
              <a:rPr sz="16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16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i="1" spc="-10" dirty="0">
                <a:solidFill>
                  <a:srgbClr val="3B3B3A"/>
                </a:solidFill>
                <a:latin typeface="Century Gothic"/>
                <a:cs typeface="Century Gothic"/>
              </a:rPr>
              <a:t>LogisticRegresionModel</a:t>
            </a:r>
            <a:r>
              <a:rPr sz="1600" i="1" spc="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(a</a:t>
            </a:r>
            <a:r>
              <a:rPr sz="16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u="sng" spc="-10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Transformer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)</a:t>
            </a:r>
            <a:endParaRPr sz="1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60792" y="0"/>
            <a:ext cx="1102360" cy="477520"/>
            <a:chOff x="7860792" y="0"/>
            <a:chExt cx="1102360" cy="4775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65008" y="228600"/>
              <a:ext cx="854963" cy="16154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797543" y="608533"/>
            <a:ext cx="141605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spc="-25" dirty="0">
                <a:solidFill>
                  <a:srgbClr val="F3753E"/>
                </a:solidFill>
                <a:latin typeface="Arial"/>
                <a:cs typeface="Arial"/>
              </a:rPr>
              <a:t>26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171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3753E"/>
                </a:solidFill>
                <a:latin typeface="Arial"/>
                <a:cs typeface="Arial"/>
              </a:rPr>
              <a:t>Collaborative</a:t>
            </a:r>
            <a:r>
              <a:rPr spc="-60" dirty="0">
                <a:solidFill>
                  <a:srgbClr val="F3753E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3753E"/>
                </a:solidFill>
                <a:latin typeface="Arial"/>
                <a:cs typeface="Arial"/>
              </a:rPr>
              <a:t>Filtering</a:t>
            </a:r>
            <a:r>
              <a:rPr spc="-80" dirty="0">
                <a:solidFill>
                  <a:srgbClr val="F3753E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F3753E"/>
                </a:solidFill>
                <a:latin typeface="Arial"/>
                <a:cs typeface="Arial"/>
              </a:rPr>
              <a:t>Factors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-6350" y="2203450"/>
            <a:ext cx="4272280" cy="2675255"/>
            <a:chOff x="-6350" y="2203450"/>
            <a:chExt cx="4272280" cy="267525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1272" y="2241803"/>
              <a:ext cx="3994391" cy="263649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0" y="2209800"/>
              <a:ext cx="588645" cy="1344295"/>
            </a:xfrm>
            <a:custGeom>
              <a:avLst/>
              <a:gdLst/>
              <a:ahLst/>
              <a:cxnLst/>
              <a:rect l="l" t="t" r="r" b="b"/>
              <a:pathLst>
                <a:path w="588645" h="1344295">
                  <a:moveTo>
                    <a:pt x="0" y="1344168"/>
                  </a:moveTo>
                  <a:lnTo>
                    <a:pt x="588264" y="1344168"/>
                  </a:lnTo>
                  <a:lnTo>
                    <a:pt x="588264" y="0"/>
                  </a:lnTo>
                  <a:lnTo>
                    <a:pt x="0" y="0"/>
                  </a:lnTo>
                  <a:lnTo>
                    <a:pt x="0" y="134416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14379" y="2069592"/>
            <a:ext cx="4477220" cy="284530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48183" y="1008379"/>
            <a:ext cx="7679055" cy="9632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230" indent="-177165">
              <a:lnSpc>
                <a:spcPts val="1945"/>
              </a:lnSpc>
              <a:spcBef>
                <a:spcPts val="100"/>
              </a:spcBef>
              <a:buChar char="•"/>
              <a:tabLst>
                <a:tab pos="189865" algn="l"/>
                <a:tab pos="3833495" algn="l"/>
              </a:tabLst>
            </a:pPr>
            <a:r>
              <a:rPr sz="1800" dirty="0">
                <a:latin typeface="Arial"/>
                <a:cs typeface="Arial"/>
              </a:rPr>
              <a:t>Most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users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only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rate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few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movies.</a:t>
            </a:r>
            <a:r>
              <a:rPr sz="1800" dirty="0">
                <a:latin typeface="Arial"/>
                <a:cs typeface="Arial"/>
              </a:rPr>
              <a:t>	Imagine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million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Users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million</a:t>
            </a:r>
            <a:endParaRPr sz="1800">
              <a:latin typeface="Arial"/>
              <a:cs typeface="Arial"/>
            </a:endParaRPr>
          </a:p>
          <a:p>
            <a:pPr marL="189230">
              <a:lnSpc>
                <a:spcPts val="1945"/>
              </a:lnSpc>
            </a:pPr>
            <a:r>
              <a:rPr sz="1800" dirty="0">
                <a:latin typeface="Arial"/>
                <a:cs typeface="Arial"/>
              </a:rPr>
              <a:t>Movies.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Matrix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Trillion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entries</a:t>
            </a:r>
            <a:endParaRPr sz="1800">
              <a:latin typeface="Arial"/>
              <a:cs typeface="Arial"/>
            </a:endParaRPr>
          </a:p>
          <a:p>
            <a:pPr marL="189230" indent="-177165">
              <a:lnSpc>
                <a:spcPct val="100000"/>
              </a:lnSpc>
              <a:spcBef>
                <a:spcPts val="1335"/>
              </a:spcBef>
              <a:buChar char="•"/>
              <a:tabLst>
                <a:tab pos="189865" algn="l"/>
              </a:tabLst>
            </a:pPr>
            <a:r>
              <a:rPr sz="1800" dirty="0">
                <a:latin typeface="Arial"/>
                <a:cs typeface="Arial"/>
              </a:rPr>
              <a:t>Collaborative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Filtering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'Factors'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reduce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Sparseness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data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62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877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EB871D"/>
                </a:solidFill>
              </a:rPr>
              <a:t>ML</a:t>
            </a:r>
            <a:r>
              <a:rPr spc="-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Pipeline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Terminology</a:t>
            </a:r>
            <a:r>
              <a:rPr spc="-2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(2 of </a:t>
            </a:r>
            <a:r>
              <a:rPr spc="-25" dirty="0">
                <a:solidFill>
                  <a:srgbClr val="EB871D"/>
                </a:solidFill>
              </a:rPr>
              <a:t>2)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36321" y="1047368"/>
            <a:ext cx="8578215" cy="1618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116205" indent="-287020">
              <a:lnSpc>
                <a:spcPct val="998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dirty="0">
                <a:solidFill>
                  <a:srgbClr val="0079DB"/>
                </a:solidFill>
                <a:latin typeface="Century Gothic"/>
                <a:cs typeface="Century Gothic"/>
              </a:rPr>
              <a:t>Pipeline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:</a:t>
            </a:r>
            <a:r>
              <a:rPr sz="1600" spc="37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16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Pipeline</a:t>
            </a:r>
            <a:r>
              <a:rPr sz="16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chains</a:t>
            </a:r>
            <a:r>
              <a:rPr sz="16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multiple</a:t>
            </a:r>
            <a:r>
              <a:rPr sz="1600" spc="-7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079DB"/>
                </a:solidFill>
                <a:latin typeface="Century Gothic"/>
                <a:cs typeface="Century Gothic"/>
              </a:rPr>
              <a:t>Transformers </a:t>
            </a:r>
            <a:r>
              <a:rPr sz="1600" spc="-30" dirty="0">
                <a:solidFill>
                  <a:srgbClr val="3B3B3A"/>
                </a:solidFill>
                <a:latin typeface="Century Gothic"/>
                <a:cs typeface="Century Gothic"/>
              </a:rPr>
              <a:t>(X-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Y variables:</a:t>
            </a:r>
            <a:r>
              <a:rPr sz="1600" spc="-7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VectorAssembler)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and</a:t>
            </a:r>
            <a:r>
              <a:rPr sz="1600" spc="-7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079DB"/>
                </a:solidFill>
                <a:latin typeface="Century Gothic"/>
                <a:cs typeface="Century Gothic"/>
              </a:rPr>
              <a:t>Estimators</a:t>
            </a:r>
            <a:r>
              <a:rPr sz="1600" spc="-3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079DB"/>
                </a:solidFill>
                <a:latin typeface="Century Gothic"/>
                <a:cs typeface="Century Gothic"/>
              </a:rPr>
              <a:t>(ML</a:t>
            </a:r>
            <a:r>
              <a:rPr sz="1600" spc="-3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079DB"/>
                </a:solidFill>
                <a:latin typeface="Century Gothic"/>
                <a:cs typeface="Century Gothic"/>
              </a:rPr>
              <a:t>Algorithm)</a:t>
            </a:r>
            <a:r>
              <a:rPr sz="1600" spc="-6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together</a:t>
            </a:r>
            <a:r>
              <a:rPr sz="16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16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specify</a:t>
            </a:r>
            <a:r>
              <a:rPr sz="1600" spc="-7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an</a:t>
            </a:r>
            <a:r>
              <a:rPr sz="1600" spc="-7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ML</a:t>
            </a:r>
            <a:r>
              <a:rPr sz="1600" spc="-6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workflow.</a:t>
            </a:r>
            <a:r>
              <a:rPr sz="16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Spark</a:t>
            </a:r>
            <a:r>
              <a:rPr sz="1600" spc="-6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provides</a:t>
            </a:r>
            <a:r>
              <a:rPr sz="1600" spc="-7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a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class</a:t>
            </a:r>
            <a:r>
              <a:rPr sz="1600" spc="-7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which</a:t>
            </a:r>
            <a:r>
              <a:rPr sz="16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forms</a:t>
            </a:r>
            <a:r>
              <a:rPr sz="1600" spc="-7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by</a:t>
            </a:r>
            <a:r>
              <a:rPr sz="1600" spc="-7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combining</a:t>
            </a:r>
            <a:r>
              <a:rPr sz="1600" spc="-6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different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i="1" spc="-10" dirty="0">
                <a:solidFill>
                  <a:srgbClr val="3B3B3A"/>
                </a:solidFill>
                <a:latin typeface="Century Gothic"/>
                <a:cs typeface="Century Gothic"/>
              </a:rPr>
              <a:t>PipelineStages</a:t>
            </a:r>
            <a:r>
              <a:rPr sz="1600" i="1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(</a:t>
            </a:r>
            <a:r>
              <a:rPr sz="1600" u="sng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Estimator</a:t>
            </a:r>
            <a:r>
              <a:rPr sz="1600" spc="-25" dirty="0">
                <a:solidFill>
                  <a:srgbClr val="3B3B3A"/>
                </a:solidFill>
                <a:latin typeface="Century Gothic"/>
                <a:cs typeface="Century Gothic"/>
              </a:rPr>
              <a:t> and </a:t>
            </a:r>
            <a:r>
              <a:rPr sz="1600" u="sng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Transformers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)</a:t>
            </a:r>
            <a:r>
              <a:rPr sz="16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which</a:t>
            </a:r>
            <a:r>
              <a:rPr sz="16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run</a:t>
            </a:r>
            <a:r>
              <a:rPr sz="16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in</a:t>
            </a:r>
            <a:r>
              <a:rPr sz="1600" spc="-7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sequential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order</a:t>
            </a:r>
            <a:endParaRPr sz="1600">
              <a:latin typeface="Century Gothic"/>
              <a:cs typeface="Century Gothic"/>
            </a:endParaRPr>
          </a:p>
          <a:p>
            <a:pPr marL="1111250" lvl="1" indent="-28702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1111250" algn="l"/>
                <a:tab pos="1111885" algn="l"/>
              </a:tabLst>
            </a:pPr>
            <a:r>
              <a:rPr sz="1800" dirty="0">
                <a:solidFill>
                  <a:srgbClr val="FF0000"/>
                </a:solidFill>
                <a:latin typeface="Century Gothic"/>
                <a:cs typeface="Century Gothic"/>
              </a:rPr>
              <a:t>fit()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method creates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Model</a:t>
            </a:r>
            <a:r>
              <a:rPr sz="18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on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train</a:t>
            </a:r>
            <a:r>
              <a:rPr sz="18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set</a:t>
            </a:r>
            <a:endParaRPr sz="1800">
              <a:latin typeface="Century Gothic"/>
              <a:cs typeface="Century Gothic"/>
            </a:endParaRPr>
          </a:p>
          <a:p>
            <a:pPr marL="1111250" lvl="1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111250" algn="l"/>
                <a:tab pos="1111885" algn="l"/>
              </a:tabLst>
            </a:pPr>
            <a:r>
              <a:rPr sz="1800" dirty="0">
                <a:solidFill>
                  <a:srgbClr val="FF0000"/>
                </a:solidFill>
                <a:latin typeface="Century Gothic"/>
                <a:cs typeface="Century Gothic"/>
              </a:rPr>
              <a:t>transform()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method Scores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Model</a:t>
            </a:r>
            <a:r>
              <a:rPr sz="18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(Makes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Prediction</a:t>
            </a:r>
            <a:r>
              <a:rPr sz="18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on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test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set)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325270" y="2834639"/>
            <a:ext cx="6968490" cy="2260600"/>
            <a:chOff x="1325270" y="2834639"/>
            <a:chExt cx="6968490" cy="226060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5270" y="2834639"/>
              <a:ext cx="4947666" cy="9037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27831" y="3758183"/>
              <a:ext cx="1696212" cy="99669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79007" y="3368038"/>
              <a:ext cx="2514599" cy="172669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94687" y="3686555"/>
              <a:ext cx="1543812" cy="12649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53342" y="3368459"/>
              <a:ext cx="759409" cy="69551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868674" y="3507485"/>
              <a:ext cx="200025" cy="236854"/>
            </a:xfrm>
            <a:custGeom>
              <a:avLst/>
              <a:gdLst/>
              <a:ahLst/>
              <a:cxnLst/>
              <a:rect l="l" t="t" r="r" b="b"/>
              <a:pathLst>
                <a:path w="200025" h="236854">
                  <a:moveTo>
                    <a:pt x="0" y="0"/>
                  </a:moveTo>
                  <a:lnTo>
                    <a:pt x="199516" y="236854"/>
                  </a:lnTo>
                </a:path>
              </a:pathLst>
            </a:custGeom>
            <a:ln w="1905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63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877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EB871D"/>
                </a:solidFill>
              </a:rPr>
              <a:t>How</a:t>
            </a:r>
            <a:r>
              <a:rPr spc="-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ML</a:t>
            </a:r>
            <a:r>
              <a:rPr spc="-1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Pipeline</a:t>
            </a:r>
            <a:r>
              <a:rPr spc="-10" dirty="0">
                <a:solidFill>
                  <a:srgbClr val="EB871D"/>
                </a:solidFill>
              </a:rPr>
              <a:t> Works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31140" y="928827"/>
            <a:ext cx="866267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14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Pipeline</a:t>
            </a:r>
            <a:r>
              <a:rPr sz="14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is</a:t>
            </a:r>
            <a:r>
              <a:rPr sz="14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specified</a:t>
            </a:r>
            <a:r>
              <a:rPr sz="1400" spc="-6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as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14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sequence</a:t>
            </a:r>
            <a:r>
              <a:rPr sz="14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of</a:t>
            </a:r>
            <a:r>
              <a:rPr sz="14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stages,</a:t>
            </a:r>
            <a:r>
              <a:rPr sz="14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and</a:t>
            </a:r>
            <a:r>
              <a:rPr sz="14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each</a:t>
            </a:r>
            <a:r>
              <a:rPr sz="14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stage</a:t>
            </a:r>
            <a:r>
              <a:rPr sz="14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is</a:t>
            </a:r>
            <a:r>
              <a:rPr sz="14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either</a:t>
            </a:r>
            <a:r>
              <a:rPr sz="14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14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79DB"/>
                </a:solidFill>
                <a:latin typeface="Century Gothic"/>
                <a:cs typeface="Century Gothic"/>
              </a:rPr>
              <a:t>Transformer</a:t>
            </a:r>
            <a:r>
              <a:rPr sz="1400" spc="-3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or</a:t>
            </a:r>
            <a:r>
              <a:rPr sz="14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3B3B3A"/>
                </a:solidFill>
                <a:latin typeface="Century Gothic"/>
                <a:cs typeface="Century Gothic"/>
              </a:rPr>
              <a:t>an </a:t>
            </a:r>
            <a:r>
              <a:rPr sz="1400" dirty="0">
                <a:solidFill>
                  <a:srgbClr val="0079DB"/>
                </a:solidFill>
                <a:latin typeface="Century Gothic"/>
                <a:cs typeface="Century Gothic"/>
              </a:rPr>
              <a:t>Estimator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.</a:t>
            </a:r>
            <a:r>
              <a:rPr sz="1400" spc="3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These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stages</a:t>
            </a:r>
            <a:r>
              <a:rPr sz="14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are</a:t>
            </a:r>
            <a:r>
              <a:rPr sz="14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run</a:t>
            </a:r>
            <a:r>
              <a:rPr sz="14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in</a:t>
            </a:r>
            <a:r>
              <a:rPr sz="14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order,</a:t>
            </a:r>
            <a:r>
              <a:rPr sz="14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and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4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input</a:t>
            </a:r>
            <a:r>
              <a:rPr sz="14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DataFrame</a:t>
            </a:r>
            <a:r>
              <a:rPr sz="14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is</a:t>
            </a:r>
            <a:r>
              <a:rPr sz="14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transformed</a:t>
            </a:r>
            <a:r>
              <a:rPr sz="14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as</a:t>
            </a:r>
            <a:r>
              <a:rPr sz="14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it</a:t>
            </a:r>
            <a:r>
              <a:rPr sz="14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passes</a:t>
            </a:r>
            <a:r>
              <a:rPr sz="14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through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each</a:t>
            </a:r>
            <a:r>
              <a:rPr sz="14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stage.</a:t>
            </a:r>
            <a:r>
              <a:rPr sz="1400" spc="37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For</a:t>
            </a:r>
            <a:r>
              <a:rPr sz="14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79DB"/>
                </a:solidFill>
                <a:latin typeface="Century Gothic"/>
                <a:cs typeface="Century Gothic"/>
              </a:rPr>
              <a:t>Transformer</a:t>
            </a:r>
            <a:r>
              <a:rPr sz="1400" spc="-2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stages,</a:t>
            </a:r>
            <a:r>
              <a:rPr sz="14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the </a:t>
            </a:r>
            <a:r>
              <a:rPr sz="1400" dirty="0">
                <a:solidFill>
                  <a:srgbClr val="FF0000"/>
                </a:solidFill>
                <a:latin typeface="Century Gothic"/>
                <a:cs typeface="Century Gothic"/>
              </a:rPr>
              <a:t>transform()</a:t>
            </a:r>
            <a:r>
              <a:rPr sz="1400" spc="-1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method</a:t>
            </a:r>
            <a:r>
              <a:rPr sz="14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is</a:t>
            </a:r>
            <a:r>
              <a:rPr sz="14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called</a:t>
            </a:r>
            <a:r>
              <a:rPr sz="14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on</a:t>
            </a:r>
            <a:r>
              <a:rPr sz="14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DataFrame.</a:t>
            </a:r>
            <a:r>
              <a:rPr sz="1400" spc="36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3B3B3A"/>
                </a:solidFill>
                <a:latin typeface="Century Gothic"/>
                <a:cs typeface="Century Gothic"/>
              </a:rPr>
              <a:t>For </a:t>
            </a:r>
            <a:r>
              <a:rPr sz="1400" dirty="0">
                <a:solidFill>
                  <a:srgbClr val="0079DB"/>
                </a:solidFill>
                <a:latin typeface="Century Gothic"/>
                <a:cs typeface="Century Gothic"/>
              </a:rPr>
              <a:t>Estimator</a:t>
            </a:r>
            <a:r>
              <a:rPr sz="1400" spc="-3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stage,</a:t>
            </a:r>
            <a:r>
              <a:rPr sz="14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the </a:t>
            </a:r>
            <a:r>
              <a:rPr sz="1400" dirty="0">
                <a:solidFill>
                  <a:srgbClr val="FF0000"/>
                </a:solidFill>
                <a:latin typeface="Century Gothic"/>
                <a:cs typeface="Century Gothic"/>
              </a:rPr>
              <a:t>fit()</a:t>
            </a:r>
            <a:r>
              <a:rPr sz="1400" spc="-4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method</a:t>
            </a:r>
            <a:r>
              <a:rPr sz="14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is</a:t>
            </a:r>
            <a:r>
              <a:rPr sz="14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called</a:t>
            </a:r>
            <a:r>
              <a:rPr sz="14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14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produce</a:t>
            </a:r>
            <a:r>
              <a:rPr sz="14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1400" spc="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0079DB"/>
                </a:solidFill>
                <a:latin typeface="Century Gothic"/>
                <a:cs typeface="Century Gothic"/>
              </a:rPr>
              <a:t>Transformer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5740" y="3984752"/>
            <a:ext cx="869251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Above</a:t>
            </a:r>
            <a:r>
              <a:rPr sz="14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4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top</a:t>
            </a:r>
            <a:r>
              <a:rPr sz="14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row</a:t>
            </a:r>
            <a:r>
              <a:rPr sz="14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represents</a:t>
            </a:r>
            <a:r>
              <a:rPr sz="14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14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Pipeline</a:t>
            </a:r>
            <a:r>
              <a:rPr sz="14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of</a:t>
            </a:r>
            <a:r>
              <a:rPr sz="14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3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stages.</a:t>
            </a:r>
            <a:r>
              <a:rPr sz="1400" spc="3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4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first</a:t>
            </a:r>
            <a:r>
              <a:rPr sz="14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2</a:t>
            </a:r>
            <a:r>
              <a:rPr sz="14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(Tokenizer</a:t>
            </a:r>
            <a:r>
              <a:rPr sz="14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and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HashingTF)</a:t>
            </a:r>
            <a:r>
              <a:rPr sz="14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3B3B3A"/>
                </a:solidFill>
                <a:latin typeface="Century Gothic"/>
                <a:cs typeface="Century Gothic"/>
              </a:rPr>
              <a:t>are </a:t>
            </a:r>
            <a:r>
              <a:rPr sz="1400" dirty="0">
                <a:solidFill>
                  <a:srgbClr val="0079DB"/>
                </a:solidFill>
                <a:latin typeface="Century Gothic"/>
                <a:cs typeface="Century Gothic"/>
              </a:rPr>
              <a:t>Transformers</a:t>
            </a:r>
            <a:r>
              <a:rPr sz="1400" spc="-3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and</a:t>
            </a:r>
            <a:r>
              <a:rPr sz="14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3</a:t>
            </a:r>
            <a:r>
              <a:rPr sz="1350" baseline="24691" dirty="0">
                <a:solidFill>
                  <a:srgbClr val="3B3B3A"/>
                </a:solidFill>
                <a:latin typeface="Century Gothic"/>
                <a:cs typeface="Century Gothic"/>
              </a:rPr>
              <a:t>rd</a:t>
            </a:r>
            <a:r>
              <a:rPr sz="1350" spc="172" baseline="24691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(LogisticRegression)</a:t>
            </a:r>
            <a:r>
              <a:rPr sz="14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is</a:t>
            </a:r>
            <a:r>
              <a:rPr sz="14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an</a:t>
            </a:r>
            <a:r>
              <a:rPr sz="14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79DB"/>
                </a:solidFill>
                <a:latin typeface="Century Gothic"/>
                <a:cs typeface="Century Gothic"/>
              </a:rPr>
              <a:t>Estimator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.</a:t>
            </a:r>
            <a:r>
              <a:rPr sz="1400" spc="3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bottom</a:t>
            </a:r>
            <a:r>
              <a:rPr sz="14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row</a:t>
            </a:r>
            <a:r>
              <a:rPr sz="14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represents</a:t>
            </a:r>
            <a:r>
              <a:rPr sz="14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data</a:t>
            </a:r>
            <a:r>
              <a:rPr sz="14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flowing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through</a:t>
            </a:r>
            <a:r>
              <a:rPr sz="14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pipeline,</a:t>
            </a:r>
            <a:r>
              <a:rPr sz="14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where</a:t>
            </a:r>
            <a:r>
              <a:rPr sz="14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cylinders</a:t>
            </a:r>
            <a:r>
              <a:rPr sz="14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are</a:t>
            </a:r>
            <a:r>
              <a:rPr sz="14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DataFrames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11580" y="4774691"/>
            <a:ext cx="6727190" cy="307975"/>
          </a:xfrm>
          <a:prstGeom prst="rect">
            <a:avLst/>
          </a:prstGeom>
          <a:solidFill>
            <a:srgbClr val="FFFF00"/>
          </a:solidFill>
          <a:ln w="9525">
            <a:solidFill>
              <a:srgbClr val="3B3B3A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119380">
              <a:lnSpc>
                <a:spcPct val="100000"/>
              </a:lnSpc>
              <a:spcBef>
                <a:spcPts val="210"/>
              </a:spcBef>
            </a:pPr>
            <a:r>
              <a:rPr sz="1400" b="1" spc="-10" dirty="0">
                <a:solidFill>
                  <a:srgbClr val="3B3B3A"/>
                </a:solidFill>
                <a:latin typeface="Courier New"/>
                <a:cs typeface="Courier New"/>
                <a:hlinkClick r:id="rId2"/>
              </a:rPr>
              <a:t>http://www.slideshare.net/databricks/dataframes-and-pipelines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2579" y="2105660"/>
            <a:ext cx="2044064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Pipeline</a:t>
            </a:r>
            <a:r>
              <a:rPr sz="14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(2</a:t>
            </a:r>
            <a:r>
              <a:rPr sz="1400" b="1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Transformers</a:t>
            </a:r>
            <a:endParaRPr sz="1400">
              <a:latin typeface="Century Gothic"/>
              <a:cs typeface="Century Gothic"/>
            </a:endParaRPr>
          </a:p>
          <a:p>
            <a:pPr marL="815975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+</a:t>
            </a:r>
            <a:r>
              <a:rPr sz="1400" b="1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1</a:t>
            </a:r>
            <a:r>
              <a:rPr sz="1400" b="1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Estimator)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22982" y="2113026"/>
            <a:ext cx="1173480" cy="466725"/>
          </a:xfrm>
          <a:custGeom>
            <a:avLst/>
            <a:gdLst/>
            <a:ahLst/>
            <a:cxnLst/>
            <a:rect l="l" t="t" r="r" b="b"/>
            <a:pathLst>
              <a:path w="1173479" h="466725">
                <a:moveTo>
                  <a:pt x="0" y="77724"/>
                </a:moveTo>
                <a:lnTo>
                  <a:pt x="6107" y="47470"/>
                </a:lnTo>
                <a:lnTo>
                  <a:pt x="22764" y="22764"/>
                </a:lnTo>
                <a:lnTo>
                  <a:pt x="47470" y="6107"/>
                </a:lnTo>
                <a:lnTo>
                  <a:pt x="77724" y="0"/>
                </a:lnTo>
                <a:lnTo>
                  <a:pt x="1095756" y="0"/>
                </a:lnTo>
                <a:lnTo>
                  <a:pt x="1126009" y="6107"/>
                </a:lnTo>
                <a:lnTo>
                  <a:pt x="1150715" y="22764"/>
                </a:lnTo>
                <a:lnTo>
                  <a:pt x="1167372" y="47470"/>
                </a:lnTo>
                <a:lnTo>
                  <a:pt x="1173480" y="77724"/>
                </a:lnTo>
                <a:lnTo>
                  <a:pt x="1173480" y="388619"/>
                </a:lnTo>
                <a:lnTo>
                  <a:pt x="1167372" y="418873"/>
                </a:lnTo>
                <a:lnTo>
                  <a:pt x="1150715" y="443579"/>
                </a:lnTo>
                <a:lnTo>
                  <a:pt x="1126009" y="460236"/>
                </a:lnTo>
                <a:lnTo>
                  <a:pt x="1095756" y="466344"/>
                </a:lnTo>
                <a:lnTo>
                  <a:pt x="77724" y="466344"/>
                </a:lnTo>
                <a:lnTo>
                  <a:pt x="47470" y="460236"/>
                </a:lnTo>
                <a:lnTo>
                  <a:pt x="22764" y="443579"/>
                </a:lnTo>
                <a:lnTo>
                  <a:pt x="6107" y="418873"/>
                </a:lnTo>
                <a:lnTo>
                  <a:pt x="0" y="388619"/>
                </a:lnTo>
                <a:lnTo>
                  <a:pt x="0" y="77724"/>
                </a:lnTo>
                <a:close/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51426" y="2105405"/>
            <a:ext cx="1173480" cy="466725"/>
          </a:xfrm>
          <a:custGeom>
            <a:avLst/>
            <a:gdLst/>
            <a:ahLst/>
            <a:cxnLst/>
            <a:rect l="l" t="t" r="r" b="b"/>
            <a:pathLst>
              <a:path w="1173479" h="466725">
                <a:moveTo>
                  <a:pt x="0" y="77724"/>
                </a:moveTo>
                <a:lnTo>
                  <a:pt x="6107" y="47470"/>
                </a:lnTo>
                <a:lnTo>
                  <a:pt x="22764" y="22764"/>
                </a:lnTo>
                <a:lnTo>
                  <a:pt x="47470" y="6107"/>
                </a:lnTo>
                <a:lnTo>
                  <a:pt x="77724" y="0"/>
                </a:lnTo>
                <a:lnTo>
                  <a:pt x="1095756" y="0"/>
                </a:lnTo>
                <a:lnTo>
                  <a:pt x="1126009" y="6107"/>
                </a:lnTo>
                <a:lnTo>
                  <a:pt x="1150715" y="22764"/>
                </a:lnTo>
                <a:lnTo>
                  <a:pt x="1167372" y="47470"/>
                </a:lnTo>
                <a:lnTo>
                  <a:pt x="1173479" y="77724"/>
                </a:lnTo>
                <a:lnTo>
                  <a:pt x="1173479" y="388619"/>
                </a:lnTo>
                <a:lnTo>
                  <a:pt x="1167372" y="418873"/>
                </a:lnTo>
                <a:lnTo>
                  <a:pt x="1150715" y="443579"/>
                </a:lnTo>
                <a:lnTo>
                  <a:pt x="1126009" y="460236"/>
                </a:lnTo>
                <a:lnTo>
                  <a:pt x="1095756" y="466344"/>
                </a:lnTo>
                <a:lnTo>
                  <a:pt x="77724" y="466344"/>
                </a:lnTo>
                <a:lnTo>
                  <a:pt x="47470" y="460236"/>
                </a:lnTo>
                <a:lnTo>
                  <a:pt x="22764" y="443579"/>
                </a:lnTo>
                <a:lnTo>
                  <a:pt x="6107" y="418873"/>
                </a:lnTo>
                <a:lnTo>
                  <a:pt x="0" y="388619"/>
                </a:lnTo>
                <a:lnTo>
                  <a:pt x="0" y="77724"/>
                </a:lnTo>
                <a:close/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70726" y="2023110"/>
            <a:ext cx="1173480" cy="645160"/>
          </a:xfrm>
          <a:custGeom>
            <a:avLst/>
            <a:gdLst/>
            <a:ahLst/>
            <a:cxnLst/>
            <a:rect l="l" t="t" r="r" b="b"/>
            <a:pathLst>
              <a:path w="1173479" h="645160">
                <a:moveTo>
                  <a:pt x="0" y="107441"/>
                </a:moveTo>
                <a:lnTo>
                  <a:pt x="8447" y="65633"/>
                </a:lnTo>
                <a:lnTo>
                  <a:pt x="31480" y="31480"/>
                </a:lnTo>
                <a:lnTo>
                  <a:pt x="65633" y="8447"/>
                </a:lnTo>
                <a:lnTo>
                  <a:pt x="107442" y="0"/>
                </a:lnTo>
                <a:lnTo>
                  <a:pt x="1066038" y="0"/>
                </a:lnTo>
                <a:lnTo>
                  <a:pt x="1107846" y="8447"/>
                </a:lnTo>
                <a:lnTo>
                  <a:pt x="1141999" y="31480"/>
                </a:lnTo>
                <a:lnTo>
                  <a:pt x="1165032" y="65633"/>
                </a:lnTo>
                <a:lnTo>
                  <a:pt x="1173479" y="107441"/>
                </a:lnTo>
                <a:lnTo>
                  <a:pt x="1173479" y="537209"/>
                </a:lnTo>
                <a:lnTo>
                  <a:pt x="1165032" y="579018"/>
                </a:lnTo>
                <a:lnTo>
                  <a:pt x="1141999" y="613171"/>
                </a:lnTo>
                <a:lnTo>
                  <a:pt x="1107846" y="636204"/>
                </a:lnTo>
                <a:lnTo>
                  <a:pt x="1066038" y="644651"/>
                </a:lnTo>
                <a:lnTo>
                  <a:pt x="107442" y="644651"/>
                </a:lnTo>
                <a:lnTo>
                  <a:pt x="65633" y="636204"/>
                </a:lnTo>
                <a:lnTo>
                  <a:pt x="31480" y="613171"/>
                </a:lnTo>
                <a:lnTo>
                  <a:pt x="8447" y="579018"/>
                </a:lnTo>
                <a:lnTo>
                  <a:pt x="0" y="537209"/>
                </a:lnTo>
                <a:lnTo>
                  <a:pt x="0" y="107441"/>
                </a:lnTo>
                <a:close/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557652" y="1743595"/>
            <a:ext cx="1129030" cy="735330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35"/>
              </a:spcBef>
            </a:pPr>
            <a:r>
              <a:rPr sz="1400" spc="-10" dirty="0">
                <a:solidFill>
                  <a:srgbClr val="3B3B3A"/>
                </a:solidFill>
                <a:latin typeface="Arial Narrow"/>
                <a:cs typeface="Arial Narrow"/>
              </a:rPr>
              <a:t>VectorAssembler</a:t>
            </a:r>
            <a:endParaRPr sz="1400">
              <a:latin typeface="Arial Narrow"/>
              <a:cs typeface="Arial Narrow"/>
            </a:endParaRPr>
          </a:p>
          <a:p>
            <a:pPr marR="2540" algn="ctr">
              <a:lnSpc>
                <a:spcPct val="100000"/>
              </a:lnSpc>
              <a:spcBef>
                <a:spcPts val="1055"/>
              </a:spcBef>
            </a:pPr>
            <a:r>
              <a:rPr sz="16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Tokenize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63236" y="1737870"/>
            <a:ext cx="1129030" cy="733425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400" spc="-10" dirty="0">
                <a:solidFill>
                  <a:srgbClr val="3B3B3A"/>
                </a:solidFill>
                <a:latin typeface="Arial Narrow"/>
                <a:cs typeface="Arial Narrow"/>
              </a:rPr>
              <a:t>VectorAssembler</a:t>
            </a:r>
            <a:endParaRPr sz="1400">
              <a:latin typeface="Arial Narrow"/>
              <a:cs typeface="Arial Narrow"/>
            </a:endParaRPr>
          </a:p>
          <a:p>
            <a:pPr marL="96520">
              <a:lnSpc>
                <a:spcPct val="100000"/>
              </a:lnSpc>
              <a:spcBef>
                <a:spcPts val="1045"/>
              </a:spcBef>
            </a:pPr>
            <a:r>
              <a:rPr sz="16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HashingTF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17969" y="1655510"/>
            <a:ext cx="1081405" cy="92710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R="42545" algn="ctr">
              <a:lnSpc>
                <a:spcPct val="100000"/>
              </a:lnSpc>
              <a:spcBef>
                <a:spcPts val="935"/>
              </a:spcBef>
            </a:pPr>
            <a:r>
              <a:rPr sz="1400" spc="-10" dirty="0">
                <a:solidFill>
                  <a:srgbClr val="3B3B3A"/>
                </a:solidFill>
                <a:latin typeface="Arial Narrow"/>
                <a:cs typeface="Arial Narrow"/>
              </a:rPr>
              <a:t>ML</a:t>
            </a:r>
            <a:r>
              <a:rPr sz="1400" spc="-8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3B3B3A"/>
                </a:solidFill>
                <a:latin typeface="Arial Narrow"/>
                <a:cs typeface="Arial Narrow"/>
              </a:rPr>
              <a:t>Algorithm</a:t>
            </a:r>
            <a:endParaRPr sz="1400">
              <a:latin typeface="Arial Narrow"/>
              <a:cs typeface="Arial Narrow"/>
            </a:endParaRPr>
          </a:p>
          <a:p>
            <a:pPr marL="12700" marR="5080" indent="-1270" algn="ctr">
              <a:lnSpc>
                <a:spcPts val="1730"/>
              </a:lnSpc>
              <a:spcBef>
                <a:spcPts val="1150"/>
              </a:spcBef>
            </a:pPr>
            <a:r>
              <a:rPr sz="16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Logistic Regression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867911" y="2133600"/>
            <a:ext cx="487680" cy="436245"/>
          </a:xfrm>
          <a:custGeom>
            <a:avLst/>
            <a:gdLst/>
            <a:ahLst/>
            <a:cxnLst/>
            <a:rect l="l" t="t" r="r" b="b"/>
            <a:pathLst>
              <a:path w="487679" h="436244">
                <a:moveTo>
                  <a:pt x="269748" y="0"/>
                </a:moveTo>
                <a:lnTo>
                  <a:pt x="269748" y="108966"/>
                </a:lnTo>
                <a:lnTo>
                  <a:pt x="0" y="108966"/>
                </a:lnTo>
                <a:lnTo>
                  <a:pt x="0" y="326898"/>
                </a:lnTo>
                <a:lnTo>
                  <a:pt x="269748" y="326898"/>
                </a:lnTo>
                <a:lnTo>
                  <a:pt x="269748" y="435863"/>
                </a:lnTo>
                <a:lnTo>
                  <a:pt x="487679" y="217931"/>
                </a:lnTo>
                <a:lnTo>
                  <a:pt x="269748" y="0"/>
                </a:lnTo>
                <a:close/>
              </a:path>
            </a:pathLst>
          </a:custGeom>
          <a:solidFill>
            <a:srgbClr val="EB8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08547" y="2125979"/>
            <a:ext cx="487680" cy="436245"/>
          </a:xfrm>
          <a:custGeom>
            <a:avLst/>
            <a:gdLst/>
            <a:ahLst/>
            <a:cxnLst/>
            <a:rect l="l" t="t" r="r" b="b"/>
            <a:pathLst>
              <a:path w="487679" h="436244">
                <a:moveTo>
                  <a:pt x="269748" y="0"/>
                </a:moveTo>
                <a:lnTo>
                  <a:pt x="269748" y="108965"/>
                </a:lnTo>
                <a:lnTo>
                  <a:pt x="0" y="108965"/>
                </a:lnTo>
                <a:lnTo>
                  <a:pt x="0" y="326897"/>
                </a:lnTo>
                <a:lnTo>
                  <a:pt x="269748" y="326897"/>
                </a:lnTo>
                <a:lnTo>
                  <a:pt x="269748" y="435863"/>
                </a:lnTo>
                <a:lnTo>
                  <a:pt x="487679" y="217931"/>
                </a:lnTo>
                <a:lnTo>
                  <a:pt x="269748" y="0"/>
                </a:lnTo>
                <a:close/>
              </a:path>
            </a:pathLst>
          </a:custGeom>
          <a:solidFill>
            <a:srgbClr val="EB8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18794" y="3205987"/>
            <a:ext cx="11779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Pipeline.</a:t>
            </a:r>
            <a:r>
              <a:rPr sz="16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fit()</a:t>
            </a:r>
            <a:endParaRPr sz="1600">
              <a:latin typeface="Century Gothic"/>
              <a:cs typeface="Century Gothic"/>
            </a:endParaRPr>
          </a:p>
        </p:txBody>
      </p:sp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26564" y="3090672"/>
            <a:ext cx="574548" cy="537971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3000755" y="3166872"/>
            <a:ext cx="480059" cy="436245"/>
          </a:xfrm>
          <a:custGeom>
            <a:avLst/>
            <a:gdLst/>
            <a:ahLst/>
            <a:cxnLst/>
            <a:rect l="l" t="t" r="r" b="b"/>
            <a:pathLst>
              <a:path w="480060" h="436245">
                <a:moveTo>
                  <a:pt x="262128" y="0"/>
                </a:moveTo>
                <a:lnTo>
                  <a:pt x="262128" y="108965"/>
                </a:lnTo>
                <a:lnTo>
                  <a:pt x="0" y="108965"/>
                </a:lnTo>
                <a:lnTo>
                  <a:pt x="0" y="326897"/>
                </a:lnTo>
                <a:lnTo>
                  <a:pt x="262128" y="326897"/>
                </a:lnTo>
                <a:lnTo>
                  <a:pt x="262128" y="435863"/>
                </a:lnTo>
                <a:lnTo>
                  <a:pt x="480059" y="217931"/>
                </a:lnTo>
                <a:lnTo>
                  <a:pt x="262128" y="0"/>
                </a:lnTo>
                <a:close/>
              </a:path>
            </a:pathLst>
          </a:custGeom>
          <a:solidFill>
            <a:srgbClr val="EB8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6076" y="3090672"/>
            <a:ext cx="573024" cy="537971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4416552" y="3169920"/>
            <a:ext cx="480059" cy="434340"/>
          </a:xfrm>
          <a:custGeom>
            <a:avLst/>
            <a:gdLst/>
            <a:ahLst/>
            <a:cxnLst/>
            <a:rect l="l" t="t" r="r" b="b"/>
            <a:pathLst>
              <a:path w="480060" h="434339">
                <a:moveTo>
                  <a:pt x="262889" y="0"/>
                </a:moveTo>
                <a:lnTo>
                  <a:pt x="262889" y="108585"/>
                </a:lnTo>
                <a:lnTo>
                  <a:pt x="0" y="108585"/>
                </a:lnTo>
                <a:lnTo>
                  <a:pt x="0" y="325755"/>
                </a:lnTo>
                <a:lnTo>
                  <a:pt x="262889" y="325755"/>
                </a:lnTo>
                <a:lnTo>
                  <a:pt x="262889" y="434340"/>
                </a:lnTo>
                <a:lnTo>
                  <a:pt x="480060" y="217169"/>
                </a:lnTo>
                <a:lnTo>
                  <a:pt x="262889" y="0"/>
                </a:lnTo>
                <a:close/>
              </a:path>
            </a:pathLst>
          </a:custGeom>
          <a:solidFill>
            <a:srgbClr val="EB8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1871" y="3092195"/>
            <a:ext cx="573024" cy="537971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5888735" y="3171444"/>
            <a:ext cx="480059" cy="434340"/>
          </a:xfrm>
          <a:custGeom>
            <a:avLst/>
            <a:gdLst/>
            <a:ahLst/>
            <a:cxnLst/>
            <a:rect l="l" t="t" r="r" b="b"/>
            <a:pathLst>
              <a:path w="480060" h="434339">
                <a:moveTo>
                  <a:pt x="262889" y="0"/>
                </a:moveTo>
                <a:lnTo>
                  <a:pt x="262889" y="108585"/>
                </a:lnTo>
                <a:lnTo>
                  <a:pt x="0" y="108585"/>
                </a:lnTo>
                <a:lnTo>
                  <a:pt x="0" y="325755"/>
                </a:lnTo>
                <a:lnTo>
                  <a:pt x="262889" y="325755"/>
                </a:lnTo>
                <a:lnTo>
                  <a:pt x="262889" y="434340"/>
                </a:lnTo>
                <a:lnTo>
                  <a:pt x="480060" y="217169"/>
                </a:lnTo>
                <a:lnTo>
                  <a:pt x="262889" y="0"/>
                </a:lnTo>
                <a:close/>
              </a:path>
            </a:pathLst>
          </a:custGeom>
          <a:solidFill>
            <a:srgbClr val="EB8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78345" y="3038094"/>
            <a:ext cx="1156970" cy="922019"/>
          </a:xfrm>
          <a:custGeom>
            <a:avLst/>
            <a:gdLst/>
            <a:ahLst/>
            <a:cxnLst/>
            <a:rect l="l" t="t" r="r" b="b"/>
            <a:pathLst>
              <a:path w="1156970" h="922020">
                <a:moveTo>
                  <a:pt x="0" y="153669"/>
                </a:moveTo>
                <a:lnTo>
                  <a:pt x="7837" y="105111"/>
                </a:lnTo>
                <a:lnTo>
                  <a:pt x="29659" y="62929"/>
                </a:lnTo>
                <a:lnTo>
                  <a:pt x="62929" y="29659"/>
                </a:lnTo>
                <a:lnTo>
                  <a:pt x="105111" y="7837"/>
                </a:lnTo>
                <a:lnTo>
                  <a:pt x="153670" y="0"/>
                </a:lnTo>
                <a:lnTo>
                  <a:pt x="1003046" y="0"/>
                </a:lnTo>
                <a:lnTo>
                  <a:pt x="1051604" y="7837"/>
                </a:lnTo>
                <a:lnTo>
                  <a:pt x="1093786" y="29659"/>
                </a:lnTo>
                <a:lnTo>
                  <a:pt x="1127056" y="62929"/>
                </a:lnTo>
                <a:lnTo>
                  <a:pt x="1148878" y="105111"/>
                </a:lnTo>
                <a:lnTo>
                  <a:pt x="1156715" y="153669"/>
                </a:lnTo>
                <a:lnTo>
                  <a:pt x="1156715" y="768350"/>
                </a:lnTo>
                <a:lnTo>
                  <a:pt x="1148878" y="816918"/>
                </a:lnTo>
                <a:lnTo>
                  <a:pt x="1127056" y="859101"/>
                </a:lnTo>
                <a:lnTo>
                  <a:pt x="1093786" y="892368"/>
                </a:lnTo>
                <a:lnTo>
                  <a:pt x="1051604" y="914185"/>
                </a:lnTo>
                <a:lnTo>
                  <a:pt x="1003046" y="922019"/>
                </a:lnTo>
                <a:lnTo>
                  <a:pt x="153670" y="922019"/>
                </a:lnTo>
                <a:lnTo>
                  <a:pt x="105111" y="914185"/>
                </a:lnTo>
                <a:lnTo>
                  <a:pt x="62929" y="892368"/>
                </a:lnTo>
                <a:lnTo>
                  <a:pt x="29659" y="859101"/>
                </a:lnTo>
                <a:lnTo>
                  <a:pt x="7837" y="816918"/>
                </a:lnTo>
                <a:lnTo>
                  <a:pt x="0" y="768350"/>
                </a:lnTo>
                <a:lnTo>
                  <a:pt x="0" y="153669"/>
                </a:lnTo>
                <a:close/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616065" y="3157854"/>
            <a:ext cx="1081405" cy="70802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indent="-1905" algn="ctr">
              <a:lnSpc>
                <a:spcPts val="1730"/>
              </a:lnSpc>
              <a:spcBef>
                <a:spcPts val="310"/>
              </a:spcBef>
            </a:pPr>
            <a:r>
              <a:rPr sz="16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Logistic Regression </a:t>
            </a:r>
            <a:r>
              <a:rPr sz="1600" b="1" spc="-20" dirty="0">
                <a:solidFill>
                  <a:srgbClr val="FF0000"/>
                </a:solidFill>
                <a:latin typeface="Century Gothic"/>
                <a:cs typeface="Century Gothic"/>
              </a:rPr>
              <a:t>Model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734047" y="2779268"/>
            <a:ext cx="8185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3B3B3A"/>
                </a:solidFill>
                <a:latin typeface="Arial Narrow"/>
                <a:cs typeface="Arial Narrow"/>
              </a:rPr>
              <a:t>Transformer</a:t>
            </a:r>
            <a:endParaRPr sz="1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64</a:t>
            </a:r>
            <a:endParaRPr sz="120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880617"/>
            <a:ext cx="9144000" cy="4263390"/>
            <a:chOff x="0" y="880617"/>
            <a:chExt cx="9144000" cy="4263390"/>
          </a:xfrm>
        </p:grpSpPr>
        <p:sp>
          <p:nvSpPr>
            <p:cNvPr id="4" name="object 4"/>
            <p:cNvSpPr/>
            <p:nvPr/>
          </p:nvSpPr>
          <p:spPr>
            <a:xfrm>
              <a:off x="0" y="886967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12700">
              <a:solidFill>
                <a:srgbClr val="BABB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85549"/>
              <a:ext cx="4343399" cy="4257948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7" name="object 7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5732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EB871D"/>
                </a:solidFill>
              </a:rPr>
              <a:t>Current </a:t>
            </a:r>
            <a:r>
              <a:rPr spc="-10" dirty="0">
                <a:solidFill>
                  <a:srgbClr val="EB871D"/>
                </a:solidFill>
              </a:rPr>
              <a:t>Topic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/>
              <a:t>Machine</a:t>
            </a:r>
            <a:r>
              <a:rPr spc="-80" dirty="0"/>
              <a:t> </a:t>
            </a:r>
            <a:r>
              <a:rPr dirty="0"/>
              <a:t>Learning</a:t>
            </a:r>
            <a:r>
              <a:rPr spc="-75" dirty="0"/>
              <a:t> </a:t>
            </a:r>
            <a:r>
              <a:rPr spc="-10" dirty="0"/>
              <a:t>concepts</a:t>
            </a:r>
          </a:p>
          <a:p>
            <a:pPr marL="467995" lvl="1" indent="-284480">
              <a:lnSpc>
                <a:spcPts val="1870"/>
              </a:lnSpc>
              <a:spcBef>
                <a:spcPts val="11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600" spc="-10" dirty="0">
                <a:latin typeface="Century Gothic"/>
                <a:cs typeface="Century Gothic"/>
              </a:rPr>
              <a:t>Terminology</a:t>
            </a:r>
            <a:endParaRPr sz="1600">
              <a:latin typeface="Century Gothic"/>
              <a:cs typeface="Century Gothic"/>
            </a:endParaRPr>
          </a:p>
          <a:p>
            <a:pPr marL="358775" lvl="1" indent="-226060">
              <a:lnSpc>
                <a:spcPts val="1870"/>
              </a:lnSpc>
              <a:buFont typeface="Arial"/>
              <a:buChar char="•"/>
              <a:tabLst>
                <a:tab pos="358775" algn="l"/>
                <a:tab pos="359410" algn="l"/>
              </a:tabLst>
            </a:pPr>
            <a:r>
              <a:rPr sz="1600" dirty="0">
                <a:latin typeface="Century Gothic"/>
                <a:cs typeface="Century Gothic"/>
              </a:rPr>
              <a:t>MLib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(RDD)</a:t>
            </a:r>
            <a:r>
              <a:rPr sz="1600" spc="-1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vs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ML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(DataFrames)</a:t>
            </a:r>
            <a:endParaRPr sz="1600">
              <a:latin typeface="Century Gothic"/>
              <a:cs typeface="Century Gothic"/>
            </a:endParaRPr>
          </a:p>
          <a:p>
            <a:pPr marL="467995" lvl="2" indent="-225425">
              <a:lnSpc>
                <a:spcPts val="1870"/>
              </a:lnSpc>
              <a:spcBef>
                <a:spcPts val="11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600" dirty="0">
                <a:latin typeface="Century Gothic"/>
                <a:cs typeface="Century Gothic"/>
              </a:rPr>
              <a:t>Collaborative</a:t>
            </a:r>
            <a:r>
              <a:rPr sz="1600" spc="-10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Filtering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(ALS)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example</a:t>
            </a:r>
            <a:endParaRPr sz="1600">
              <a:latin typeface="Century Gothic"/>
              <a:cs typeface="Century Gothic"/>
            </a:endParaRPr>
          </a:p>
          <a:p>
            <a:pPr marL="239395" indent="-225425">
              <a:lnSpc>
                <a:spcPts val="1825"/>
              </a:lnSpc>
              <a:buFont typeface="Arial"/>
              <a:buChar char="•"/>
              <a:tabLst>
                <a:tab pos="239395" algn="l"/>
                <a:tab pos="240029" algn="l"/>
              </a:tabLst>
            </a:pPr>
            <a:r>
              <a:rPr dirty="0"/>
              <a:t>ML</a:t>
            </a:r>
            <a:r>
              <a:rPr spc="-25" dirty="0"/>
              <a:t> (non-</a:t>
            </a:r>
            <a:r>
              <a:rPr dirty="0"/>
              <a:t>Predictive) </a:t>
            </a:r>
            <a:r>
              <a:rPr spc="-10" dirty="0"/>
              <a:t>examples</a:t>
            </a:r>
          </a:p>
          <a:p>
            <a:pPr marL="467995" lvl="1" indent="-225425">
              <a:lnSpc>
                <a:spcPts val="1870"/>
              </a:lnSpc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600" spc="-10" dirty="0">
                <a:latin typeface="Century Gothic"/>
                <a:cs typeface="Century Gothic"/>
              </a:rPr>
              <a:t>Correlation</a:t>
            </a:r>
            <a:endParaRPr sz="1600">
              <a:latin typeface="Century Gothic"/>
              <a:cs typeface="Century Gothic"/>
            </a:endParaRPr>
          </a:p>
          <a:p>
            <a:pPr marL="467995" lvl="1" indent="-22542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600" spc="-10" dirty="0">
                <a:latin typeface="Century Gothic"/>
                <a:cs typeface="Century Gothic"/>
              </a:rPr>
              <a:t>KMeans</a:t>
            </a:r>
            <a:endParaRPr sz="1600">
              <a:latin typeface="Century Gothic"/>
              <a:cs typeface="Century Gothic"/>
            </a:endParaRPr>
          </a:p>
          <a:p>
            <a:pPr marL="239395" indent="-225425">
              <a:lnSpc>
                <a:spcPts val="1875"/>
              </a:lnSpc>
              <a:spcBef>
                <a:spcPts val="110"/>
              </a:spcBef>
              <a:buFont typeface="Arial"/>
              <a:buChar char="•"/>
              <a:tabLst>
                <a:tab pos="239395" algn="l"/>
                <a:tab pos="240029" algn="l"/>
              </a:tabLst>
            </a:pPr>
            <a:r>
              <a:rPr dirty="0"/>
              <a:t>ML</a:t>
            </a:r>
            <a:r>
              <a:rPr spc="-65" dirty="0"/>
              <a:t> </a:t>
            </a:r>
            <a:r>
              <a:rPr dirty="0"/>
              <a:t>Predictive</a:t>
            </a:r>
            <a:r>
              <a:rPr spc="-60" dirty="0"/>
              <a:t> </a:t>
            </a:r>
            <a:r>
              <a:rPr spc="-10" dirty="0"/>
              <a:t>concepts</a:t>
            </a:r>
          </a:p>
          <a:p>
            <a:pPr marL="467995" lvl="1" indent="-225425">
              <a:lnSpc>
                <a:spcPts val="1830"/>
              </a:lnSpc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600" dirty="0">
                <a:latin typeface="Century Gothic"/>
                <a:cs typeface="Century Gothic"/>
              </a:rPr>
              <a:t>Transformer,</a:t>
            </a:r>
            <a:r>
              <a:rPr sz="1600" spc="-7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Estimator,</a:t>
            </a:r>
            <a:r>
              <a:rPr sz="1600" spc="-8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Pipeline</a:t>
            </a:r>
            <a:endParaRPr sz="1600">
              <a:latin typeface="Century Gothic"/>
              <a:cs typeface="Century Gothic"/>
            </a:endParaRPr>
          </a:p>
          <a:p>
            <a:pPr marL="238125" indent="-226060">
              <a:lnSpc>
                <a:spcPts val="1825"/>
              </a:lnSpc>
              <a:buFont typeface="Arial"/>
              <a:buChar char="•"/>
              <a:tabLst>
                <a:tab pos="238125" algn="l"/>
                <a:tab pos="238760" algn="l"/>
              </a:tabLst>
            </a:pPr>
            <a:r>
              <a:rPr b="1" dirty="0">
                <a:solidFill>
                  <a:srgbClr val="FF0000"/>
                </a:solidFill>
                <a:latin typeface="Century Gothic"/>
                <a:cs typeface="Century Gothic"/>
              </a:rPr>
              <a:t>ML</a:t>
            </a:r>
            <a:r>
              <a:rPr b="1" spc="-6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b="1" dirty="0">
                <a:solidFill>
                  <a:srgbClr val="FF0000"/>
                </a:solidFill>
                <a:latin typeface="Century Gothic"/>
                <a:cs typeface="Century Gothic"/>
              </a:rPr>
              <a:t>Predictive</a:t>
            </a:r>
            <a:r>
              <a:rPr b="1" spc="-4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b="1" spc="-10" dirty="0">
                <a:solidFill>
                  <a:srgbClr val="FF0000"/>
                </a:solidFill>
                <a:latin typeface="Century Gothic"/>
                <a:cs typeface="Century Gothic"/>
              </a:rPr>
              <a:t>examples</a:t>
            </a:r>
          </a:p>
          <a:p>
            <a:pPr marL="408940" lvl="1" indent="-226060">
              <a:lnSpc>
                <a:spcPts val="1864"/>
              </a:lnSpc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600" dirty="0">
                <a:solidFill>
                  <a:srgbClr val="FF0000"/>
                </a:solidFill>
                <a:latin typeface="Century Gothic"/>
                <a:cs typeface="Century Gothic"/>
              </a:rPr>
              <a:t>Logistic</a:t>
            </a:r>
            <a:r>
              <a:rPr sz="1600" spc="-7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Century Gothic"/>
                <a:cs typeface="Century Gothic"/>
              </a:rPr>
              <a:t>Regression</a:t>
            </a:r>
            <a:endParaRPr sz="1600">
              <a:latin typeface="Century Gothic"/>
              <a:cs typeface="Century Gothic"/>
            </a:endParaRPr>
          </a:p>
          <a:p>
            <a:pPr marL="408940" lvl="1" indent="-22606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600" dirty="0">
                <a:latin typeface="Century Gothic"/>
                <a:cs typeface="Century Gothic"/>
              </a:rPr>
              <a:t>Gradiant</a:t>
            </a:r>
            <a:r>
              <a:rPr sz="1600" spc="-8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Boost</a:t>
            </a:r>
            <a:r>
              <a:rPr sz="1600" spc="-75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Tree</a:t>
            </a:r>
            <a:endParaRPr sz="1600">
              <a:latin typeface="Century Gothic"/>
              <a:cs typeface="Century Gothic"/>
            </a:endParaRPr>
          </a:p>
          <a:p>
            <a:pPr marL="408940" lvl="1" indent="-22606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600" dirty="0">
                <a:latin typeface="Century Gothic"/>
                <a:cs typeface="Century Gothic"/>
              </a:rPr>
              <a:t>Decision</a:t>
            </a:r>
            <a:r>
              <a:rPr sz="1600" spc="-70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Tree</a:t>
            </a:r>
            <a:endParaRPr sz="1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65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4188" y="92151"/>
            <a:ext cx="4909820" cy="739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10"/>
              </a:lnSpc>
              <a:spcBef>
                <a:spcPts val="100"/>
              </a:spcBef>
            </a:pPr>
            <a:r>
              <a:rPr dirty="0"/>
              <a:t>Lab</a:t>
            </a:r>
            <a:r>
              <a:rPr spc="-15" dirty="0"/>
              <a:t> </a:t>
            </a:r>
            <a:r>
              <a:rPr spc="-25" dirty="0"/>
              <a:t>05</a:t>
            </a:r>
          </a:p>
          <a:p>
            <a:pPr marL="12700">
              <a:lnSpc>
                <a:spcPts val="2810"/>
              </a:lnSpc>
              <a:tabLst>
                <a:tab pos="3223895" algn="l"/>
              </a:tabLst>
            </a:pPr>
            <a:r>
              <a:rPr dirty="0">
                <a:solidFill>
                  <a:srgbClr val="0079DB"/>
                </a:solidFill>
              </a:rPr>
              <a:t>Logistical </a:t>
            </a:r>
            <a:r>
              <a:rPr spc="-10" dirty="0">
                <a:solidFill>
                  <a:srgbClr val="0079DB"/>
                </a:solidFill>
              </a:rPr>
              <a:t>Regression</a:t>
            </a:r>
            <a:r>
              <a:rPr dirty="0">
                <a:solidFill>
                  <a:srgbClr val="0079DB"/>
                </a:solidFill>
              </a:rPr>
              <a:t>	</a:t>
            </a:r>
            <a:r>
              <a:rPr dirty="0">
                <a:solidFill>
                  <a:srgbClr val="EB871D"/>
                </a:solidFill>
              </a:rPr>
              <a:t>–</a:t>
            </a:r>
            <a:r>
              <a:rPr spc="10" dirty="0">
                <a:solidFill>
                  <a:srgbClr val="EB871D"/>
                </a:solidFill>
              </a:rPr>
              <a:t> </a:t>
            </a:r>
            <a:r>
              <a:rPr spc="-10" dirty="0">
                <a:solidFill>
                  <a:srgbClr val="EB871D"/>
                </a:solidFill>
              </a:rPr>
              <a:t>Concepts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31140" y="952322"/>
            <a:ext cx="866330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entury Gothic"/>
                <a:cs typeface="Century Gothic"/>
              </a:rPr>
              <a:t>Logistic</a:t>
            </a:r>
            <a:r>
              <a:rPr sz="1800" spc="-4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Regression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is</a:t>
            </a:r>
            <a:r>
              <a:rPr sz="1800" spc="-3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Machine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Learning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algorithm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which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is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used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for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spc="-25" dirty="0">
                <a:latin typeface="Century Gothic"/>
                <a:cs typeface="Century Gothic"/>
              </a:rPr>
              <a:t>the </a:t>
            </a:r>
            <a:r>
              <a:rPr sz="1800" dirty="0">
                <a:latin typeface="Century Gothic"/>
                <a:cs typeface="Century Gothic"/>
              </a:rPr>
              <a:t>classification</a:t>
            </a:r>
            <a:r>
              <a:rPr sz="1800" spc="-5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problems,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it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is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predictive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analysis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algorithm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and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based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on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spc="-25" dirty="0">
                <a:latin typeface="Century Gothic"/>
                <a:cs typeface="Century Gothic"/>
              </a:rPr>
              <a:t>the </a:t>
            </a:r>
            <a:r>
              <a:rPr sz="1800" dirty="0">
                <a:latin typeface="Century Gothic"/>
                <a:cs typeface="Century Gothic"/>
              </a:rPr>
              <a:t>concept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of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probability.</a:t>
            </a:r>
            <a:r>
              <a:rPr sz="1800" spc="-3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In</a:t>
            </a:r>
            <a:r>
              <a:rPr sz="1800" spc="-3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order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to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map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predicted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values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to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probabilities,</a:t>
            </a:r>
            <a:r>
              <a:rPr sz="1800" spc="-35" dirty="0">
                <a:latin typeface="Century Gothic"/>
                <a:cs typeface="Century Gothic"/>
              </a:rPr>
              <a:t> </a:t>
            </a:r>
            <a:r>
              <a:rPr sz="1800" spc="-25" dirty="0">
                <a:latin typeface="Century Gothic"/>
                <a:cs typeface="Century Gothic"/>
              </a:rPr>
              <a:t>we </a:t>
            </a:r>
            <a:r>
              <a:rPr sz="1800" dirty="0">
                <a:latin typeface="Century Gothic"/>
                <a:cs typeface="Century Gothic"/>
              </a:rPr>
              <a:t>use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the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Sigmoid</a:t>
            </a:r>
            <a:r>
              <a:rPr sz="1800" spc="-3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function.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The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function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maps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any real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value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into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another</a:t>
            </a:r>
            <a:r>
              <a:rPr sz="1800" spc="2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value </a:t>
            </a:r>
            <a:r>
              <a:rPr sz="1800" dirty="0">
                <a:latin typeface="Century Gothic"/>
                <a:cs typeface="Century Gothic"/>
              </a:rPr>
              <a:t>between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0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and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spc="-50" dirty="0">
                <a:latin typeface="Century Gothic"/>
                <a:cs typeface="Century Gothic"/>
              </a:rPr>
              <a:t>1</a:t>
            </a:r>
            <a:endParaRPr sz="1800">
              <a:latin typeface="Century Gothic"/>
              <a:cs typeface="Century Gothic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4584" y="2278500"/>
            <a:ext cx="3451733" cy="275222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1752" y="2659379"/>
            <a:ext cx="4346448" cy="1688592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66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5">
              <a:lnSpc>
                <a:spcPts val="2810"/>
              </a:lnSpc>
              <a:spcBef>
                <a:spcPts val="100"/>
              </a:spcBef>
            </a:pPr>
            <a:r>
              <a:rPr dirty="0"/>
              <a:t>Lab</a:t>
            </a:r>
            <a:r>
              <a:rPr spc="-15" dirty="0"/>
              <a:t> </a:t>
            </a:r>
            <a:r>
              <a:rPr spc="-25" dirty="0"/>
              <a:t>05a</a:t>
            </a:r>
          </a:p>
          <a:p>
            <a:pPr marL="177165">
              <a:lnSpc>
                <a:spcPts val="2810"/>
              </a:lnSpc>
            </a:pPr>
            <a:r>
              <a:rPr dirty="0">
                <a:solidFill>
                  <a:srgbClr val="EB871D"/>
                </a:solidFill>
              </a:rPr>
              <a:t>Make</a:t>
            </a:r>
            <a:r>
              <a:rPr spc="-1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'Purchase'</a:t>
            </a:r>
            <a:r>
              <a:rPr spc="-4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Prediction:</a:t>
            </a:r>
            <a:r>
              <a:rPr spc="-2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Load</a:t>
            </a:r>
            <a:r>
              <a:rPr spc="-10" dirty="0">
                <a:solidFill>
                  <a:srgbClr val="EB871D"/>
                </a:solidFill>
              </a:rPr>
              <a:t> </a:t>
            </a:r>
            <a:r>
              <a:rPr spc="-20" dirty="0">
                <a:solidFill>
                  <a:srgbClr val="EB871D"/>
                </a:solidFill>
              </a:rPr>
              <a:t>Data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31140" y="952322"/>
            <a:ext cx="832548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10080" algn="l"/>
              </a:tabLst>
            </a:pPr>
            <a:r>
              <a:rPr sz="1800" dirty="0">
                <a:latin typeface="Century Gothic"/>
                <a:cs typeface="Century Gothic"/>
              </a:rPr>
              <a:t>Here's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the</a:t>
            </a:r>
            <a:r>
              <a:rPr sz="1800" spc="-10" dirty="0">
                <a:latin typeface="Century Gothic"/>
                <a:cs typeface="Century Gothic"/>
              </a:rPr>
              <a:t> Data.</a:t>
            </a:r>
            <a:r>
              <a:rPr sz="1800" dirty="0">
                <a:latin typeface="Century Gothic"/>
                <a:cs typeface="Century Gothic"/>
              </a:rPr>
              <a:t>	We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wish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to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predict</a:t>
            </a:r>
            <a:r>
              <a:rPr sz="1800" spc="-4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the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Y-variable</a:t>
            </a:r>
            <a:r>
              <a:rPr sz="1800" spc="-5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'Purchase'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based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on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3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spc="-25" dirty="0">
                <a:latin typeface="Century Gothic"/>
                <a:cs typeface="Century Gothic"/>
              </a:rPr>
              <a:t>x-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entury Gothic"/>
                <a:cs typeface="Century Gothic"/>
              </a:rPr>
              <a:t>variables</a:t>
            </a:r>
            <a:r>
              <a:rPr sz="1800" spc="-5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(Gender,</a:t>
            </a:r>
            <a:r>
              <a:rPr sz="1800" spc="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Age,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Salary)</a:t>
            </a:r>
            <a:endParaRPr sz="1800">
              <a:latin typeface="Century Gothic"/>
              <a:cs typeface="Century Gothic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8052" y="1987295"/>
            <a:ext cx="6743700" cy="262890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173289" y="1982533"/>
            <a:ext cx="6753225" cy="263842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00">
              <a:latin typeface="Times New Roman"/>
              <a:cs typeface="Times New Roman"/>
            </a:endParaRPr>
          </a:p>
          <a:p>
            <a:pPr marR="154305" algn="ctr">
              <a:lnSpc>
                <a:spcPct val="100000"/>
              </a:lnSpc>
              <a:tabLst>
                <a:tab pos="890269" algn="l"/>
                <a:tab pos="1908175" algn="l"/>
                <a:tab pos="3179445" algn="l"/>
              </a:tabLst>
            </a:pPr>
            <a:r>
              <a:rPr sz="1800" b="1" spc="-50" dirty="0">
                <a:solidFill>
                  <a:srgbClr val="006FC0"/>
                </a:solidFill>
                <a:latin typeface="Century Gothic"/>
                <a:cs typeface="Century Gothic"/>
              </a:rPr>
              <a:t>x</a:t>
            </a:r>
            <a:r>
              <a:rPr sz="1800" b="1" dirty="0">
                <a:solidFill>
                  <a:srgbClr val="006FC0"/>
                </a:solidFill>
                <a:latin typeface="Century Gothic"/>
                <a:cs typeface="Century Gothic"/>
              </a:rPr>
              <a:t>	</a:t>
            </a:r>
            <a:r>
              <a:rPr sz="1800" b="1" spc="-50" dirty="0">
                <a:solidFill>
                  <a:srgbClr val="006FC0"/>
                </a:solidFill>
                <a:latin typeface="Century Gothic"/>
                <a:cs typeface="Century Gothic"/>
              </a:rPr>
              <a:t>x</a:t>
            </a:r>
            <a:r>
              <a:rPr sz="1800" b="1" dirty="0">
                <a:solidFill>
                  <a:srgbClr val="006FC0"/>
                </a:solidFill>
                <a:latin typeface="Century Gothic"/>
                <a:cs typeface="Century Gothic"/>
              </a:rPr>
              <a:t>	</a:t>
            </a:r>
            <a:r>
              <a:rPr sz="1800" b="1" spc="-50" dirty="0">
                <a:solidFill>
                  <a:srgbClr val="006FC0"/>
                </a:solidFill>
                <a:latin typeface="Century Gothic"/>
                <a:cs typeface="Century Gothic"/>
              </a:rPr>
              <a:t>x</a:t>
            </a:r>
            <a:r>
              <a:rPr sz="1800" b="1" dirty="0">
                <a:solidFill>
                  <a:srgbClr val="006FC0"/>
                </a:solidFill>
                <a:latin typeface="Century Gothic"/>
                <a:cs typeface="Century Gothic"/>
              </a:rPr>
              <a:t>	</a:t>
            </a:r>
            <a:r>
              <a:rPr sz="1800" b="1" spc="-50" dirty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67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5">
              <a:lnSpc>
                <a:spcPts val="2810"/>
              </a:lnSpc>
              <a:spcBef>
                <a:spcPts val="100"/>
              </a:spcBef>
            </a:pPr>
            <a:r>
              <a:rPr dirty="0"/>
              <a:t>Lab</a:t>
            </a:r>
            <a:r>
              <a:rPr spc="-15" dirty="0"/>
              <a:t> </a:t>
            </a:r>
            <a:r>
              <a:rPr spc="-25" dirty="0"/>
              <a:t>05b</a:t>
            </a:r>
          </a:p>
          <a:p>
            <a:pPr marL="177165">
              <a:lnSpc>
                <a:spcPts val="2810"/>
              </a:lnSpc>
            </a:pPr>
            <a:r>
              <a:rPr dirty="0">
                <a:solidFill>
                  <a:srgbClr val="EB871D"/>
                </a:solidFill>
              </a:rPr>
              <a:t>Split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DataFrame</a:t>
            </a:r>
            <a:r>
              <a:rPr spc="-1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into TRAIN</a:t>
            </a:r>
            <a:r>
              <a:rPr spc="-1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and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TEST </a:t>
            </a:r>
            <a:r>
              <a:rPr spc="-10" dirty="0">
                <a:solidFill>
                  <a:srgbClr val="EB871D"/>
                </a:solidFill>
              </a:rPr>
              <a:t>DataFrames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31140" y="952322"/>
            <a:ext cx="8664575" cy="970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entury Gothic"/>
                <a:cs typeface="Century Gothic"/>
              </a:rPr>
              <a:t>We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need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2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DataFrames;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one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to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build</a:t>
            </a:r>
            <a:r>
              <a:rPr sz="1800" spc="-4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the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Model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and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one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to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Score</a:t>
            </a:r>
            <a:r>
              <a:rPr sz="1800" spc="-3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(or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spc="-20" dirty="0">
                <a:latin typeface="Century Gothic"/>
                <a:cs typeface="Century Gothic"/>
              </a:rPr>
              <a:t>Make</a:t>
            </a:r>
            <a:endParaRPr sz="1800">
              <a:latin typeface="Century Gothic"/>
              <a:cs typeface="Century Gothic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entury Gothic"/>
                <a:cs typeface="Century Gothic"/>
              </a:rPr>
              <a:t>Prediction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using the</a:t>
            </a:r>
            <a:r>
              <a:rPr sz="1800" spc="20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Model)</a:t>
            </a:r>
            <a:endParaRPr sz="18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entury Gothic"/>
                <a:cs typeface="Century Gothic"/>
              </a:rPr>
              <a:t>We</a:t>
            </a:r>
            <a:r>
              <a:rPr sz="1800" spc="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use Seed</a:t>
            </a:r>
            <a:r>
              <a:rPr sz="1800" spc="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so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DataFrame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contents</a:t>
            </a:r>
            <a:r>
              <a:rPr sz="1800" spc="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will be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same if</a:t>
            </a:r>
            <a:r>
              <a:rPr sz="1800" spc="-3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run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it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again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62202" y="2337371"/>
            <a:ext cx="7419975" cy="847090"/>
            <a:chOff x="862202" y="2337371"/>
            <a:chExt cx="7419975" cy="84709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1727" y="2346959"/>
              <a:ext cx="7400544" cy="82753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66965" y="2342133"/>
              <a:ext cx="7410450" cy="837565"/>
            </a:xfrm>
            <a:custGeom>
              <a:avLst/>
              <a:gdLst/>
              <a:ahLst/>
              <a:cxnLst/>
              <a:rect l="l" t="t" r="r" b="b"/>
              <a:pathLst>
                <a:path w="7410450" h="837564">
                  <a:moveTo>
                    <a:pt x="0" y="837057"/>
                  </a:moveTo>
                  <a:lnTo>
                    <a:pt x="7410069" y="837057"/>
                  </a:lnTo>
                  <a:lnTo>
                    <a:pt x="7410069" y="0"/>
                  </a:lnTo>
                  <a:lnTo>
                    <a:pt x="0" y="0"/>
                  </a:lnTo>
                  <a:lnTo>
                    <a:pt x="0" y="83705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68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37363" y="1839023"/>
            <a:ext cx="8669655" cy="1092200"/>
            <a:chOff x="237363" y="1839023"/>
            <a:chExt cx="8669655" cy="109220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6888" y="1848611"/>
              <a:ext cx="8650224" cy="107289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42125" y="1843785"/>
              <a:ext cx="8660130" cy="1082675"/>
            </a:xfrm>
            <a:custGeom>
              <a:avLst/>
              <a:gdLst/>
              <a:ahLst/>
              <a:cxnLst/>
              <a:rect l="l" t="t" r="r" b="b"/>
              <a:pathLst>
                <a:path w="8660130" h="1082675">
                  <a:moveTo>
                    <a:pt x="0" y="1082420"/>
                  </a:moveTo>
                  <a:lnTo>
                    <a:pt x="8659749" y="1082420"/>
                  </a:lnTo>
                  <a:lnTo>
                    <a:pt x="8659749" y="0"/>
                  </a:lnTo>
                  <a:lnTo>
                    <a:pt x="0" y="0"/>
                  </a:lnTo>
                  <a:lnTo>
                    <a:pt x="0" y="10824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79157" y="2643377"/>
              <a:ext cx="1715135" cy="196850"/>
            </a:xfrm>
            <a:custGeom>
              <a:avLst/>
              <a:gdLst/>
              <a:ahLst/>
              <a:cxnLst/>
              <a:rect l="l" t="t" r="r" b="b"/>
              <a:pathLst>
                <a:path w="1715134" h="196850">
                  <a:moveTo>
                    <a:pt x="0" y="0"/>
                  </a:moveTo>
                  <a:lnTo>
                    <a:pt x="940816" y="0"/>
                  </a:lnTo>
                </a:path>
                <a:path w="1715134" h="196850">
                  <a:moveTo>
                    <a:pt x="937260" y="196596"/>
                  </a:moveTo>
                  <a:lnTo>
                    <a:pt x="1714753" y="196596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90038" y="2657093"/>
              <a:ext cx="1738630" cy="192405"/>
            </a:xfrm>
            <a:custGeom>
              <a:avLst/>
              <a:gdLst/>
              <a:ahLst/>
              <a:cxnLst/>
              <a:rect l="l" t="t" r="r" b="b"/>
              <a:pathLst>
                <a:path w="1738629" h="192405">
                  <a:moveTo>
                    <a:pt x="0" y="0"/>
                  </a:moveTo>
                  <a:lnTo>
                    <a:pt x="1224534" y="0"/>
                  </a:lnTo>
                </a:path>
                <a:path w="1738629" h="192405">
                  <a:moveTo>
                    <a:pt x="513588" y="192024"/>
                  </a:moveTo>
                  <a:lnTo>
                    <a:pt x="1738122" y="192024"/>
                  </a:lnTo>
                </a:path>
              </a:pathLst>
            </a:custGeom>
            <a:ln w="22225">
              <a:solidFill>
                <a:srgbClr val="0079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5">
              <a:lnSpc>
                <a:spcPts val="2810"/>
              </a:lnSpc>
              <a:spcBef>
                <a:spcPts val="100"/>
              </a:spcBef>
            </a:pPr>
            <a:r>
              <a:rPr dirty="0"/>
              <a:t>Lab</a:t>
            </a:r>
            <a:r>
              <a:rPr spc="-15" dirty="0"/>
              <a:t> </a:t>
            </a:r>
            <a:r>
              <a:rPr spc="-25" dirty="0"/>
              <a:t>05c</a:t>
            </a:r>
          </a:p>
          <a:p>
            <a:pPr marL="177165">
              <a:lnSpc>
                <a:spcPts val="2810"/>
              </a:lnSpc>
            </a:pPr>
            <a:r>
              <a:rPr dirty="0">
                <a:solidFill>
                  <a:srgbClr val="EB871D"/>
                </a:solidFill>
              </a:rPr>
              <a:t>Convert STRING data type into</a:t>
            </a:r>
            <a:r>
              <a:rPr spc="-5" dirty="0">
                <a:solidFill>
                  <a:srgbClr val="EB871D"/>
                </a:solidFill>
              </a:rPr>
              <a:t> </a:t>
            </a:r>
            <a:r>
              <a:rPr spc="-10" dirty="0">
                <a:solidFill>
                  <a:srgbClr val="EB871D"/>
                </a:solidFill>
              </a:rPr>
              <a:t>Numeric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31140" y="952322"/>
            <a:ext cx="64681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entury Gothic"/>
                <a:cs typeface="Century Gothic"/>
              </a:rPr>
              <a:t>Spark</a:t>
            </a:r>
            <a:r>
              <a:rPr sz="1800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entury Gothic"/>
                <a:cs typeface="Century Gothic"/>
              </a:rPr>
              <a:t>ML</a:t>
            </a:r>
            <a:r>
              <a:rPr sz="1800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entury Gothic"/>
                <a:cs typeface="Century Gothic"/>
              </a:rPr>
              <a:t>requires</a:t>
            </a:r>
            <a:r>
              <a:rPr sz="180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entury Gothic"/>
                <a:cs typeface="Century Gothic"/>
              </a:rPr>
              <a:t>all</a:t>
            </a:r>
            <a:r>
              <a:rPr sz="1800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entury Gothic"/>
                <a:cs typeface="Century Gothic"/>
              </a:rPr>
              <a:t>X-variables</a:t>
            </a:r>
            <a:r>
              <a:rPr sz="1800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entury Gothic"/>
                <a:cs typeface="Century Gothic"/>
              </a:rPr>
              <a:t>to</a:t>
            </a:r>
            <a:r>
              <a:rPr sz="18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entury Gothic"/>
                <a:cs typeface="Century Gothic"/>
              </a:rPr>
              <a:t>be</a:t>
            </a:r>
            <a:r>
              <a:rPr sz="180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8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entury Gothic"/>
                <a:cs typeface="Century Gothic"/>
              </a:rPr>
              <a:t>Numeric</a:t>
            </a:r>
            <a:r>
              <a:rPr sz="1800" spc="-10" dirty="0">
                <a:latin typeface="Century Gothic"/>
                <a:cs typeface="Century Gothic"/>
              </a:rPr>
              <a:t>.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entury Gothic"/>
                <a:cs typeface="Century Gothic"/>
              </a:rPr>
              <a:t>We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can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use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'</a:t>
            </a:r>
            <a:r>
              <a:rPr sz="1800" dirty="0">
                <a:solidFill>
                  <a:srgbClr val="0079DB"/>
                </a:solidFill>
                <a:latin typeface="Century Gothic"/>
                <a:cs typeface="Century Gothic"/>
              </a:rPr>
              <a:t>StringIndexer</a:t>
            </a:r>
            <a:r>
              <a:rPr sz="1800" dirty="0">
                <a:latin typeface="Century Gothic"/>
                <a:cs typeface="Century Gothic"/>
              </a:rPr>
              <a:t>'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and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'</a:t>
            </a:r>
            <a:r>
              <a:rPr sz="1800" dirty="0">
                <a:solidFill>
                  <a:srgbClr val="0079DB"/>
                </a:solidFill>
                <a:latin typeface="Century Gothic"/>
                <a:cs typeface="Century Gothic"/>
              </a:rPr>
              <a:t>OneHotEncoder</a:t>
            </a:r>
            <a:r>
              <a:rPr sz="1800" dirty="0">
                <a:latin typeface="Century Gothic"/>
                <a:cs typeface="Century Gothic"/>
              </a:rPr>
              <a:t>'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to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do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spc="-20" dirty="0">
                <a:latin typeface="Century Gothic"/>
                <a:cs typeface="Century Gothic"/>
              </a:rPr>
              <a:t>this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65735" y="3223005"/>
            <a:ext cx="8820150" cy="1416685"/>
            <a:chOff x="165735" y="3223005"/>
            <a:chExt cx="8820150" cy="1416685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260" y="3247643"/>
              <a:ext cx="8801100" cy="136550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70497" y="3242881"/>
              <a:ext cx="8810625" cy="1375410"/>
            </a:xfrm>
            <a:custGeom>
              <a:avLst/>
              <a:gdLst/>
              <a:ahLst/>
              <a:cxnLst/>
              <a:rect l="l" t="t" r="r" b="b"/>
              <a:pathLst>
                <a:path w="8810625" h="1375410">
                  <a:moveTo>
                    <a:pt x="0" y="1375029"/>
                  </a:moveTo>
                  <a:lnTo>
                    <a:pt x="8810625" y="1375029"/>
                  </a:lnTo>
                  <a:lnTo>
                    <a:pt x="8810625" y="0"/>
                  </a:lnTo>
                  <a:lnTo>
                    <a:pt x="0" y="0"/>
                  </a:lnTo>
                  <a:lnTo>
                    <a:pt x="0" y="137502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57065" y="3248405"/>
              <a:ext cx="1600200" cy="1365885"/>
            </a:xfrm>
            <a:custGeom>
              <a:avLst/>
              <a:gdLst/>
              <a:ahLst/>
              <a:cxnLst/>
              <a:rect l="l" t="t" r="r" b="b"/>
              <a:pathLst>
                <a:path w="1600200" h="1365885">
                  <a:moveTo>
                    <a:pt x="0" y="1365504"/>
                  </a:moveTo>
                  <a:lnTo>
                    <a:pt x="1600200" y="1365504"/>
                  </a:lnTo>
                  <a:lnTo>
                    <a:pt x="1600200" y="0"/>
                  </a:lnTo>
                  <a:lnTo>
                    <a:pt x="0" y="0"/>
                  </a:lnTo>
                  <a:lnTo>
                    <a:pt x="0" y="1365504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19352" y="2945638"/>
            <a:ext cx="394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3B3B3A"/>
                </a:solidFill>
                <a:latin typeface="Arial Narrow"/>
                <a:cs typeface="Arial Narrow"/>
              </a:rPr>
              <a:t>Was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64869" y="3249929"/>
            <a:ext cx="684530" cy="1365885"/>
          </a:xfrm>
          <a:custGeom>
            <a:avLst/>
            <a:gdLst/>
            <a:ahLst/>
            <a:cxnLst/>
            <a:rect l="l" t="t" r="r" b="b"/>
            <a:pathLst>
              <a:path w="684530" h="1365885">
                <a:moveTo>
                  <a:pt x="0" y="1365504"/>
                </a:moveTo>
                <a:lnTo>
                  <a:pt x="684276" y="1365504"/>
                </a:lnTo>
                <a:lnTo>
                  <a:pt x="684276" y="0"/>
                </a:lnTo>
                <a:lnTo>
                  <a:pt x="0" y="0"/>
                </a:lnTo>
                <a:lnTo>
                  <a:pt x="0" y="1365504"/>
                </a:lnTo>
                <a:close/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383151" y="2931032"/>
            <a:ext cx="743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A"/>
                </a:solidFill>
                <a:latin typeface="Arial Narrow"/>
                <a:cs typeface="Arial Narrow"/>
              </a:rPr>
              <a:t>Now</a:t>
            </a:r>
            <a:r>
              <a:rPr sz="1800" spc="-1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800" spc="-20" dirty="0">
                <a:solidFill>
                  <a:srgbClr val="3B3B3A"/>
                </a:solidFill>
                <a:latin typeface="Arial Narrow"/>
                <a:cs typeface="Arial Narrow"/>
              </a:rPr>
              <a:t>this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45880" y="310895"/>
            <a:ext cx="22860" cy="24765"/>
          </a:xfrm>
          <a:custGeom>
            <a:avLst/>
            <a:gdLst/>
            <a:ahLst/>
            <a:cxnLst/>
            <a:rect l="l" t="t" r="r" b="b"/>
            <a:pathLst>
              <a:path w="22859" h="24764">
                <a:moveTo>
                  <a:pt x="14604" y="0"/>
                </a:moveTo>
                <a:lnTo>
                  <a:pt x="8254" y="0"/>
                </a:lnTo>
                <a:lnTo>
                  <a:pt x="5588" y="1015"/>
                </a:lnTo>
                <a:lnTo>
                  <a:pt x="1143" y="5968"/>
                </a:lnTo>
                <a:lnTo>
                  <a:pt x="103" y="8508"/>
                </a:lnTo>
                <a:lnTo>
                  <a:pt x="0" y="15620"/>
                </a:lnTo>
                <a:lnTo>
                  <a:pt x="1143" y="18414"/>
                </a:lnTo>
                <a:lnTo>
                  <a:pt x="5588" y="23367"/>
                </a:lnTo>
                <a:lnTo>
                  <a:pt x="8254" y="24383"/>
                </a:lnTo>
                <a:lnTo>
                  <a:pt x="14604" y="24383"/>
                </a:lnTo>
                <a:lnTo>
                  <a:pt x="17272" y="23367"/>
                </a:lnTo>
                <a:lnTo>
                  <a:pt x="17780" y="22859"/>
                </a:lnTo>
                <a:lnTo>
                  <a:pt x="8763" y="22859"/>
                </a:lnTo>
                <a:lnTo>
                  <a:pt x="6476" y="21589"/>
                </a:lnTo>
                <a:lnTo>
                  <a:pt x="2540" y="17652"/>
                </a:lnTo>
                <a:lnTo>
                  <a:pt x="1697" y="15366"/>
                </a:lnTo>
                <a:lnTo>
                  <a:pt x="1650" y="9143"/>
                </a:lnTo>
                <a:lnTo>
                  <a:pt x="2540" y="6730"/>
                </a:lnTo>
                <a:lnTo>
                  <a:pt x="4572" y="4699"/>
                </a:lnTo>
                <a:lnTo>
                  <a:pt x="6476" y="2539"/>
                </a:lnTo>
                <a:lnTo>
                  <a:pt x="8763" y="1524"/>
                </a:lnTo>
                <a:lnTo>
                  <a:pt x="17780" y="1524"/>
                </a:lnTo>
                <a:lnTo>
                  <a:pt x="17272" y="1015"/>
                </a:lnTo>
                <a:lnTo>
                  <a:pt x="14604" y="0"/>
                </a:lnTo>
                <a:close/>
              </a:path>
              <a:path w="22859" h="24764">
                <a:moveTo>
                  <a:pt x="17780" y="1524"/>
                </a:moveTo>
                <a:lnTo>
                  <a:pt x="14097" y="1524"/>
                </a:lnTo>
                <a:lnTo>
                  <a:pt x="16383" y="2539"/>
                </a:lnTo>
                <a:lnTo>
                  <a:pt x="20320" y="6730"/>
                </a:lnTo>
                <a:lnTo>
                  <a:pt x="21068" y="8762"/>
                </a:lnTo>
                <a:lnTo>
                  <a:pt x="21162" y="15366"/>
                </a:lnTo>
                <a:lnTo>
                  <a:pt x="20320" y="17652"/>
                </a:lnTo>
                <a:lnTo>
                  <a:pt x="18415" y="19684"/>
                </a:lnTo>
                <a:lnTo>
                  <a:pt x="16383" y="21589"/>
                </a:lnTo>
                <a:lnTo>
                  <a:pt x="14097" y="22859"/>
                </a:lnTo>
                <a:lnTo>
                  <a:pt x="17780" y="22859"/>
                </a:lnTo>
                <a:lnTo>
                  <a:pt x="19685" y="20954"/>
                </a:lnTo>
                <a:lnTo>
                  <a:pt x="21717" y="18414"/>
                </a:lnTo>
                <a:lnTo>
                  <a:pt x="22860" y="15620"/>
                </a:lnTo>
                <a:lnTo>
                  <a:pt x="22756" y="8508"/>
                </a:lnTo>
                <a:lnTo>
                  <a:pt x="21717" y="5968"/>
                </a:lnTo>
                <a:lnTo>
                  <a:pt x="19685" y="3428"/>
                </a:lnTo>
                <a:lnTo>
                  <a:pt x="17780" y="1524"/>
                </a:lnTo>
                <a:close/>
              </a:path>
              <a:path w="22859" h="24764">
                <a:moveTo>
                  <a:pt x="13843" y="5461"/>
                </a:moveTo>
                <a:lnTo>
                  <a:pt x="6985" y="5461"/>
                </a:lnTo>
                <a:lnTo>
                  <a:pt x="6985" y="18923"/>
                </a:lnTo>
                <a:lnTo>
                  <a:pt x="9017" y="18923"/>
                </a:lnTo>
                <a:lnTo>
                  <a:pt x="9017" y="13462"/>
                </a:lnTo>
                <a:lnTo>
                  <a:pt x="15409" y="13462"/>
                </a:lnTo>
                <a:lnTo>
                  <a:pt x="15240" y="13207"/>
                </a:lnTo>
                <a:lnTo>
                  <a:pt x="14604" y="12700"/>
                </a:lnTo>
                <a:lnTo>
                  <a:pt x="13589" y="12700"/>
                </a:lnTo>
                <a:lnTo>
                  <a:pt x="14350" y="12445"/>
                </a:lnTo>
                <a:lnTo>
                  <a:pt x="14986" y="12191"/>
                </a:lnTo>
                <a:lnTo>
                  <a:pt x="15240" y="11937"/>
                </a:lnTo>
                <a:lnTo>
                  <a:pt x="9017" y="11937"/>
                </a:lnTo>
                <a:lnTo>
                  <a:pt x="9017" y="6984"/>
                </a:lnTo>
                <a:lnTo>
                  <a:pt x="16255" y="6984"/>
                </a:lnTo>
                <a:lnTo>
                  <a:pt x="15875" y="6476"/>
                </a:lnTo>
                <a:lnTo>
                  <a:pt x="14604" y="5714"/>
                </a:lnTo>
                <a:lnTo>
                  <a:pt x="13843" y="5461"/>
                </a:lnTo>
                <a:close/>
              </a:path>
              <a:path w="22859" h="24764">
                <a:moveTo>
                  <a:pt x="15409" y="13462"/>
                </a:moveTo>
                <a:lnTo>
                  <a:pt x="12065" y="13462"/>
                </a:lnTo>
                <a:lnTo>
                  <a:pt x="12700" y="13715"/>
                </a:lnTo>
                <a:lnTo>
                  <a:pt x="13208" y="13969"/>
                </a:lnTo>
                <a:lnTo>
                  <a:pt x="14097" y="14477"/>
                </a:lnTo>
                <a:lnTo>
                  <a:pt x="14350" y="15366"/>
                </a:lnTo>
                <a:lnTo>
                  <a:pt x="14477" y="18414"/>
                </a:lnTo>
                <a:lnTo>
                  <a:pt x="14604" y="18923"/>
                </a:lnTo>
                <a:lnTo>
                  <a:pt x="16637" y="18923"/>
                </a:lnTo>
                <a:lnTo>
                  <a:pt x="16637" y="18668"/>
                </a:lnTo>
                <a:lnTo>
                  <a:pt x="16383" y="18668"/>
                </a:lnTo>
                <a:lnTo>
                  <a:pt x="16332" y="15239"/>
                </a:lnTo>
                <a:lnTo>
                  <a:pt x="16128" y="14731"/>
                </a:lnTo>
                <a:lnTo>
                  <a:pt x="15748" y="13969"/>
                </a:lnTo>
                <a:lnTo>
                  <a:pt x="15409" y="13462"/>
                </a:lnTo>
                <a:close/>
              </a:path>
              <a:path w="22859" h="24764">
                <a:moveTo>
                  <a:pt x="16255" y="6984"/>
                </a:moveTo>
                <a:lnTo>
                  <a:pt x="12192" y="6984"/>
                </a:lnTo>
                <a:lnTo>
                  <a:pt x="13208" y="7238"/>
                </a:lnTo>
                <a:lnTo>
                  <a:pt x="13589" y="7492"/>
                </a:lnTo>
                <a:lnTo>
                  <a:pt x="14097" y="7746"/>
                </a:lnTo>
                <a:lnTo>
                  <a:pt x="14604" y="8508"/>
                </a:lnTo>
                <a:lnTo>
                  <a:pt x="14604" y="10413"/>
                </a:lnTo>
                <a:lnTo>
                  <a:pt x="14097" y="11175"/>
                </a:lnTo>
                <a:lnTo>
                  <a:pt x="13208" y="11429"/>
                </a:lnTo>
                <a:lnTo>
                  <a:pt x="12700" y="11683"/>
                </a:lnTo>
                <a:lnTo>
                  <a:pt x="12065" y="11937"/>
                </a:lnTo>
                <a:lnTo>
                  <a:pt x="15240" y="11937"/>
                </a:lnTo>
                <a:lnTo>
                  <a:pt x="16128" y="11429"/>
                </a:lnTo>
                <a:lnTo>
                  <a:pt x="16637" y="10413"/>
                </a:lnTo>
                <a:lnTo>
                  <a:pt x="16637" y="7492"/>
                </a:lnTo>
                <a:lnTo>
                  <a:pt x="16255" y="6984"/>
                </a:lnTo>
                <a:close/>
              </a:path>
            </a:pathLst>
          </a:custGeom>
          <a:solidFill>
            <a:srgbClr val="EB8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4188" y="92151"/>
            <a:ext cx="11906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Lab</a:t>
            </a:r>
            <a:r>
              <a:rPr spc="-15" dirty="0"/>
              <a:t> </a:t>
            </a:r>
            <a:r>
              <a:rPr spc="-25" dirty="0"/>
              <a:t>05d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9531" y="445134"/>
            <a:ext cx="8642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baseline="1157" dirty="0">
                <a:solidFill>
                  <a:srgbClr val="EB871D"/>
                </a:solidFill>
                <a:latin typeface="Century Gothic"/>
                <a:cs typeface="Century Gothic"/>
              </a:rPr>
              <a:t>Format</a:t>
            </a:r>
            <a:r>
              <a:rPr sz="3600" b="1" spc="-15" baseline="1157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3600" b="1" baseline="1157" dirty="0">
                <a:solidFill>
                  <a:srgbClr val="EB871D"/>
                </a:solidFill>
                <a:latin typeface="Century Gothic"/>
                <a:cs typeface="Century Gothic"/>
              </a:rPr>
              <a:t>X-vars</a:t>
            </a:r>
            <a:r>
              <a:rPr sz="3600" b="1" spc="-7" baseline="1157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3600" b="1" baseline="1157" dirty="0">
                <a:solidFill>
                  <a:srgbClr val="EB871D"/>
                </a:solidFill>
                <a:latin typeface="Century Gothic"/>
                <a:cs typeface="Century Gothic"/>
              </a:rPr>
              <a:t>as</a:t>
            </a:r>
            <a:r>
              <a:rPr sz="3600" b="1" spc="-22" baseline="1157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3600" b="1" baseline="1157" dirty="0">
                <a:solidFill>
                  <a:srgbClr val="EB871D"/>
                </a:solidFill>
                <a:latin typeface="Century Gothic"/>
                <a:cs typeface="Century Gothic"/>
              </a:rPr>
              <a:t>Vector, then</a:t>
            </a:r>
            <a:r>
              <a:rPr sz="3600" b="1" spc="-15" baseline="1157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3600" b="1" baseline="1157" dirty="0">
                <a:solidFill>
                  <a:srgbClr val="EB871D"/>
                </a:solidFill>
                <a:latin typeface="Century Gothic"/>
                <a:cs typeface="Century Gothic"/>
              </a:rPr>
              <a:t>Normalize.</a:t>
            </a:r>
            <a:r>
              <a:rPr sz="3600" b="1" spc="-37" baseline="1157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3600" b="1" baseline="1157" dirty="0">
                <a:solidFill>
                  <a:srgbClr val="EB871D"/>
                </a:solidFill>
                <a:latin typeface="Century Gothic"/>
                <a:cs typeface="Century Gothic"/>
              </a:rPr>
              <a:t>Define Y-</a:t>
            </a:r>
            <a:r>
              <a:rPr sz="3600" b="1" spc="15" baseline="1157" dirty="0">
                <a:solidFill>
                  <a:srgbClr val="EB871D"/>
                </a:solidFill>
                <a:latin typeface="Century Gothic"/>
                <a:cs typeface="Century Gothic"/>
              </a:rPr>
              <a:t>variab</a:t>
            </a:r>
            <a:r>
              <a:rPr sz="3600" b="1" spc="-270" baseline="1157" dirty="0">
                <a:solidFill>
                  <a:srgbClr val="EB871D"/>
                </a:solidFill>
                <a:latin typeface="Century Gothic"/>
                <a:cs typeface="Century Gothic"/>
              </a:rPr>
              <a:t>l</a:t>
            </a:r>
            <a:r>
              <a:rPr sz="1200" spc="-465" dirty="0">
                <a:solidFill>
                  <a:srgbClr val="BABBBD"/>
                </a:solidFill>
                <a:latin typeface="Century Gothic"/>
                <a:cs typeface="Century Gothic"/>
              </a:rPr>
              <a:t>6</a:t>
            </a:r>
            <a:r>
              <a:rPr sz="3600" b="1" spc="-1567" baseline="1157" dirty="0">
                <a:solidFill>
                  <a:srgbClr val="EB871D"/>
                </a:solidFill>
                <a:latin typeface="Century Gothic"/>
                <a:cs typeface="Century Gothic"/>
              </a:rPr>
              <a:t>e</a:t>
            </a:r>
            <a:r>
              <a:rPr sz="1200" spc="15" dirty="0">
                <a:solidFill>
                  <a:srgbClr val="BABBBD"/>
                </a:solidFill>
                <a:latin typeface="Century Gothic"/>
                <a:cs typeface="Century Gothic"/>
              </a:rPr>
              <a:t>9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60792" y="0"/>
            <a:ext cx="1102360" cy="477520"/>
          </a:xfrm>
          <a:custGeom>
            <a:avLst/>
            <a:gdLst/>
            <a:ahLst/>
            <a:cxnLst/>
            <a:rect l="l" t="t" r="r" b="b"/>
            <a:pathLst>
              <a:path w="1102359" h="477520">
                <a:moveTo>
                  <a:pt x="1101852" y="0"/>
                </a:moveTo>
                <a:lnTo>
                  <a:pt x="0" y="0"/>
                </a:lnTo>
                <a:lnTo>
                  <a:pt x="0" y="477012"/>
                </a:lnTo>
                <a:lnTo>
                  <a:pt x="1101852" y="477012"/>
                </a:lnTo>
                <a:lnTo>
                  <a:pt x="11018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595883" y="1124711"/>
            <a:ext cx="7960359" cy="1767839"/>
            <a:chOff x="595883" y="1124711"/>
            <a:chExt cx="7960359" cy="1767839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5883" y="1124711"/>
              <a:ext cx="7959852" cy="176783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936486" y="2661665"/>
              <a:ext cx="1446530" cy="187960"/>
            </a:xfrm>
            <a:custGeom>
              <a:avLst/>
              <a:gdLst/>
              <a:ahLst/>
              <a:cxnLst/>
              <a:rect l="l" t="t" r="r" b="b"/>
              <a:pathLst>
                <a:path w="1446529" h="187960">
                  <a:moveTo>
                    <a:pt x="739140" y="0"/>
                  </a:moveTo>
                  <a:lnTo>
                    <a:pt x="1446022" y="0"/>
                  </a:lnTo>
                </a:path>
                <a:path w="1446529" h="187960">
                  <a:moveTo>
                    <a:pt x="0" y="187451"/>
                  </a:moveTo>
                  <a:lnTo>
                    <a:pt x="1138301" y="187451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22781" y="1873757"/>
              <a:ext cx="5017135" cy="407034"/>
            </a:xfrm>
            <a:custGeom>
              <a:avLst/>
              <a:gdLst/>
              <a:ahLst/>
              <a:cxnLst/>
              <a:rect l="l" t="t" r="r" b="b"/>
              <a:pathLst>
                <a:path w="5017135" h="407035">
                  <a:moveTo>
                    <a:pt x="0" y="406907"/>
                  </a:moveTo>
                  <a:lnTo>
                    <a:pt x="5017008" y="406907"/>
                  </a:lnTo>
                  <a:lnTo>
                    <a:pt x="5017008" y="0"/>
                  </a:lnTo>
                  <a:lnTo>
                    <a:pt x="0" y="0"/>
                  </a:lnTo>
                  <a:lnTo>
                    <a:pt x="0" y="406907"/>
                  </a:lnTo>
                  <a:close/>
                </a:path>
              </a:pathLst>
            </a:custGeom>
            <a:ln w="444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5735" y="3195573"/>
            <a:ext cx="8837295" cy="1443990"/>
            <a:chOff x="165735" y="3195573"/>
            <a:chExt cx="8837295" cy="144399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260" y="3247643"/>
              <a:ext cx="8801100" cy="136550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70497" y="3242881"/>
              <a:ext cx="8810625" cy="1375410"/>
            </a:xfrm>
            <a:custGeom>
              <a:avLst/>
              <a:gdLst/>
              <a:ahLst/>
              <a:cxnLst/>
              <a:rect l="l" t="t" r="r" b="b"/>
              <a:pathLst>
                <a:path w="8810625" h="1375410">
                  <a:moveTo>
                    <a:pt x="0" y="1375029"/>
                  </a:moveTo>
                  <a:lnTo>
                    <a:pt x="8810625" y="1375029"/>
                  </a:lnTo>
                  <a:lnTo>
                    <a:pt x="8810625" y="0"/>
                  </a:lnTo>
                  <a:lnTo>
                    <a:pt x="0" y="0"/>
                  </a:lnTo>
                  <a:lnTo>
                    <a:pt x="0" y="137502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14594" y="3220973"/>
              <a:ext cx="3462654" cy="1393190"/>
            </a:xfrm>
            <a:custGeom>
              <a:avLst/>
              <a:gdLst/>
              <a:ahLst/>
              <a:cxnLst/>
              <a:rect l="l" t="t" r="r" b="b"/>
              <a:pathLst>
                <a:path w="3462654" h="1393189">
                  <a:moveTo>
                    <a:pt x="0" y="1392936"/>
                  </a:moveTo>
                  <a:lnTo>
                    <a:pt x="3462528" y="1392936"/>
                  </a:lnTo>
                  <a:lnTo>
                    <a:pt x="3462528" y="0"/>
                  </a:lnTo>
                  <a:lnTo>
                    <a:pt x="0" y="0"/>
                  </a:lnTo>
                  <a:lnTo>
                    <a:pt x="0" y="1392936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91121" y="1119886"/>
            <a:ext cx="7969884" cy="1777364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5398135">
              <a:lnSpc>
                <a:spcPct val="100000"/>
              </a:lnSpc>
              <a:spcBef>
                <a:spcPts val="1085"/>
              </a:spcBef>
            </a:pPr>
            <a:r>
              <a:rPr sz="1200" b="1" dirty="0">
                <a:solidFill>
                  <a:srgbClr val="FF0000"/>
                </a:solidFill>
                <a:latin typeface="Arial Narrow"/>
                <a:cs typeface="Arial Narrow"/>
              </a:rPr>
              <a:t>3 X-</a:t>
            </a:r>
            <a:r>
              <a:rPr sz="1200" b="1" spc="-20" dirty="0">
                <a:solidFill>
                  <a:srgbClr val="FF0000"/>
                </a:solidFill>
                <a:latin typeface="Arial Narrow"/>
                <a:cs typeface="Arial Narrow"/>
              </a:rPr>
              <a:t>vars</a:t>
            </a:r>
            <a:endParaRPr sz="1200">
              <a:latin typeface="Arial Narrow"/>
              <a:cs typeface="Arial Narrow"/>
            </a:endParaRPr>
          </a:p>
          <a:p>
            <a:pPr marL="5399405">
              <a:lnSpc>
                <a:spcPct val="100000"/>
              </a:lnSpc>
              <a:spcBef>
                <a:spcPts val="135"/>
              </a:spcBef>
            </a:pPr>
            <a:r>
              <a:rPr sz="1200" b="1" spc="-25" dirty="0">
                <a:solidFill>
                  <a:srgbClr val="FF0000"/>
                </a:solidFill>
                <a:latin typeface="Arial Narrow"/>
                <a:cs typeface="Arial Narrow"/>
              </a:rPr>
              <a:t>Y-var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359914" y="2657094"/>
            <a:ext cx="2118360" cy="192405"/>
          </a:xfrm>
          <a:custGeom>
            <a:avLst/>
            <a:gdLst/>
            <a:ahLst/>
            <a:cxnLst/>
            <a:rect l="l" t="t" r="r" b="b"/>
            <a:pathLst>
              <a:path w="2118360" h="192405">
                <a:moveTo>
                  <a:pt x="771144" y="0"/>
                </a:moveTo>
                <a:lnTo>
                  <a:pt x="2118106" y="0"/>
                </a:lnTo>
              </a:path>
              <a:path w="2118360" h="192405">
                <a:moveTo>
                  <a:pt x="0" y="192024"/>
                </a:moveTo>
                <a:lnTo>
                  <a:pt x="1346962" y="192024"/>
                </a:lnTo>
              </a:path>
            </a:pathLst>
          </a:custGeom>
          <a:ln w="22225">
            <a:solidFill>
              <a:srgbClr val="0079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70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45880" y="310895"/>
            <a:ext cx="22860" cy="24765"/>
          </a:xfrm>
          <a:custGeom>
            <a:avLst/>
            <a:gdLst/>
            <a:ahLst/>
            <a:cxnLst/>
            <a:rect l="l" t="t" r="r" b="b"/>
            <a:pathLst>
              <a:path w="22859" h="24764">
                <a:moveTo>
                  <a:pt x="14604" y="0"/>
                </a:moveTo>
                <a:lnTo>
                  <a:pt x="8254" y="0"/>
                </a:lnTo>
                <a:lnTo>
                  <a:pt x="5588" y="1015"/>
                </a:lnTo>
                <a:lnTo>
                  <a:pt x="1143" y="5968"/>
                </a:lnTo>
                <a:lnTo>
                  <a:pt x="103" y="8508"/>
                </a:lnTo>
                <a:lnTo>
                  <a:pt x="0" y="15620"/>
                </a:lnTo>
                <a:lnTo>
                  <a:pt x="1143" y="18414"/>
                </a:lnTo>
                <a:lnTo>
                  <a:pt x="5588" y="23367"/>
                </a:lnTo>
                <a:lnTo>
                  <a:pt x="8254" y="24383"/>
                </a:lnTo>
                <a:lnTo>
                  <a:pt x="14604" y="24383"/>
                </a:lnTo>
                <a:lnTo>
                  <a:pt x="17272" y="23367"/>
                </a:lnTo>
                <a:lnTo>
                  <a:pt x="17780" y="22859"/>
                </a:lnTo>
                <a:lnTo>
                  <a:pt x="8763" y="22859"/>
                </a:lnTo>
                <a:lnTo>
                  <a:pt x="6476" y="21589"/>
                </a:lnTo>
                <a:lnTo>
                  <a:pt x="2540" y="17652"/>
                </a:lnTo>
                <a:lnTo>
                  <a:pt x="1697" y="15366"/>
                </a:lnTo>
                <a:lnTo>
                  <a:pt x="1650" y="9143"/>
                </a:lnTo>
                <a:lnTo>
                  <a:pt x="2540" y="6730"/>
                </a:lnTo>
                <a:lnTo>
                  <a:pt x="4572" y="4699"/>
                </a:lnTo>
                <a:lnTo>
                  <a:pt x="6476" y="2539"/>
                </a:lnTo>
                <a:lnTo>
                  <a:pt x="8763" y="1524"/>
                </a:lnTo>
                <a:lnTo>
                  <a:pt x="17780" y="1524"/>
                </a:lnTo>
                <a:lnTo>
                  <a:pt x="17272" y="1015"/>
                </a:lnTo>
                <a:lnTo>
                  <a:pt x="14604" y="0"/>
                </a:lnTo>
                <a:close/>
              </a:path>
              <a:path w="22859" h="24764">
                <a:moveTo>
                  <a:pt x="17780" y="1524"/>
                </a:moveTo>
                <a:lnTo>
                  <a:pt x="14097" y="1524"/>
                </a:lnTo>
                <a:lnTo>
                  <a:pt x="16383" y="2539"/>
                </a:lnTo>
                <a:lnTo>
                  <a:pt x="20320" y="6730"/>
                </a:lnTo>
                <a:lnTo>
                  <a:pt x="21068" y="8762"/>
                </a:lnTo>
                <a:lnTo>
                  <a:pt x="21162" y="15366"/>
                </a:lnTo>
                <a:lnTo>
                  <a:pt x="20320" y="17652"/>
                </a:lnTo>
                <a:lnTo>
                  <a:pt x="18415" y="19684"/>
                </a:lnTo>
                <a:lnTo>
                  <a:pt x="16383" y="21589"/>
                </a:lnTo>
                <a:lnTo>
                  <a:pt x="14097" y="22859"/>
                </a:lnTo>
                <a:lnTo>
                  <a:pt x="17780" y="22859"/>
                </a:lnTo>
                <a:lnTo>
                  <a:pt x="19685" y="20954"/>
                </a:lnTo>
                <a:lnTo>
                  <a:pt x="21717" y="18414"/>
                </a:lnTo>
                <a:lnTo>
                  <a:pt x="22860" y="15620"/>
                </a:lnTo>
                <a:lnTo>
                  <a:pt x="22756" y="8508"/>
                </a:lnTo>
                <a:lnTo>
                  <a:pt x="21717" y="5968"/>
                </a:lnTo>
                <a:lnTo>
                  <a:pt x="19685" y="3428"/>
                </a:lnTo>
                <a:lnTo>
                  <a:pt x="17780" y="1524"/>
                </a:lnTo>
                <a:close/>
              </a:path>
              <a:path w="22859" h="24764">
                <a:moveTo>
                  <a:pt x="13843" y="5461"/>
                </a:moveTo>
                <a:lnTo>
                  <a:pt x="6985" y="5461"/>
                </a:lnTo>
                <a:lnTo>
                  <a:pt x="6985" y="18923"/>
                </a:lnTo>
                <a:lnTo>
                  <a:pt x="9017" y="18923"/>
                </a:lnTo>
                <a:lnTo>
                  <a:pt x="9017" y="13462"/>
                </a:lnTo>
                <a:lnTo>
                  <a:pt x="15409" y="13462"/>
                </a:lnTo>
                <a:lnTo>
                  <a:pt x="15240" y="13207"/>
                </a:lnTo>
                <a:lnTo>
                  <a:pt x="14604" y="12700"/>
                </a:lnTo>
                <a:lnTo>
                  <a:pt x="13589" y="12700"/>
                </a:lnTo>
                <a:lnTo>
                  <a:pt x="14350" y="12445"/>
                </a:lnTo>
                <a:lnTo>
                  <a:pt x="14986" y="12191"/>
                </a:lnTo>
                <a:lnTo>
                  <a:pt x="15240" y="11937"/>
                </a:lnTo>
                <a:lnTo>
                  <a:pt x="9017" y="11937"/>
                </a:lnTo>
                <a:lnTo>
                  <a:pt x="9017" y="6984"/>
                </a:lnTo>
                <a:lnTo>
                  <a:pt x="16255" y="6984"/>
                </a:lnTo>
                <a:lnTo>
                  <a:pt x="15875" y="6476"/>
                </a:lnTo>
                <a:lnTo>
                  <a:pt x="14604" y="5714"/>
                </a:lnTo>
                <a:lnTo>
                  <a:pt x="13843" y="5461"/>
                </a:lnTo>
                <a:close/>
              </a:path>
              <a:path w="22859" h="24764">
                <a:moveTo>
                  <a:pt x="15409" y="13462"/>
                </a:moveTo>
                <a:lnTo>
                  <a:pt x="12065" y="13462"/>
                </a:lnTo>
                <a:lnTo>
                  <a:pt x="12700" y="13715"/>
                </a:lnTo>
                <a:lnTo>
                  <a:pt x="13208" y="13969"/>
                </a:lnTo>
                <a:lnTo>
                  <a:pt x="14097" y="14477"/>
                </a:lnTo>
                <a:lnTo>
                  <a:pt x="14350" y="15366"/>
                </a:lnTo>
                <a:lnTo>
                  <a:pt x="14477" y="18414"/>
                </a:lnTo>
                <a:lnTo>
                  <a:pt x="14604" y="18923"/>
                </a:lnTo>
                <a:lnTo>
                  <a:pt x="16637" y="18923"/>
                </a:lnTo>
                <a:lnTo>
                  <a:pt x="16637" y="18668"/>
                </a:lnTo>
                <a:lnTo>
                  <a:pt x="16383" y="18668"/>
                </a:lnTo>
                <a:lnTo>
                  <a:pt x="16332" y="15239"/>
                </a:lnTo>
                <a:lnTo>
                  <a:pt x="16128" y="14731"/>
                </a:lnTo>
                <a:lnTo>
                  <a:pt x="15748" y="13969"/>
                </a:lnTo>
                <a:lnTo>
                  <a:pt x="15409" y="13462"/>
                </a:lnTo>
                <a:close/>
              </a:path>
              <a:path w="22859" h="24764">
                <a:moveTo>
                  <a:pt x="16255" y="6984"/>
                </a:moveTo>
                <a:lnTo>
                  <a:pt x="12192" y="6984"/>
                </a:lnTo>
                <a:lnTo>
                  <a:pt x="13208" y="7238"/>
                </a:lnTo>
                <a:lnTo>
                  <a:pt x="13589" y="7492"/>
                </a:lnTo>
                <a:lnTo>
                  <a:pt x="14097" y="7746"/>
                </a:lnTo>
                <a:lnTo>
                  <a:pt x="14604" y="8508"/>
                </a:lnTo>
                <a:lnTo>
                  <a:pt x="14604" y="10413"/>
                </a:lnTo>
                <a:lnTo>
                  <a:pt x="14097" y="11175"/>
                </a:lnTo>
                <a:lnTo>
                  <a:pt x="13208" y="11429"/>
                </a:lnTo>
                <a:lnTo>
                  <a:pt x="12700" y="11683"/>
                </a:lnTo>
                <a:lnTo>
                  <a:pt x="12065" y="11937"/>
                </a:lnTo>
                <a:lnTo>
                  <a:pt x="15240" y="11937"/>
                </a:lnTo>
                <a:lnTo>
                  <a:pt x="16128" y="11429"/>
                </a:lnTo>
                <a:lnTo>
                  <a:pt x="16637" y="10413"/>
                </a:lnTo>
                <a:lnTo>
                  <a:pt x="16637" y="7492"/>
                </a:lnTo>
                <a:lnTo>
                  <a:pt x="16255" y="6984"/>
                </a:lnTo>
                <a:close/>
              </a:path>
            </a:pathLst>
          </a:custGeom>
          <a:solidFill>
            <a:srgbClr val="EB8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4188" y="92151"/>
            <a:ext cx="11842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Lab</a:t>
            </a:r>
            <a:r>
              <a:rPr spc="-15" dirty="0"/>
              <a:t> </a:t>
            </a:r>
            <a:r>
              <a:rPr spc="-25" dirty="0"/>
              <a:t>05e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9531" y="440182"/>
            <a:ext cx="8053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EB871D"/>
                </a:solidFill>
                <a:latin typeface="Century Gothic"/>
                <a:cs typeface="Century Gothic"/>
              </a:rPr>
              <a:t>Tie</a:t>
            </a:r>
            <a:r>
              <a:rPr sz="2400" b="1" spc="-5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EB871D"/>
                </a:solidFill>
                <a:latin typeface="Century Gothic"/>
                <a:cs typeface="Century Gothic"/>
              </a:rPr>
              <a:t>X-vars</a:t>
            </a:r>
            <a:r>
              <a:rPr sz="2400" b="1" spc="-5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EB871D"/>
                </a:solidFill>
                <a:latin typeface="Century Gothic"/>
                <a:cs typeface="Century Gothic"/>
              </a:rPr>
              <a:t>and</a:t>
            </a:r>
            <a:r>
              <a:rPr sz="2400" b="1" spc="-15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EB871D"/>
                </a:solidFill>
                <a:latin typeface="Century Gothic"/>
                <a:cs typeface="Century Gothic"/>
              </a:rPr>
              <a:t>Y-var</a:t>
            </a:r>
            <a:r>
              <a:rPr sz="2400" b="1" spc="-5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EB871D"/>
                </a:solidFill>
                <a:latin typeface="Century Gothic"/>
                <a:cs typeface="Century Gothic"/>
              </a:rPr>
              <a:t>to Logistic</a:t>
            </a:r>
            <a:r>
              <a:rPr sz="2400" b="1" spc="-10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EB871D"/>
                </a:solidFill>
                <a:latin typeface="Century Gothic"/>
                <a:cs typeface="Century Gothic"/>
              </a:rPr>
              <a:t>Regression</a:t>
            </a:r>
            <a:r>
              <a:rPr sz="2400" b="1" spc="-25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400" b="1" spc="-10" dirty="0">
                <a:solidFill>
                  <a:srgbClr val="EB871D"/>
                </a:solidFill>
                <a:latin typeface="Century Gothic"/>
                <a:cs typeface="Century Gothic"/>
              </a:rPr>
              <a:t>(LabelPoint)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1140" y="1086992"/>
            <a:ext cx="67697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entury Gothic"/>
                <a:cs typeface="Century Gothic"/>
              </a:rPr>
              <a:t>Point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LogisticRegrression</a:t>
            </a:r>
            <a:r>
              <a:rPr sz="1800" b="1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ML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function to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the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X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and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Y</a:t>
            </a:r>
            <a:r>
              <a:rPr sz="1800" spc="-10" dirty="0">
                <a:latin typeface="Century Gothic"/>
                <a:cs typeface="Century Gothic"/>
              </a:rPr>
              <a:t> variables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860792" y="0"/>
            <a:ext cx="1102360" cy="477520"/>
          </a:xfrm>
          <a:custGeom>
            <a:avLst/>
            <a:gdLst/>
            <a:ahLst/>
            <a:cxnLst/>
            <a:rect l="l" t="t" r="r" b="b"/>
            <a:pathLst>
              <a:path w="1102359" h="477520">
                <a:moveTo>
                  <a:pt x="1101852" y="0"/>
                </a:moveTo>
                <a:lnTo>
                  <a:pt x="0" y="0"/>
                </a:lnTo>
                <a:lnTo>
                  <a:pt x="0" y="477012"/>
                </a:lnTo>
                <a:lnTo>
                  <a:pt x="1101852" y="477012"/>
                </a:lnTo>
                <a:lnTo>
                  <a:pt x="11018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1163" y="1874520"/>
            <a:ext cx="7281672" cy="139445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26401" y="1869694"/>
            <a:ext cx="7291705" cy="140398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4526915" marR="1181735">
              <a:lnSpc>
                <a:spcPct val="102699"/>
              </a:lnSpc>
              <a:spcBef>
                <a:spcPts val="1375"/>
              </a:spcBef>
            </a:pPr>
            <a:r>
              <a:rPr sz="1800" b="1" dirty="0">
                <a:solidFill>
                  <a:srgbClr val="FF0000"/>
                </a:solidFill>
                <a:latin typeface="Arial Narrow"/>
                <a:cs typeface="Arial Narrow"/>
              </a:rPr>
              <a:t>3</a:t>
            </a:r>
            <a:r>
              <a:rPr sz="1800" b="1" spc="-1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 Narrow"/>
                <a:cs typeface="Arial Narrow"/>
              </a:rPr>
              <a:t>X-vars</a:t>
            </a:r>
            <a:r>
              <a:rPr sz="1800" b="1" spc="2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 Narrow"/>
                <a:cs typeface="Arial Narrow"/>
              </a:rPr>
              <a:t>in</a:t>
            </a:r>
            <a:r>
              <a:rPr sz="1800" b="1" spc="-1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Arial Narrow"/>
                <a:cs typeface="Arial Narrow"/>
              </a:rPr>
              <a:t>Vector </a:t>
            </a:r>
            <a:r>
              <a:rPr sz="1800" b="1" spc="-50" dirty="0">
                <a:solidFill>
                  <a:srgbClr val="FF0000"/>
                </a:solidFill>
                <a:latin typeface="Arial Narrow"/>
                <a:cs typeface="Arial Narrow"/>
              </a:rPr>
              <a:t>Y-</a:t>
            </a:r>
            <a:r>
              <a:rPr sz="1800" b="1" spc="-25" dirty="0">
                <a:solidFill>
                  <a:srgbClr val="FF0000"/>
                </a:solidFill>
                <a:latin typeface="Arial Narrow"/>
                <a:cs typeface="Arial Narrow"/>
              </a:rPr>
              <a:t>var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70297" y="2640329"/>
            <a:ext cx="2169795" cy="0"/>
          </a:xfrm>
          <a:custGeom>
            <a:avLst/>
            <a:gdLst/>
            <a:ahLst/>
            <a:cxnLst/>
            <a:rect l="l" t="t" r="r" b="b"/>
            <a:pathLst>
              <a:path w="2169795">
                <a:moveTo>
                  <a:pt x="0" y="0"/>
                </a:moveTo>
                <a:lnTo>
                  <a:pt x="2169286" y="0"/>
                </a:lnTo>
              </a:path>
            </a:pathLst>
          </a:custGeom>
          <a:ln w="22225">
            <a:solidFill>
              <a:srgbClr val="0079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71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45880" y="310895"/>
            <a:ext cx="22860" cy="24765"/>
          </a:xfrm>
          <a:custGeom>
            <a:avLst/>
            <a:gdLst/>
            <a:ahLst/>
            <a:cxnLst/>
            <a:rect l="l" t="t" r="r" b="b"/>
            <a:pathLst>
              <a:path w="22859" h="24764">
                <a:moveTo>
                  <a:pt x="14604" y="0"/>
                </a:moveTo>
                <a:lnTo>
                  <a:pt x="8254" y="0"/>
                </a:lnTo>
                <a:lnTo>
                  <a:pt x="5588" y="1015"/>
                </a:lnTo>
                <a:lnTo>
                  <a:pt x="1143" y="5968"/>
                </a:lnTo>
                <a:lnTo>
                  <a:pt x="103" y="8508"/>
                </a:lnTo>
                <a:lnTo>
                  <a:pt x="0" y="15620"/>
                </a:lnTo>
                <a:lnTo>
                  <a:pt x="1143" y="18414"/>
                </a:lnTo>
                <a:lnTo>
                  <a:pt x="5588" y="23367"/>
                </a:lnTo>
                <a:lnTo>
                  <a:pt x="8254" y="24383"/>
                </a:lnTo>
                <a:lnTo>
                  <a:pt x="14604" y="24383"/>
                </a:lnTo>
                <a:lnTo>
                  <a:pt x="17272" y="23367"/>
                </a:lnTo>
                <a:lnTo>
                  <a:pt x="17780" y="22859"/>
                </a:lnTo>
                <a:lnTo>
                  <a:pt x="8763" y="22859"/>
                </a:lnTo>
                <a:lnTo>
                  <a:pt x="6476" y="21589"/>
                </a:lnTo>
                <a:lnTo>
                  <a:pt x="2540" y="17652"/>
                </a:lnTo>
                <a:lnTo>
                  <a:pt x="1697" y="15366"/>
                </a:lnTo>
                <a:lnTo>
                  <a:pt x="1650" y="9143"/>
                </a:lnTo>
                <a:lnTo>
                  <a:pt x="2540" y="6730"/>
                </a:lnTo>
                <a:lnTo>
                  <a:pt x="4572" y="4699"/>
                </a:lnTo>
                <a:lnTo>
                  <a:pt x="6476" y="2539"/>
                </a:lnTo>
                <a:lnTo>
                  <a:pt x="8763" y="1524"/>
                </a:lnTo>
                <a:lnTo>
                  <a:pt x="17780" y="1524"/>
                </a:lnTo>
                <a:lnTo>
                  <a:pt x="17272" y="1015"/>
                </a:lnTo>
                <a:lnTo>
                  <a:pt x="14604" y="0"/>
                </a:lnTo>
                <a:close/>
              </a:path>
              <a:path w="22859" h="24764">
                <a:moveTo>
                  <a:pt x="17780" y="1524"/>
                </a:moveTo>
                <a:lnTo>
                  <a:pt x="14097" y="1524"/>
                </a:lnTo>
                <a:lnTo>
                  <a:pt x="16383" y="2539"/>
                </a:lnTo>
                <a:lnTo>
                  <a:pt x="20320" y="6730"/>
                </a:lnTo>
                <a:lnTo>
                  <a:pt x="21068" y="8762"/>
                </a:lnTo>
                <a:lnTo>
                  <a:pt x="21162" y="15366"/>
                </a:lnTo>
                <a:lnTo>
                  <a:pt x="20320" y="17652"/>
                </a:lnTo>
                <a:lnTo>
                  <a:pt x="18415" y="19684"/>
                </a:lnTo>
                <a:lnTo>
                  <a:pt x="16383" y="21589"/>
                </a:lnTo>
                <a:lnTo>
                  <a:pt x="14097" y="22859"/>
                </a:lnTo>
                <a:lnTo>
                  <a:pt x="17780" y="22859"/>
                </a:lnTo>
                <a:lnTo>
                  <a:pt x="19685" y="20954"/>
                </a:lnTo>
                <a:lnTo>
                  <a:pt x="21717" y="18414"/>
                </a:lnTo>
                <a:lnTo>
                  <a:pt x="22860" y="15620"/>
                </a:lnTo>
                <a:lnTo>
                  <a:pt x="22756" y="8508"/>
                </a:lnTo>
                <a:lnTo>
                  <a:pt x="21717" y="5968"/>
                </a:lnTo>
                <a:lnTo>
                  <a:pt x="19685" y="3428"/>
                </a:lnTo>
                <a:lnTo>
                  <a:pt x="17780" y="1524"/>
                </a:lnTo>
                <a:close/>
              </a:path>
              <a:path w="22859" h="24764">
                <a:moveTo>
                  <a:pt x="13843" y="5461"/>
                </a:moveTo>
                <a:lnTo>
                  <a:pt x="6985" y="5461"/>
                </a:lnTo>
                <a:lnTo>
                  <a:pt x="6985" y="18923"/>
                </a:lnTo>
                <a:lnTo>
                  <a:pt x="9017" y="18923"/>
                </a:lnTo>
                <a:lnTo>
                  <a:pt x="9017" y="13462"/>
                </a:lnTo>
                <a:lnTo>
                  <a:pt x="15409" y="13462"/>
                </a:lnTo>
                <a:lnTo>
                  <a:pt x="15240" y="13207"/>
                </a:lnTo>
                <a:lnTo>
                  <a:pt x="14604" y="12700"/>
                </a:lnTo>
                <a:lnTo>
                  <a:pt x="13589" y="12700"/>
                </a:lnTo>
                <a:lnTo>
                  <a:pt x="14350" y="12445"/>
                </a:lnTo>
                <a:lnTo>
                  <a:pt x="14986" y="12191"/>
                </a:lnTo>
                <a:lnTo>
                  <a:pt x="15240" y="11937"/>
                </a:lnTo>
                <a:lnTo>
                  <a:pt x="9017" y="11937"/>
                </a:lnTo>
                <a:lnTo>
                  <a:pt x="9017" y="6984"/>
                </a:lnTo>
                <a:lnTo>
                  <a:pt x="16255" y="6984"/>
                </a:lnTo>
                <a:lnTo>
                  <a:pt x="15875" y="6476"/>
                </a:lnTo>
                <a:lnTo>
                  <a:pt x="14604" y="5714"/>
                </a:lnTo>
                <a:lnTo>
                  <a:pt x="13843" y="5461"/>
                </a:lnTo>
                <a:close/>
              </a:path>
              <a:path w="22859" h="24764">
                <a:moveTo>
                  <a:pt x="15409" y="13462"/>
                </a:moveTo>
                <a:lnTo>
                  <a:pt x="12065" y="13462"/>
                </a:lnTo>
                <a:lnTo>
                  <a:pt x="12700" y="13715"/>
                </a:lnTo>
                <a:lnTo>
                  <a:pt x="13208" y="13969"/>
                </a:lnTo>
                <a:lnTo>
                  <a:pt x="14097" y="14477"/>
                </a:lnTo>
                <a:lnTo>
                  <a:pt x="14350" y="15366"/>
                </a:lnTo>
                <a:lnTo>
                  <a:pt x="14477" y="18414"/>
                </a:lnTo>
                <a:lnTo>
                  <a:pt x="14604" y="18923"/>
                </a:lnTo>
                <a:lnTo>
                  <a:pt x="16637" y="18923"/>
                </a:lnTo>
                <a:lnTo>
                  <a:pt x="16637" y="18668"/>
                </a:lnTo>
                <a:lnTo>
                  <a:pt x="16383" y="18668"/>
                </a:lnTo>
                <a:lnTo>
                  <a:pt x="16332" y="15239"/>
                </a:lnTo>
                <a:lnTo>
                  <a:pt x="16128" y="14731"/>
                </a:lnTo>
                <a:lnTo>
                  <a:pt x="15748" y="13969"/>
                </a:lnTo>
                <a:lnTo>
                  <a:pt x="15409" y="13462"/>
                </a:lnTo>
                <a:close/>
              </a:path>
              <a:path w="22859" h="24764">
                <a:moveTo>
                  <a:pt x="16255" y="6984"/>
                </a:moveTo>
                <a:lnTo>
                  <a:pt x="12192" y="6984"/>
                </a:lnTo>
                <a:lnTo>
                  <a:pt x="13208" y="7238"/>
                </a:lnTo>
                <a:lnTo>
                  <a:pt x="13589" y="7492"/>
                </a:lnTo>
                <a:lnTo>
                  <a:pt x="14097" y="7746"/>
                </a:lnTo>
                <a:lnTo>
                  <a:pt x="14604" y="8508"/>
                </a:lnTo>
                <a:lnTo>
                  <a:pt x="14604" y="10413"/>
                </a:lnTo>
                <a:lnTo>
                  <a:pt x="14097" y="11175"/>
                </a:lnTo>
                <a:lnTo>
                  <a:pt x="13208" y="11429"/>
                </a:lnTo>
                <a:lnTo>
                  <a:pt x="12700" y="11683"/>
                </a:lnTo>
                <a:lnTo>
                  <a:pt x="12065" y="11937"/>
                </a:lnTo>
                <a:lnTo>
                  <a:pt x="15240" y="11937"/>
                </a:lnTo>
                <a:lnTo>
                  <a:pt x="16128" y="11429"/>
                </a:lnTo>
                <a:lnTo>
                  <a:pt x="16637" y="10413"/>
                </a:lnTo>
                <a:lnTo>
                  <a:pt x="16637" y="7492"/>
                </a:lnTo>
                <a:lnTo>
                  <a:pt x="16255" y="6984"/>
                </a:lnTo>
                <a:close/>
              </a:path>
            </a:pathLst>
          </a:custGeom>
          <a:solidFill>
            <a:srgbClr val="EB8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91870" y="1330007"/>
            <a:ext cx="8185150" cy="1918335"/>
            <a:chOff x="491870" y="1330007"/>
            <a:chExt cx="8185150" cy="191833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1395" y="1339595"/>
              <a:ext cx="8165592" cy="189890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96633" y="1334769"/>
              <a:ext cx="8175625" cy="1908810"/>
            </a:xfrm>
            <a:custGeom>
              <a:avLst/>
              <a:gdLst/>
              <a:ahLst/>
              <a:cxnLst/>
              <a:rect l="l" t="t" r="r" b="b"/>
              <a:pathLst>
                <a:path w="8175625" h="1908810">
                  <a:moveTo>
                    <a:pt x="0" y="1908428"/>
                  </a:moveTo>
                  <a:lnTo>
                    <a:pt x="8175117" y="1908428"/>
                  </a:lnTo>
                  <a:lnTo>
                    <a:pt x="8175117" y="0"/>
                  </a:lnTo>
                  <a:lnTo>
                    <a:pt x="0" y="0"/>
                  </a:lnTo>
                  <a:lnTo>
                    <a:pt x="0" y="190842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30957" y="1879853"/>
              <a:ext cx="6294755" cy="19050"/>
            </a:xfrm>
            <a:custGeom>
              <a:avLst/>
              <a:gdLst/>
              <a:ahLst/>
              <a:cxnLst/>
              <a:rect l="l" t="t" r="r" b="b"/>
              <a:pathLst>
                <a:path w="6294755" h="19050">
                  <a:moveTo>
                    <a:pt x="0" y="7620"/>
                  </a:moveTo>
                  <a:lnTo>
                    <a:pt x="1034795" y="7620"/>
                  </a:lnTo>
                </a:path>
                <a:path w="6294755" h="19050">
                  <a:moveTo>
                    <a:pt x="1199388" y="0"/>
                  </a:moveTo>
                  <a:lnTo>
                    <a:pt x="2714497" y="0"/>
                  </a:lnTo>
                </a:path>
                <a:path w="6294755" h="19050">
                  <a:moveTo>
                    <a:pt x="2830068" y="4572"/>
                  </a:moveTo>
                  <a:lnTo>
                    <a:pt x="4082288" y="4572"/>
                  </a:lnTo>
                </a:path>
                <a:path w="6294755" h="19050">
                  <a:moveTo>
                    <a:pt x="4818888" y="18923"/>
                  </a:moveTo>
                  <a:lnTo>
                    <a:pt x="6294374" y="10668"/>
                  </a:lnTo>
                </a:path>
                <a:path w="6294755" h="19050">
                  <a:moveTo>
                    <a:pt x="4168140" y="4572"/>
                  </a:moveTo>
                  <a:lnTo>
                    <a:pt x="4699127" y="4572"/>
                  </a:lnTo>
                </a:path>
              </a:pathLst>
            </a:custGeom>
            <a:ln w="28575">
              <a:solidFill>
                <a:srgbClr val="0079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0570" y="2430017"/>
              <a:ext cx="1172210" cy="236220"/>
            </a:xfrm>
            <a:custGeom>
              <a:avLst/>
              <a:gdLst/>
              <a:ahLst/>
              <a:cxnLst/>
              <a:rect l="l" t="t" r="r" b="b"/>
              <a:pathLst>
                <a:path w="1172210" h="236219">
                  <a:moveTo>
                    <a:pt x="0" y="236219"/>
                  </a:moveTo>
                  <a:lnTo>
                    <a:pt x="1171956" y="236219"/>
                  </a:lnTo>
                  <a:lnTo>
                    <a:pt x="1171956" y="0"/>
                  </a:lnTo>
                  <a:lnTo>
                    <a:pt x="0" y="0"/>
                  </a:lnTo>
                  <a:lnTo>
                    <a:pt x="0" y="236219"/>
                  </a:lnTo>
                  <a:close/>
                </a:path>
              </a:pathLst>
            </a:custGeom>
            <a:ln w="476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94025" y="3181349"/>
              <a:ext cx="225425" cy="0"/>
            </a:xfrm>
            <a:custGeom>
              <a:avLst/>
              <a:gdLst/>
              <a:ahLst/>
              <a:cxnLst/>
              <a:rect l="l" t="t" r="r" b="b"/>
              <a:pathLst>
                <a:path w="225425">
                  <a:moveTo>
                    <a:pt x="0" y="0"/>
                  </a:moveTo>
                  <a:lnTo>
                    <a:pt x="225171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34188" y="92151"/>
            <a:ext cx="10744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Lab</a:t>
            </a:r>
            <a:r>
              <a:rPr spc="-15" dirty="0"/>
              <a:t> </a:t>
            </a:r>
            <a:r>
              <a:rPr spc="-25" dirty="0"/>
              <a:t>05f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19531" y="440182"/>
            <a:ext cx="8105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EB871D"/>
                </a:solidFill>
                <a:latin typeface="Century Gothic"/>
                <a:cs typeface="Century Gothic"/>
              </a:rPr>
              <a:t>Assemble</a:t>
            </a:r>
            <a:r>
              <a:rPr sz="2400" b="1" spc="-25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EB871D"/>
                </a:solidFill>
                <a:latin typeface="Century Gothic"/>
                <a:cs typeface="Century Gothic"/>
              </a:rPr>
              <a:t>Pipeline,</a:t>
            </a:r>
            <a:r>
              <a:rPr sz="2400" b="1" spc="-5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EB871D"/>
                </a:solidFill>
                <a:latin typeface="Century Gothic"/>
                <a:cs typeface="Century Gothic"/>
              </a:rPr>
              <a:t>cache</a:t>
            </a:r>
            <a:r>
              <a:rPr sz="2400" b="1" spc="-5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EB871D"/>
                </a:solidFill>
                <a:latin typeface="Century Gothic"/>
                <a:cs typeface="Century Gothic"/>
              </a:rPr>
              <a:t>TRAIN, Create Model via</a:t>
            </a:r>
            <a:r>
              <a:rPr sz="2400" b="1" spc="10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fit()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860792" y="0"/>
            <a:ext cx="1102360" cy="477520"/>
          </a:xfrm>
          <a:custGeom>
            <a:avLst/>
            <a:gdLst/>
            <a:ahLst/>
            <a:cxnLst/>
            <a:rect l="l" t="t" r="r" b="b"/>
            <a:pathLst>
              <a:path w="1102359" h="477520">
                <a:moveTo>
                  <a:pt x="1101852" y="0"/>
                </a:moveTo>
                <a:lnTo>
                  <a:pt x="0" y="0"/>
                </a:lnTo>
                <a:lnTo>
                  <a:pt x="0" y="477012"/>
                </a:lnTo>
                <a:lnTo>
                  <a:pt x="1101852" y="477012"/>
                </a:lnTo>
                <a:lnTo>
                  <a:pt x="11018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27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877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EB871D"/>
                </a:solidFill>
              </a:rPr>
              <a:t>RDD</a:t>
            </a:r>
            <a:r>
              <a:rPr spc="-2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– Machine</a:t>
            </a:r>
            <a:r>
              <a:rPr spc="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Learning</a:t>
            </a:r>
            <a:r>
              <a:rPr spc="-15" dirty="0">
                <a:solidFill>
                  <a:srgbClr val="EB871D"/>
                </a:solidFill>
              </a:rPr>
              <a:t> </a:t>
            </a:r>
            <a:r>
              <a:rPr spc="-10" dirty="0">
                <a:solidFill>
                  <a:srgbClr val="EB871D"/>
                </a:solidFill>
              </a:rPr>
              <a:t>(MLlib)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1167002" y="1796414"/>
            <a:ext cx="1924050" cy="3237865"/>
            <a:chOff x="1167002" y="1796414"/>
            <a:chExt cx="1924050" cy="323786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6052" y="1805938"/>
              <a:ext cx="1895475" cy="321868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171765" y="1801177"/>
              <a:ext cx="1914525" cy="3228340"/>
            </a:xfrm>
            <a:custGeom>
              <a:avLst/>
              <a:gdLst/>
              <a:ahLst/>
              <a:cxnLst/>
              <a:rect l="l" t="t" r="r" b="b"/>
              <a:pathLst>
                <a:path w="1914525" h="3228340">
                  <a:moveTo>
                    <a:pt x="0" y="3228213"/>
                  </a:moveTo>
                  <a:lnTo>
                    <a:pt x="1914525" y="3228213"/>
                  </a:lnTo>
                  <a:lnTo>
                    <a:pt x="1914525" y="0"/>
                  </a:lnTo>
                  <a:lnTo>
                    <a:pt x="0" y="0"/>
                  </a:lnTo>
                  <a:lnTo>
                    <a:pt x="0" y="3228213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07340" y="1024890"/>
            <a:ext cx="7747000" cy="1756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entury Gothic"/>
                <a:cs typeface="Century Gothic"/>
              </a:rPr>
              <a:t>First</a:t>
            </a:r>
            <a:r>
              <a:rPr sz="1800" spc="-4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we'll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focus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on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079DB"/>
                </a:solidFill>
                <a:latin typeface="Century Gothic"/>
                <a:cs typeface="Century Gothic"/>
              </a:rPr>
              <a:t>RDD</a:t>
            </a:r>
            <a:r>
              <a:rPr sz="1800" spc="-2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MLlib.</a:t>
            </a:r>
            <a:r>
              <a:rPr sz="1800" spc="44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Later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we'll</a:t>
            </a:r>
            <a:r>
              <a:rPr sz="1800" spc="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do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079DB"/>
                </a:solidFill>
                <a:latin typeface="Century Gothic"/>
                <a:cs typeface="Century Gothic"/>
              </a:rPr>
              <a:t>DataFrame</a:t>
            </a:r>
            <a:r>
              <a:rPr sz="1800" spc="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latin typeface="Century Gothic"/>
                <a:cs typeface="Century Gothic"/>
              </a:rPr>
              <a:t>ML</a:t>
            </a:r>
            <a:endParaRPr sz="1800">
              <a:latin typeface="Century Gothic"/>
              <a:cs typeface="Century Gothic"/>
            </a:endParaRPr>
          </a:p>
          <a:p>
            <a:pPr marL="934085">
              <a:lnSpc>
                <a:spcPct val="100000"/>
              </a:lnSpc>
              <a:spcBef>
                <a:spcPts val="1285"/>
              </a:spcBef>
            </a:pPr>
            <a:r>
              <a:rPr sz="1800" b="1" dirty="0">
                <a:solidFill>
                  <a:srgbClr val="3333CC"/>
                </a:solidFill>
                <a:latin typeface="Century Gothic"/>
                <a:cs typeface="Century Gothic"/>
              </a:rPr>
              <a:t>MLlib</a:t>
            </a:r>
            <a:r>
              <a:rPr sz="1800" b="1" spc="5" dirty="0">
                <a:solidFill>
                  <a:srgbClr val="3333CC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–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For </a:t>
            </a:r>
            <a:r>
              <a:rPr sz="1800" spc="-10" dirty="0">
                <a:latin typeface="Century Gothic"/>
                <a:cs typeface="Century Gothic"/>
              </a:rPr>
              <a:t>RDD's</a:t>
            </a:r>
            <a:endParaRPr sz="1800">
              <a:latin typeface="Century Gothic"/>
              <a:cs typeface="Century Gothic"/>
            </a:endParaRPr>
          </a:p>
          <a:p>
            <a:pPr marL="3522979" marR="5080">
              <a:lnSpc>
                <a:spcPct val="100000"/>
              </a:lnSpc>
              <a:spcBef>
                <a:spcPts val="1535"/>
              </a:spcBef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We'll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be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using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ALS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(Alternating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Lease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Square)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function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perform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the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Collaborative</a:t>
            </a:r>
            <a:r>
              <a:rPr sz="18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Filtering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72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5">
              <a:lnSpc>
                <a:spcPts val="2810"/>
              </a:lnSpc>
              <a:spcBef>
                <a:spcPts val="100"/>
              </a:spcBef>
            </a:pPr>
            <a:r>
              <a:rPr dirty="0"/>
              <a:t>Lab</a:t>
            </a:r>
            <a:r>
              <a:rPr spc="-15" dirty="0"/>
              <a:t> </a:t>
            </a:r>
            <a:r>
              <a:rPr spc="-25" dirty="0"/>
              <a:t>05g</a:t>
            </a:r>
          </a:p>
          <a:p>
            <a:pPr marL="177165">
              <a:lnSpc>
                <a:spcPts val="2810"/>
              </a:lnSpc>
            </a:pPr>
            <a:r>
              <a:rPr dirty="0">
                <a:solidFill>
                  <a:srgbClr val="EB871D"/>
                </a:solidFill>
              </a:rPr>
              <a:t>Score Model</a:t>
            </a:r>
            <a:r>
              <a:rPr spc="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via </a:t>
            </a:r>
            <a:r>
              <a:rPr dirty="0">
                <a:solidFill>
                  <a:srgbClr val="FF0000"/>
                </a:solidFill>
              </a:rPr>
              <a:t>transform()</a:t>
            </a:r>
            <a:r>
              <a:rPr spc="-1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on</a:t>
            </a:r>
            <a:r>
              <a:rPr spc="-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TEST</a:t>
            </a:r>
            <a:r>
              <a:rPr spc="5" dirty="0">
                <a:solidFill>
                  <a:srgbClr val="EB871D"/>
                </a:solidFill>
              </a:rPr>
              <a:t> </a:t>
            </a:r>
            <a:r>
              <a:rPr spc="-10" dirty="0">
                <a:solidFill>
                  <a:srgbClr val="EB871D"/>
                </a:solidFill>
              </a:rPr>
              <a:t>DataFrame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397383" y="1197419"/>
            <a:ext cx="3881120" cy="517525"/>
            <a:chOff x="397383" y="1197419"/>
            <a:chExt cx="3881120" cy="51752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6908" y="1207008"/>
              <a:ext cx="3861816" cy="49834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02145" y="1202182"/>
              <a:ext cx="3871595" cy="508000"/>
            </a:xfrm>
            <a:custGeom>
              <a:avLst/>
              <a:gdLst/>
              <a:ahLst/>
              <a:cxnLst/>
              <a:rect l="l" t="t" r="r" b="b"/>
              <a:pathLst>
                <a:path w="3871595" h="508000">
                  <a:moveTo>
                    <a:pt x="0" y="507873"/>
                  </a:moveTo>
                  <a:lnTo>
                    <a:pt x="3871341" y="507873"/>
                  </a:lnTo>
                  <a:lnTo>
                    <a:pt x="3871341" y="0"/>
                  </a:lnTo>
                  <a:lnTo>
                    <a:pt x="0" y="0"/>
                  </a:lnTo>
                  <a:lnTo>
                    <a:pt x="0" y="50787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57678" y="1410462"/>
              <a:ext cx="855344" cy="0"/>
            </a:xfrm>
            <a:custGeom>
              <a:avLst/>
              <a:gdLst/>
              <a:ahLst/>
              <a:cxnLst/>
              <a:rect l="l" t="t" r="r" b="b"/>
              <a:pathLst>
                <a:path w="855345">
                  <a:moveTo>
                    <a:pt x="0" y="0"/>
                  </a:moveTo>
                  <a:lnTo>
                    <a:pt x="855218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388429" y="2191257"/>
            <a:ext cx="6355715" cy="1946910"/>
            <a:chOff x="388429" y="2191257"/>
            <a:chExt cx="6355715" cy="194691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191" y="2215895"/>
              <a:ext cx="6324600" cy="183641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93191" y="2215895"/>
              <a:ext cx="6324600" cy="1917700"/>
            </a:xfrm>
            <a:custGeom>
              <a:avLst/>
              <a:gdLst/>
              <a:ahLst/>
              <a:cxnLst/>
              <a:rect l="l" t="t" r="r" b="b"/>
              <a:pathLst>
                <a:path w="6324600" h="1917700">
                  <a:moveTo>
                    <a:pt x="0" y="1917192"/>
                  </a:moveTo>
                  <a:lnTo>
                    <a:pt x="6324600" y="1917192"/>
                  </a:lnTo>
                  <a:lnTo>
                    <a:pt x="6324600" y="0"/>
                  </a:lnTo>
                  <a:lnTo>
                    <a:pt x="0" y="0"/>
                  </a:lnTo>
                  <a:lnTo>
                    <a:pt x="0" y="191719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87289" y="2216657"/>
              <a:ext cx="1731645" cy="1836420"/>
            </a:xfrm>
            <a:custGeom>
              <a:avLst/>
              <a:gdLst/>
              <a:ahLst/>
              <a:cxnLst/>
              <a:rect l="l" t="t" r="r" b="b"/>
              <a:pathLst>
                <a:path w="1731645" h="1836420">
                  <a:moveTo>
                    <a:pt x="0" y="1836419"/>
                  </a:moveTo>
                  <a:lnTo>
                    <a:pt x="1731264" y="1836419"/>
                  </a:lnTo>
                  <a:lnTo>
                    <a:pt x="1731264" y="0"/>
                  </a:lnTo>
                  <a:lnTo>
                    <a:pt x="0" y="0"/>
                  </a:lnTo>
                  <a:lnTo>
                    <a:pt x="0" y="1836419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008626" y="1892935"/>
            <a:ext cx="5924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Actual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96685" y="1892935"/>
            <a:ext cx="6242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Predict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12991" y="2304669"/>
            <a:ext cx="2048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3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out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of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4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isn't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bad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73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4188" y="92151"/>
            <a:ext cx="5916295" cy="739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10"/>
              </a:lnSpc>
              <a:spcBef>
                <a:spcPts val="100"/>
              </a:spcBef>
              <a:tabLst>
                <a:tab pos="1332230" algn="l"/>
              </a:tabLst>
            </a:pPr>
            <a:r>
              <a:rPr dirty="0"/>
              <a:t>Lab</a:t>
            </a:r>
            <a:r>
              <a:rPr spc="-15" dirty="0"/>
              <a:t> </a:t>
            </a:r>
            <a:r>
              <a:rPr spc="-25" dirty="0"/>
              <a:t>05h</a:t>
            </a:r>
            <a:r>
              <a:rPr dirty="0"/>
              <a:t>	</a:t>
            </a:r>
            <a:r>
              <a:rPr dirty="0">
                <a:solidFill>
                  <a:srgbClr val="EB871D"/>
                </a:solidFill>
              </a:rPr>
              <a:t>Calculate</a:t>
            </a:r>
            <a:r>
              <a:rPr spc="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Model</a:t>
            </a:r>
            <a:r>
              <a:rPr spc="1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Accuracy</a:t>
            </a:r>
            <a:r>
              <a:rPr spc="10" dirty="0">
                <a:solidFill>
                  <a:srgbClr val="EB871D"/>
                </a:solidFill>
              </a:rPr>
              <a:t> </a:t>
            </a:r>
            <a:r>
              <a:rPr spc="-25" dirty="0">
                <a:solidFill>
                  <a:srgbClr val="EB871D"/>
                </a:solidFill>
              </a:rPr>
              <a:t>via</a:t>
            </a:r>
          </a:p>
          <a:p>
            <a:pPr marL="1355090">
              <a:lnSpc>
                <a:spcPts val="2810"/>
              </a:lnSpc>
            </a:pPr>
            <a:r>
              <a:rPr spc="-10" dirty="0">
                <a:solidFill>
                  <a:srgbClr val="EB871D"/>
                </a:solidFill>
              </a:rPr>
              <a:t>BinaryClassificationEvaluator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470534" y="1115123"/>
            <a:ext cx="6135370" cy="2068830"/>
            <a:chOff x="470534" y="1115123"/>
            <a:chExt cx="6135370" cy="206883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0059" y="1124712"/>
              <a:ext cx="6115812" cy="204978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75297" y="1119886"/>
              <a:ext cx="6125845" cy="2059305"/>
            </a:xfrm>
            <a:custGeom>
              <a:avLst/>
              <a:gdLst/>
              <a:ahLst/>
              <a:cxnLst/>
              <a:rect l="l" t="t" r="r" b="b"/>
              <a:pathLst>
                <a:path w="6125845" h="2059305">
                  <a:moveTo>
                    <a:pt x="0" y="2059305"/>
                  </a:moveTo>
                  <a:lnTo>
                    <a:pt x="6125337" y="2059305"/>
                  </a:lnTo>
                  <a:lnTo>
                    <a:pt x="6125337" y="0"/>
                  </a:lnTo>
                  <a:lnTo>
                    <a:pt x="0" y="0"/>
                  </a:lnTo>
                  <a:lnTo>
                    <a:pt x="0" y="205930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83571" y="3457864"/>
            <a:ext cx="5969635" cy="1156335"/>
            <a:chOff x="583571" y="3457864"/>
            <a:chExt cx="5969635" cy="115633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3571" y="3457864"/>
              <a:ext cx="5969170" cy="115586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234946" y="3850385"/>
              <a:ext cx="1574800" cy="201295"/>
            </a:xfrm>
            <a:custGeom>
              <a:avLst/>
              <a:gdLst/>
              <a:ahLst/>
              <a:cxnLst/>
              <a:rect l="l" t="t" r="r" b="b"/>
              <a:pathLst>
                <a:path w="1574800" h="201295">
                  <a:moveTo>
                    <a:pt x="0" y="201167"/>
                  </a:moveTo>
                  <a:lnTo>
                    <a:pt x="1574292" y="201167"/>
                  </a:lnTo>
                  <a:lnTo>
                    <a:pt x="1574292" y="0"/>
                  </a:lnTo>
                  <a:lnTo>
                    <a:pt x="0" y="0"/>
                  </a:lnTo>
                  <a:lnTo>
                    <a:pt x="0" y="201167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74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5">
              <a:lnSpc>
                <a:spcPts val="2810"/>
              </a:lnSpc>
              <a:spcBef>
                <a:spcPts val="100"/>
              </a:spcBef>
            </a:pPr>
            <a:r>
              <a:rPr dirty="0"/>
              <a:t>Lab</a:t>
            </a:r>
            <a:r>
              <a:rPr spc="-15" dirty="0"/>
              <a:t> </a:t>
            </a:r>
            <a:r>
              <a:rPr spc="-50" dirty="0"/>
              <a:t>6</a:t>
            </a:r>
          </a:p>
          <a:p>
            <a:pPr marL="92075">
              <a:lnSpc>
                <a:spcPts val="2810"/>
              </a:lnSpc>
            </a:pPr>
            <a:r>
              <a:rPr dirty="0">
                <a:solidFill>
                  <a:srgbClr val="0079DB"/>
                </a:solidFill>
              </a:rPr>
              <a:t>Logistical</a:t>
            </a:r>
            <a:r>
              <a:rPr spc="-25" dirty="0">
                <a:solidFill>
                  <a:srgbClr val="0079DB"/>
                </a:solidFill>
              </a:rPr>
              <a:t> </a:t>
            </a:r>
            <a:r>
              <a:rPr dirty="0">
                <a:solidFill>
                  <a:srgbClr val="0079DB"/>
                </a:solidFill>
              </a:rPr>
              <a:t>Regression</a:t>
            </a:r>
            <a:r>
              <a:rPr spc="-30" dirty="0">
                <a:solidFill>
                  <a:srgbClr val="0079DB"/>
                </a:solidFill>
              </a:rPr>
              <a:t> </a:t>
            </a:r>
            <a:r>
              <a:rPr spc="-10" dirty="0">
                <a:solidFill>
                  <a:srgbClr val="EB871D"/>
                </a:solidFill>
              </a:rPr>
              <a:t>again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31140" y="952322"/>
            <a:ext cx="8624570" cy="970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83485" algn="l"/>
              </a:tabLst>
            </a:pPr>
            <a:r>
              <a:rPr sz="1800" dirty="0">
                <a:latin typeface="Century Gothic"/>
                <a:cs typeface="Century Gothic"/>
              </a:rPr>
              <a:t>Let's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do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another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spc="-20" dirty="0">
                <a:latin typeface="Century Gothic"/>
                <a:cs typeface="Century Gothic"/>
              </a:rPr>
              <a:t>one.</a:t>
            </a:r>
            <a:r>
              <a:rPr sz="1800" dirty="0">
                <a:latin typeface="Century Gothic"/>
                <a:cs typeface="Century Gothic"/>
              </a:rPr>
              <a:t>	This</a:t>
            </a:r>
            <a:r>
              <a:rPr sz="1800" spc="-4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time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we'll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walk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through each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Process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in</a:t>
            </a:r>
            <a:r>
              <a:rPr sz="1800" spc="-4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little</a:t>
            </a:r>
            <a:r>
              <a:rPr sz="1800" spc="-20" dirty="0">
                <a:latin typeface="Century Gothic"/>
                <a:cs typeface="Century Gothic"/>
              </a:rPr>
              <a:t> more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entury Gothic"/>
                <a:cs typeface="Century Gothic"/>
              </a:rPr>
              <a:t>detail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including:</a:t>
            </a:r>
            <a:endParaRPr sz="1800">
              <a:latin typeface="Century Gothic"/>
              <a:cs typeface="Century Gothic"/>
            </a:endParaRPr>
          </a:p>
          <a:p>
            <a:pPr marL="812800" indent="-28575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1800" dirty="0">
                <a:solidFill>
                  <a:srgbClr val="FF0000"/>
                </a:solidFill>
                <a:latin typeface="Century Gothic"/>
                <a:cs typeface="Century Gothic"/>
              </a:rPr>
              <a:t>Cross</a:t>
            </a:r>
            <a:r>
              <a:rPr sz="1800" spc="-2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0000"/>
                </a:solidFill>
                <a:latin typeface="Century Gothic"/>
                <a:cs typeface="Century Gothic"/>
              </a:rPr>
              <a:t>Validation</a:t>
            </a:r>
            <a:r>
              <a:rPr sz="1800" spc="-2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function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to minimize</a:t>
            </a:r>
            <a:r>
              <a:rPr sz="1800" spc="-3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Error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of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the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Model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8827" y="2400300"/>
            <a:ext cx="8086725" cy="342900"/>
          </a:xfrm>
          <a:prstGeom prst="rect">
            <a:avLst/>
          </a:prstGeom>
          <a:solidFill>
            <a:srgbClr val="D9D9D9"/>
          </a:solidFill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83515">
              <a:lnSpc>
                <a:spcPts val="2125"/>
              </a:lnSpc>
            </a:pPr>
            <a:r>
              <a:rPr sz="1800" b="1" dirty="0">
                <a:latin typeface="Century Gothic"/>
                <a:cs typeface="Century Gothic"/>
              </a:rPr>
              <a:t>Goal</a:t>
            </a:r>
            <a:r>
              <a:rPr sz="1800" dirty="0">
                <a:latin typeface="Century Gothic"/>
                <a:cs typeface="Century Gothic"/>
              </a:rPr>
              <a:t>: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We</a:t>
            </a:r>
            <a:r>
              <a:rPr sz="1800" spc="4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wish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to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Predict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if</a:t>
            </a:r>
            <a:r>
              <a:rPr sz="1800" spc="-4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your Income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&lt;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$50,000</a:t>
            </a:r>
            <a:r>
              <a:rPr sz="1800" spc="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or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Income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&gt;</a:t>
            </a:r>
            <a:r>
              <a:rPr sz="1800" spc="-10" dirty="0">
                <a:latin typeface="Century Gothic"/>
                <a:cs typeface="Century Gothic"/>
              </a:rPr>
              <a:t> $50,000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45880" y="310895"/>
            <a:ext cx="22860" cy="24765"/>
          </a:xfrm>
          <a:custGeom>
            <a:avLst/>
            <a:gdLst/>
            <a:ahLst/>
            <a:cxnLst/>
            <a:rect l="l" t="t" r="r" b="b"/>
            <a:pathLst>
              <a:path w="22859" h="24764">
                <a:moveTo>
                  <a:pt x="14604" y="0"/>
                </a:moveTo>
                <a:lnTo>
                  <a:pt x="8254" y="0"/>
                </a:lnTo>
                <a:lnTo>
                  <a:pt x="5588" y="1015"/>
                </a:lnTo>
                <a:lnTo>
                  <a:pt x="1143" y="5968"/>
                </a:lnTo>
                <a:lnTo>
                  <a:pt x="103" y="8508"/>
                </a:lnTo>
                <a:lnTo>
                  <a:pt x="0" y="15620"/>
                </a:lnTo>
                <a:lnTo>
                  <a:pt x="1143" y="18414"/>
                </a:lnTo>
                <a:lnTo>
                  <a:pt x="5588" y="23367"/>
                </a:lnTo>
                <a:lnTo>
                  <a:pt x="8254" y="24383"/>
                </a:lnTo>
                <a:lnTo>
                  <a:pt x="14604" y="24383"/>
                </a:lnTo>
                <a:lnTo>
                  <a:pt x="17272" y="23367"/>
                </a:lnTo>
                <a:lnTo>
                  <a:pt x="17780" y="22859"/>
                </a:lnTo>
                <a:lnTo>
                  <a:pt x="8763" y="22859"/>
                </a:lnTo>
                <a:lnTo>
                  <a:pt x="6476" y="21589"/>
                </a:lnTo>
                <a:lnTo>
                  <a:pt x="2540" y="17652"/>
                </a:lnTo>
                <a:lnTo>
                  <a:pt x="1697" y="15366"/>
                </a:lnTo>
                <a:lnTo>
                  <a:pt x="1650" y="9143"/>
                </a:lnTo>
                <a:lnTo>
                  <a:pt x="2540" y="6730"/>
                </a:lnTo>
                <a:lnTo>
                  <a:pt x="4572" y="4699"/>
                </a:lnTo>
                <a:lnTo>
                  <a:pt x="6476" y="2539"/>
                </a:lnTo>
                <a:lnTo>
                  <a:pt x="8763" y="1524"/>
                </a:lnTo>
                <a:lnTo>
                  <a:pt x="17780" y="1524"/>
                </a:lnTo>
                <a:lnTo>
                  <a:pt x="17272" y="1015"/>
                </a:lnTo>
                <a:lnTo>
                  <a:pt x="14604" y="0"/>
                </a:lnTo>
                <a:close/>
              </a:path>
              <a:path w="22859" h="24764">
                <a:moveTo>
                  <a:pt x="17780" y="1524"/>
                </a:moveTo>
                <a:lnTo>
                  <a:pt x="14097" y="1524"/>
                </a:lnTo>
                <a:lnTo>
                  <a:pt x="16383" y="2539"/>
                </a:lnTo>
                <a:lnTo>
                  <a:pt x="20320" y="6730"/>
                </a:lnTo>
                <a:lnTo>
                  <a:pt x="21068" y="8762"/>
                </a:lnTo>
                <a:lnTo>
                  <a:pt x="21162" y="15366"/>
                </a:lnTo>
                <a:lnTo>
                  <a:pt x="20320" y="17652"/>
                </a:lnTo>
                <a:lnTo>
                  <a:pt x="18415" y="19684"/>
                </a:lnTo>
                <a:lnTo>
                  <a:pt x="16383" y="21589"/>
                </a:lnTo>
                <a:lnTo>
                  <a:pt x="14097" y="22859"/>
                </a:lnTo>
                <a:lnTo>
                  <a:pt x="17780" y="22859"/>
                </a:lnTo>
                <a:lnTo>
                  <a:pt x="19685" y="20954"/>
                </a:lnTo>
                <a:lnTo>
                  <a:pt x="21717" y="18414"/>
                </a:lnTo>
                <a:lnTo>
                  <a:pt x="22860" y="15620"/>
                </a:lnTo>
                <a:lnTo>
                  <a:pt x="22756" y="8508"/>
                </a:lnTo>
                <a:lnTo>
                  <a:pt x="21717" y="5968"/>
                </a:lnTo>
                <a:lnTo>
                  <a:pt x="19685" y="3428"/>
                </a:lnTo>
                <a:lnTo>
                  <a:pt x="17780" y="1524"/>
                </a:lnTo>
                <a:close/>
              </a:path>
              <a:path w="22859" h="24764">
                <a:moveTo>
                  <a:pt x="13843" y="5461"/>
                </a:moveTo>
                <a:lnTo>
                  <a:pt x="6985" y="5461"/>
                </a:lnTo>
                <a:lnTo>
                  <a:pt x="6985" y="18923"/>
                </a:lnTo>
                <a:lnTo>
                  <a:pt x="9017" y="18923"/>
                </a:lnTo>
                <a:lnTo>
                  <a:pt x="9017" y="13462"/>
                </a:lnTo>
                <a:lnTo>
                  <a:pt x="15409" y="13462"/>
                </a:lnTo>
                <a:lnTo>
                  <a:pt x="15240" y="13207"/>
                </a:lnTo>
                <a:lnTo>
                  <a:pt x="14604" y="12700"/>
                </a:lnTo>
                <a:lnTo>
                  <a:pt x="13589" y="12700"/>
                </a:lnTo>
                <a:lnTo>
                  <a:pt x="14350" y="12445"/>
                </a:lnTo>
                <a:lnTo>
                  <a:pt x="14986" y="12191"/>
                </a:lnTo>
                <a:lnTo>
                  <a:pt x="15240" y="11937"/>
                </a:lnTo>
                <a:lnTo>
                  <a:pt x="9017" y="11937"/>
                </a:lnTo>
                <a:lnTo>
                  <a:pt x="9017" y="6984"/>
                </a:lnTo>
                <a:lnTo>
                  <a:pt x="16255" y="6984"/>
                </a:lnTo>
                <a:lnTo>
                  <a:pt x="15875" y="6476"/>
                </a:lnTo>
                <a:lnTo>
                  <a:pt x="14604" y="5714"/>
                </a:lnTo>
                <a:lnTo>
                  <a:pt x="13843" y="5461"/>
                </a:lnTo>
                <a:close/>
              </a:path>
              <a:path w="22859" h="24764">
                <a:moveTo>
                  <a:pt x="15409" y="13462"/>
                </a:moveTo>
                <a:lnTo>
                  <a:pt x="12065" y="13462"/>
                </a:lnTo>
                <a:lnTo>
                  <a:pt x="12700" y="13715"/>
                </a:lnTo>
                <a:lnTo>
                  <a:pt x="13208" y="13969"/>
                </a:lnTo>
                <a:lnTo>
                  <a:pt x="14097" y="14477"/>
                </a:lnTo>
                <a:lnTo>
                  <a:pt x="14350" y="15366"/>
                </a:lnTo>
                <a:lnTo>
                  <a:pt x="14477" y="18414"/>
                </a:lnTo>
                <a:lnTo>
                  <a:pt x="14604" y="18923"/>
                </a:lnTo>
                <a:lnTo>
                  <a:pt x="16637" y="18923"/>
                </a:lnTo>
                <a:lnTo>
                  <a:pt x="16637" y="18668"/>
                </a:lnTo>
                <a:lnTo>
                  <a:pt x="16383" y="18668"/>
                </a:lnTo>
                <a:lnTo>
                  <a:pt x="16332" y="15239"/>
                </a:lnTo>
                <a:lnTo>
                  <a:pt x="16128" y="14731"/>
                </a:lnTo>
                <a:lnTo>
                  <a:pt x="15748" y="13969"/>
                </a:lnTo>
                <a:lnTo>
                  <a:pt x="15409" y="13462"/>
                </a:lnTo>
                <a:close/>
              </a:path>
              <a:path w="22859" h="24764">
                <a:moveTo>
                  <a:pt x="16255" y="6984"/>
                </a:moveTo>
                <a:lnTo>
                  <a:pt x="12192" y="6984"/>
                </a:lnTo>
                <a:lnTo>
                  <a:pt x="13208" y="7238"/>
                </a:lnTo>
                <a:lnTo>
                  <a:pt x="13589" y="7492"/>
                </a:lnTo>
                <a:lnTo>
                  <a:pt x="14097" y="7746"/>
                </a:lnTo>
                <a:lnTo>
                  <a:pt x="14604" y="8508"/>
                </a:lnTo>
                <a:lnTo>
                  <a:pt x="14604" y="10413"/>
                </a:lnTo>
                <a:lnTo>
                  <a:pt x="14097" y="11175"/>
                </a:lnTo>
                <a:lnTo>
                  <a:pt x="13208" y="11429"/>
                </a:lnTo>
                <a:lnTo>
                  <a:pt x="12700" y="11683"/>
                </a:lnTo>
                <a:lnTo>
                  <a:pt x="12065" y="11937"/>
                </a:lnTo>
                <a:lnTo>
                  <a:pt x="15240" y="11937"/>
                </a:lnTo>
                <a:lnTo>
                  <a:pt x="16128" y="11429"/>
                </a:lnTo>
                <a:lnTo>
                  <a:pt x="16637" y="10413"/>
                </a:lnTo>
                <a:lnTo>
                  <a:pt x="16637" y="7492"/>
                </a:lnTo>
                <a:lnTo>
                  <a:pt x="16255" y="6984"/>
                </a:lnTo>
                <a:close/>
              </a:path>
            </a:pathLst>
          </a:custGeom>
          <a:solidFill>
            <a:srgbClr val="EB8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4188" y="92151"/>
            <a:ext cx="24923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Step</a:t>
            </a:r>
            <a:r>
              <a:rPr spc="-20" dirty="0"/>
              <a:t> </a:t>
            </a:r>
            <a:r>
              <a:rPr dirty="0"/>
              <a:t>1:</a:t>
            </a:r>
            <a:r>
              <a:rPr spc="5" dirty="0"/>
              <a:t> </a:t>
            </a:r>
            <a:r>
              <a:rPr dirty="0"/>
              <a:t>Lab</a:t>
            </a:r>
            <a:r>
              <a:rPr spc="-5" dirty="0"/>
              <a:t> </a:t>
            </a:r>
            <a:r>
              <a:rPr spc="-10" dirty="0"/>
              <a:t>06a/f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1140" y="256815"/>
            <a:ext cx="8731250" cy="1270635"/>
          </a:xfrm>
          <a:prstGeom prst="rect">
            <a:avLst/>
          </a:prstGeom>
        </p:spPr>
        <p:txBody>
          <a:bodyPr vert="horz" wrap="square" lIns="0" tIns="20066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580"/>
              </a:spcBef>
            </a:pPr>
            <a:r>
              <a:rPr sz="3600" b="1" baseline="1157" dirty="0">
                <a:solidFill>
                  <a:srgbClr val="EB871D"/>
                </a:solidFill>
                <a:latin typeface="Century Gothic"/>
                <a:cs typeface="Century Gothic"/>
              </a:rPr>
              <a:t>Load</a:t>
            </a:r>
            <a:r>
              <a:rPr sz="3600" b="1" spc="-15" baseline="1157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3600" b="1" baseline="1157" dirty="0">
                <a:solidFill>
                  <a:srgbClr val="EB871D"/>
                </a:solidFill>
                <a:latin typeface="Century Gothic"/>
                <a:cs typeface="Century Gothic"/>
              </a:rPr>
              <a:t>Data</a:t>
            </a:r>
            <a:r>
              <a:rPr sz="3600" b="1" spc="7" baseline="1157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3600" b="1" baseline="1157" dirty="0">
                <a:solidFill>
                  <a:srgbClr val="EB871D"/>
                </a:solidFill>
                <a:latin typeface="Century Gothic"/>
                <a:cs typeface="Century Gothic"/>
              </a:rPr>
              <a:t>into</a:t>
            </a:r>
            <a:r>
              <a:rPr sz="3600" b="1" spc="7" baseline="1157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3600" b="1" baseline="1157" dirty="0">
                <a:solidFill>
                  <a:srgbClr val="EB871D"/>
                </a:solidFill>
                <a:latin typeface="Century Gothic"/>
                <a:cs typeface="Century Gothic"/>
              </a:rPr>
              <a:t>Schema,</a:t>
            </a:r>
            <a:r>
              <a:rPr sz="3600" b="1" spc="-7" baseline="1157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3600" b="1" baseline="1157" dirty="0">
                <a:solidFill>
                  <a:srgbClr val="EB871D"/>
                </a:solidFill>
                <a:latin typeface="Century Gothic"/>
                <a:cs typeface="Century Gothic"/>
              </a:rPr>
              <a:t>create TRAIN/TEST.</a:t>
            </a:r>
            <a:r>
              <a:rPr sz="3600" b="1" spc="22" baseline="1157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3600" b="1" baseline="1157" dirty="0">
                <a:solidFill>
                  <a:srgbClr val="EB871D"/>
                </a:solidFill>
                <a:latin typeface="Century Gothic"/>
                <a:cs typeface="Century Gothic"/>
              </a:rPr>
              <a:t>Then </a:t>
            </a:r>
            <a:r>
              <a:rPr sz="3600" b="1" spc="-15" baseline="1157" dirty="0">
                <a:solidFill>
                  <a:srgbClr val="EB871D"/>
                </a:solidFill>
                <a:latin typeface="Century Gothic"/>
                <a:cs typeface="Century Gothic"/>
              </a:rPr>
              <a:t>examine</a:t>
            </a:r>
            <a:r>
              <a:rPr sz="3600" b="1" spc="-615" baseline="1157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75</a:t>
            </a:r>
            <a:endParaRPr sz="1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  <a:tabLst>
                <a:tab pos="1910080" algn="l"/>
              </a:tabLst>
            </a:pPr>
            <a:r>
              <a:rPr sz="1800" dirty="0">
                <a:latin typeface="Century Gothic"/>
                <a:cs typeface="Century Gothic"/>
              </a:rPr>
              <a:t>Here's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the</a:t>
            </a:r>
            <a:r>
              <a:rPr sz="1800" spc="-10" dirty="0">
                <a:latin typeface="Century Gothic"/>
                <a:cs typeface="Century Gothic"/>
              </a:rPr>
              <a:t> Data.</a:t>
            </a:r>
            <a:r>
              <a:rPr sz="1800" dirty="0">
                <a:latin typeface="Century Gothic"/>
                <a:cs typeface="Century Gothic"/>
              </a:rPr>
              <a:t>	We</a:t>
            </a:r>
            <a:r>
              <a:rPr sz="1800" spc="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wish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to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predict</a:t>
            </a:r>
            <a:r>
              <a:rPr sz="1800" spc="-3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the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Y-variable</a:t>
            </a:r>
            <a:r>
              <a:rPr sz="1800" spc="-4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'Income'</a:t>
            </a:r>
            <a:r>
              <a:rPr sz="1800" spc="-4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based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on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Number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entury Gothic"/>
                <a:cs typeface="Century Gothic"/>
              </a:rPr>
              <a:t>of </a:t>
            </a:r>
            <a:r>
              <a:rPr sz="1800" spc="-10" dirty="0">
                <a:latin typeface="Century Gothic"/>
                <a:cs typeface="Century Gothic"/>
              </a:rPr>
              <a:t>X-variables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60792" y="0"/>
            <a:ext cx="1102360" cy="477520"/>
          </a:xfrm>
          <a:custGeom>
            <a:avLst/>
            <a:gdLst/>
            <a:ahLst/>
            <a:cxnLst/>
            <a:rect l="l" t="t" r="r" b="b"/>
            <a:pathLst>
              <a:path w="1102359" h="477520">
                <a:moveTo>
                  <a:pt x="1101852" y="0"/>
                </a:moveTo>
                <a:lnTo>
                  <a:pt x="0" y="0"/>
                </a:lnTo>
                <a:lnTo>
                  <a:pt x="0" y="477012"/>
                </a:lnTo>
                <a:lnTo>
                  <a:pt x="1101852" y="477012"/>
                </a:lnTo>
                <a:lnTo>
                  <a:pt x="11018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50495" y="1824037"/>
            <a:ext cx="8923655" cy="1762125"/>
            <a:chOff x="150495" y="1824037"/>
            <a:chExt cx="8923655" cy="176212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863" y="1847088"/>
              <a:ext cx="8810681" cy="165201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55257" y="1842261"/>
              <a:ext cx="8839835" cy="1661795"/>
            </a:xfrm>
            <a:custGeom>
              <a:avLst/>
              <a:gdLst/>
              <a:ahLst/>
              <a:cxnLst/>
              <a:rect l="l" t="t" r="r" b="b"/>
              <a:pathLst>
                <a:path w="8839835" h="1661795">
                  <a:moveTo>
                    <a:pt x="0" y="1661541"/>
                  </a:moveTo>
                  <a:lnTo>
                    <a:pt x="8839581" y="1661541"/>
                  </a:lnTo>
                  <a:lnTo>
                    <a:pt x="8839581" y="0"/>
                  </a:lnTo>
                  <a:lnTo>
                    <a:pt x="0" y="0"/>
                  </a:lnTo>
                  <a:lnTo>
                    <a:pt x="0" y="166154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585453" y="1847850"/>
              <a:ext cx="464820" cy="1714500"/>
            </a:xfrm>
            <a:custGeom>
              <a:avLst/>
              <a:gdLst/>
              <a:ahLst/>
              <a:cxnLst/>
              <a:rect l="l" t="t" r="r" b="b"/>
              <a:pathLst>
                <a:path w="464820" h="1714500">
                  <a:moveTo>
                    <a:pt x="0" y="1714500"/>
                  </a:moveTo>
                  <a:lnTo>
                    <a:pt x="464820" y="1714500"/>
                  </a:lnTo>
                  <a:lnTo>
                    <a:pt x="464820" y="0"/>
                  </a:lnTo>
                  <a:lnTo>
                    <a:pt x="0" y="0"/>
                  </a:lnTo>
                  <a:lnTo>
                    <a:pt x="0" y="1714500"/>
                  </a:lnTo>
                  <a:close/>
                </a:path>
              </a:pathLst>
            </a:custGeom>
            <a:ln w="476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739378" y="1487500"/>
            <a:ext cx="1587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y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5187" y="1527175"/>
            <a:ext cx="5307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0605" algn="l"/>
                <a:tab pos="2301875" algn="l"/>
                <a:tab pos="2875280" algn="l"/>
                <a:tab pos="3638550" algn="l"/>
                <a:tab pos="4720590" algn="l"/>
                <a:tab pos="5165725" algn="l"/>
              </a:tabLst>
            </a:pPr>
            <a:r>
              <a:rPr sz="1800" b="1" spc="-50" dirty="0">
                <a:solidFill>
                  <a:srgbClr val="006FC0"/>
                </a:solidFill>
                <a:latin typeface="Century Gothic"/>
                <a:cs typeface="Century Gothic"/>
              </a:rPr>
              <a:t>x</a:t>
            </a:r>
            <a:r>
              <a:rPr sz="1800" b="1" dirty="0">
                <a:solidFill>
                  <a:srgbClr val="006FC0"/>
                </a:solidFill>
                <a:latin typeface="Century Gothic"/>
                <a:cs typeface="Century Gothic"/>
              </a:rPr>
              <a:t>	</a:t>
            </a:r>
            <a:r>
              <a:rPr sz="1800" b="1" spc="-50" dirty="0">
                <a:solidFill>
                  <a:srgbClr val="006FC0"/>
                </a:solidFill>
                <a:latin typeface="Century Gothic"/>
                <a:cs typeface="Century Gothic"/>
              </a:rPr>
              <a:t>x</a:t>
            </a:r>
            <a:r>
              <a:rPr sz="1800" b="1" dirty="0">
                <a:solidFill>
                  <a:srgbClr val="006FC0"/>
                </a:solidFill>
                <a:latin typeface="Century Gothic"/>
                <a:cs typeface="Century Gothic"/>
              </a:rPr>
              <a:t>	</a:t>
            </a:r>
            <a:r>
              <a:rPr sz="1800" b="1" spc="-50" dirty="0">
                <a:solidFill>
                  <a:srgbClr val="006FC0"/>
                </a:solidFill>
                <a:latin typeface="Century Gothic"/>
                <a:cs typeface="Century Gothic"/>
              </a:rPr>
              <a:t>x</a:t>
            </a:r>
            <a:r>
              <a:rPr sz="1800" b="1" dirty="0">
                <a:solidFill>
                  <a:srgbClr val="006FC0"/>
                </a:solidFill>
                <a:latin typeface="Century Gothic"/>
                <a:cs typeface="Century Gothic"/>
              </a:rPr>
              <a:t>	</a:t>
            </a:r>
            <a:r>
              <a:rPr sz="1800" b="1" spc="-50" dirty="0">
                <a:solidFill>
                  <a:srgbClr val="006FC0"/>
                </a:solidFill>
                <a:latin typeface="Century Gothic"/>
                <a:cs typeface="Century Gothic"/>
              </a:rPr>
              <a:t>x</a:t>
            </a:r>
            <a:r>
              <a:rPr sz="1800" b="1" dirty="0">
                <a:solidFill>
                  <a:srgbClr val="006FC0"/>
                </a:solidFill>
                <a:latin typeface="Century Gothic"/>
                <a:cs typeface="Century Gothic"/>
              </a:rPr>
              <a:t>	</a:t>
            </a:r>
            <a:r>
              <a:rPr sz="1800" b="1" spc="-50" dirty="0">
                <a:solidFill>
                  <a:srgbClr val="006FC0"/>
                </a:solidFill>
                <a:latin typeface="Century Gothic"/>
                <a:cs typeface="Century Gothic"/>
              </a:rPr>
              <a:t>x</a:t>
            </a:r>
            <a:r>
              <a:rPr sz="1800" b="1" dirty="0">
                <a:solidFill>
                  <a:srgbClr val="006FC0"/>
                </a:solidFill>
                <a:latin typeface="Century Gothic"/>
                <a:cs typeface="Century Gothic"/>
              </a:rPr>
              <a:t>	</a:t>
            </a:r>
            <a:r>
              <a:rPr sz="1800" b="1" spc="-50" dirty="0">
                <a:solidFill>
                  <a:srgbClr val="006FC0"/>
                </a:solidFill>
                <a:latin typeface="Century Gothic"/>
                <a:cs typeface="Century Gothic"/>
              </a:rPr>
              <a:t>x</a:t>
            </a:r>
            <a:r>
              <a:rPr sz="1800" b="1" dirty="0">
                <a:solidFill>
                  <a:srgbClr val="006FC0"/>
                </a:solidFill>
                <a:latin typeface="Century Gothic"/>
                <a:cs typeface="Century Gothic"/>
              </a:rPr>
              <a:t>	</a:t>
            </a:r>
            <a:r>
              <a:rPr sz="1800" b="1" spc="-50" dirty="0">
                <a:solidFill>
                  <a:srgbClr val="006FC0"/>
                </a:solidFill>
                <a:latin typeface="Century Gothic"/>
                <a:cs typeface="Century Gothic"/>
              </a:rPr>
              <a:t>x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65007" y="228600"/>
            <a:ext cx="854963" cy="1615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797543" y="608533"/>
            <a:ext cx="141605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spc="-25" dirty="0">
                <a:solidFill>
                  <a:srgbClr val="F3753E"/>
                </a:solidFill>
                <a:latin typeface="Arial"/>
                <a:cs typeface="Arial"/>
              </a:rPr>
              <a:t>28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171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3753E"/>
                </a:solidFill>
                <a:latin typeface="Arial"/>
                <a:cs typeface="Arial"/>
              </a:rPr>
              <a:t>MLLib</a:t>
            </a:r>
            <a:r>
              <a:rPr spc="-25" dirty="0">
                <a:solidFill>
                  <a:srgbClr val="F3753E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3753E"/>
                </a:solidFill>
                <a:latin typeface="Arial"/>
                <a:cs typeface="Arial"/>
              </a:rPr>
              <a:t>Classification</a:t>
            </a:r>
            <a:r>
              <a:rPr spc="-30" dirty="0">
                <a:solidFill>
                  <a:srgbClr val="F3753E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3753E"/>
                </a:solidFill>
                <a:latin typeface="Arial"/>
                <a:cs typeface="Arial"/>
              </a:rPr>
              <a:t>uses</a:t>
            </a:r>
            <a:r>
              <a:rPr spc="-10" dirty="0">
                <a:solidFill>
                  <a:srgbClr val="F3753E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3753E"/>
                </a:solidFill>
                <a:latin typeface="Arial"/>
                <a:cs typeface="Arial"/>
              </a:rPr>
              <a:t>LabelPoint</a:t>
            </a:r>
            <a:r>
              <a:rPr spc="-25" dirty="0">
                <a:solidFill>
                  <a:srgbClr val="F3753E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3753E"/>
                </a:solidFill>
                <a:latin typeface="Arial"/>
                <a:cs typeface="Arial"/>
              </a:rPr>
              <a:t>(ML-</a:t>
            </a:r>
            <a:r>
              <a:rPr spc="-10" dirty="0">
                <a:solidFill>
                  <a:srgbClr val="F3753E"/>
                </a:solidFill>
                <a:latin typeface="Arial"/>
                <a:cs typeface="Arial"/>
              </a:rPr>
              <a:t>Vectors)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332041" y="2936557"/>
            <a:ext cx="3841115" cy="378460"/>
            <a:chOff x="332041" y="2936557"/>
            <a:chExt cx="3841115" cy="378460"/>
          </a:xfrm>
        </p:grpSpPr>
        <p:sp>
          <p:nvSpPr>
            <p:cNvPr id="7" name="object 7"/>
            <p:cNvSpPr/>
            <p:nvPr/>
          </p:nvSpPr>
          <p:spPr>
            <a:xfrm>
              <a:off x="336804" y="2941320"/>
              <a:ext cx="3831590" cy="368935"/>
            </a:xfrm>
            <a:custGeom>
              <a:avLst/>
              <a:gdLst/>
              <a:ahLst/>
              <a:cxnLst/>
              <a:rect l="l" t="t" r="r" b="b"/>
              <a:pathLst>
                <a:path w="3831590" h="368935">
                  <a:moveTo>
                    <a:pt x="3831336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3831336" y="368807"/>
                  </a:lnTo>
                  <a:lnTo>
                    <a:pt x="38313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6804" y="2941320"/>
              <a:ext cx="3831590" cy="368935"/>
            </a:xfrm>
            <a:custGeom>
              <a:avLst/>
              <a:gdLst/>
              <a:ahLst/>
              <a:cxnLst/>
              <a:rect l="l" t="t" r="r" b="b"/>
              <a:pathLst>
                <a:path w="3831590" h="368935">
                  <a:moveTo>
                    <a:pt x="0" y="368807"/>
                  </a:moveTo>
                  <a:lnTo>
                    <a:pt x="3831336" y="368807"/>
                  </a:lnTo>
                  <a:lnTo>
                    <a:pt x="3831336" y="0"/>
                  </a:lnTo>
                  <a:lnTo>
                    <a:pt x="0" y="0"/>
                  </a:lnTo>
                  <a:lnTo>
                    <a:pt x="0" y="368807"/>
                  </a:lnTo>
                  <a:close/>
                </a:path>
              </a:pathLst>
            </a:custGeom>
            <a:ln w="9525">
              <a:solidFill>
                <a:srgbClr val="6B76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54939" y="848334"/>
            <a:ext cx="8742045" cy="2420620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299085" indent="-229235">
              <a:lnSpc>
                <a:spcPct val="100000"/>
              </a:lnSpc>
              <a:spcBef>
                <a:spcPts val="1065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Label</a:t>
            </a:r>
            <a:r>
              <a:rPr sz="18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Y-</a:t>
            </a:r>
            <a:r>
              <a:rPr sz="1800" dirty="0">
                <a:latin typeface="Arial"/>
                <a:cs typeface="Arial"/>
              </a:rPr>
              <a:t>variable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must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numeric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binary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values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range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values</a:t>
            </a:r>
            <a:endParaRPr sz="18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960"/>
              </a:spcBef>
              <a:buChar char="•"/>
              <a:tabLst>
                <a:tab pos="299085" algn="l"/>
                <a:tab pos="299720" algn="l"/>
                <a:tab pos="3498850" algn="l"/>
                <a:tab pos="7281545" algn="l"/>
              </a:tabLst>
            </a:pP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Feature</a:t>
            </a:r>
            <a:r>
              <a:rPr sz="18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Variables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(X-</a:t>
            </a:r>
            <a:r>
              <a:rPr sz="1800" dirty="0">
                <a:latin typeface="Arial"/>
                <a:cs typeface="Arial"/>
              </a:rPr>
              <a:t>variables)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majority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ML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models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operate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numeric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data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form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Feature</a:t>
            </a:r>
            <a:r>
              <a:rPr sz="1800" spc="-10" dirty="0">
                <a:latin typeface="Arial"/>
                <a:cs typeface="Arial"/>
              </a:rPr>
              <a:t> Vectors.</a:t>
            </a:r>
            <a:r>
              <a:rPr sz="1800" dirty="0">
                <a:latin typeface="Arial"/>
                <a:cs typeface="Arial"/>
              </a:rPr>
              <a:t>	Feature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Vectors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X-</a:t>
            </a:r>
            <a:r>
              <a:rPr sz="1800" spc="-10" dirty="0">
                <a:latin typeface="Arial"/>
                <a:cs typeface="Arial"/>
              </a:rPr>
              <a:t>variables.</a:t>
            </a:r>
            <a:r>
              <a:rPr sz="1800" dirty="0">
                <a:latin typeface="Arial"/>
                <a:cs typeface="Arial"/>
              </a:rPr>
              <a:t>	They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are </a:t>
            </a:r>
            <a:r>
              <a:rPr sz="1800" dirty="0">
                <a:latin typeface="Arial"/>
                <a:cs typeface="Arial"/>
              </a:rPr>
              <a:t>normally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formatted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Array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typically assigned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type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Double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965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LabelPoint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(Used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Supervised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classification</a:t>
            </a:r>
            <a:r>
              <a:rPr sz="1800" spc="-10" dirty="0">
                <a:latin typeface="Arial"/>
                <a:cs typeface="Arial"/>
              </a:rPr>
              <a:t> algorithms)</a:t>
            </a:r>
            <a:endParaRPr sz="1800">
              <a:latin typeface="Arial"/>
              <a:cs typeface="Arial"/>
            </a:endParaRPr>
          </a:p>
          <a:p>
            <a:pPr marL="812800" lvl="1" indent="-285750">
              <a:lnSpc>
                <a:spcPct val="100000"/>
              </a:lnSpc>
              <a:buChar char="•"/>
              <a:tabLst>
                <a:tab pos="812800" algn="l"/>
                <a:tab pos="813435" algn="l"/>
                <a:tab pos="5741035" algn="l"/>
              </a:tabLst>
            </a:pPr>
            <a:r>
              <a:rPr sz="1800" dirty="0">
                <a:latin typeface="Arial"/>
                <a:cs typeface="Arial"/>
              </a:rPr>
              <a:t>Format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Y-</a:t>
            </a:r>
            <a:r>
              <a:rPr sz="1800" dirty="0">
                <a:latin typeface="Arial"/>
                <a:cs typeface="Arial"/>
              </a:rPr>
              <a:t>var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followed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X-variables.</a:t>
            </a:r>
            <a:r>
              <a:rPr sz="1800" dirty="0">
                <a:latin typeface="Arial"/>
                <a:cs typeface="Arial"/>
              </a:rPr>
              <a:t>	Here's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example:</a:t>
            </a:r>
            <a:endParaRPr sz="1800">
              <a:latin typeface="Arial"/>
              <a:cs typeface="Arial"/>
            </a:endParaRPr>
          </a:p>
          <a:p>
            <a:pPr marL="303530">
              <a:lnSpc>
                <a:spcPct val="100000"/>
              </a:lnSpc>
              <a:spcBef>
                <a:spcPts val="850"/>
              </a:spcBef>
            </a:pPr>
            <a:r>
              <a:rPr sz="1800" spc="-85" dirty="0">
                <a:latin typeface="Arial"/>
                <a:cs typeface="Arial"/>
              </a:rPr>
              <a:t>Y-</a:t>
            </a:r>
            <a:r>
              <a:rPr sz="1800" dirty="0">
                <a:latin typeface="Arial"/>
                <a:cs typeface="Arial"/>
              </a:rPr>
              <a:t>var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value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X1:value1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X2:value2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99097" y="2886011"/>
            <a:ext cx="8312784" cy="2189480"/>
            <a:chOff x="399097" y="2886011"/>
            <a:chExt cx="8312784" cy="218948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60685" y="2911440"/>
              <a:ext cx="3957000" cy="47521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647945" y="2890773"/>
              <a:ext cx="4030345" cy="532765"/>
            </a:xfrm>
            <a:custGeom>
              <a:avLst/>
              <a:gdLst/>
              <a:ahLst/>
              <a:cxnLst/>
              <a:rect l="l" t="t" r="r" b="b"/>
              <a:pathLst>
                <a:path w="4030345" h="532764">
                  <a:moveTo>
                    <a:pt x="0" y="532257"/>
                  </a:moveTo>
                  <a:lnTo>
                    <a:pt x="4029836" y="532257"/>
                  </a:lnTo>
                  <a:lnTo>
                    <a:pt x="4029836" y="0"/>
                  </a:lnTo>
                  <a:lnTo>
                    <a:pt x="0" y="0"/>
                  </a:lnTo>
                  <a:lnTo>
                    <a:pt x="0" y="532257"/>
                  </a:lnTo>
                  <a:close/>
                </a:path>
              </a:pathLst>
            </a:custGeom>
            <a:ln w="9525">
              <a:solidFill>
                <a:srgbClr val="6B76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3859" y="4043171"/>
              <a:ext cx="8303259" cy="1027430"/>
            </a:xfrm>
            <a:custGeom>
              <a:avLst/>
              <a:gdLst/>
              <a:ahLst/>
              <a:cxnLst/>
              <a:rect l="l" t="t" r="r" b="b"/>
              <a:pathLst>
                <a:path w="8303259" h="1027429">
                  <a:moveTo>
                    <a:pt x="8302752" y="0"/>
                  </a:moveTo>
                  <a:lnTo>
                    <a:pt x="0" y="0"/>
                  </a:lnTo>
                  <a:lnTo>
                    <a:pt x="0" y="1027175"/>
                  </a:lnTo>
                  <a:lnTo>
                    <a:pt x="8302752" y="1027175"/>
                  </a:lnTo>
                  <a:lnTo>
                    <a:pt x="830275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3859" y="4043171"/>
              <a:ext cx="8303259" cy="1027430"/>
            </a:xfrm>
            <a:custGeom>
              <a:avLst/>
              <a:gdLst/>
              <a:ahLst/>
              <a:cxnLst/>
              <a:rect l="l" t="t" r="r" b="b"/>
              <a:pathLst>
                <a:path w="8303259" h="1027429">
                  <a:moveTo>
                    <a:pt x="0" y="1027175"/>
                  </a:moveTo>
                  <a:lnTo>
                    <a:pt x="8302752" y="1027175"/>
                  </a:lnTo>
                  <a:lnTo>
                    <a:pt x="8302752" y="0"/>
                  </a:lnTo>
                  <a:lnTo>
                    <a:pt x="0" y="0"/>
                  </a:lnTo>
                  <a:lnTo>
                    <a:pt x="0" y="1027175"/>
                  </a:lnTo>
                  <a:close/>
                </a:path>
              </a:pathLst>
            </a:custGeom>
            <a:ln w="9525">
              <a:solidFill>
                <a:srgbClr val="6B76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82295" y="4060647"/>
            <a:ext cx="8070850" cy="943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70"/>
              </a:lnSpc>
              <a:spcBef>
                <a:spcPts val="95"/>
              </a:spcBef>
            </a:pPr>
            <a:r>
              <a:rPr sz="1600" dirty="0">
                <a:solidFill>
                  <a:srgbClr val="009973"/>
                </a:solidFill>
                <a:latin typeface="Arial Narrow"/>
                <a:cs typeface="Arial Narrow"/>
              </a:rPr>
              <a:t>//</a:t>
            </a:r>
            <a:r>
              <a:rPr sz="1600" spc="-35" dirty="0">
                <a:solidFill>
                  <a:srgbClr val="00997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9973"/>
                </a:solidFill>
                <a:latin typeface="Arial Narrow"/>
                <a:cs typeface="Arial Narrow"/>
              </a:rPr>
              <a:t>Making</a:t>
            </a:r>
            <a:r>
              <a:rPr sz="1600" spc="-45" dirty="0">
                <a:solidFill>
                  <a:srgbClr val="00997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009973"/>
                </a:solidFill>
                <a:latin typeface="Arial Narrow"/>
                <a:cs typeface="Arial Narrow"/>
              </a:rPr>
              <a:t>LabeledPoint</a:t>
            </a:r>
            <a:r>
              <a:rPr sz="1600" spc="-70" dirty="0">
                <a:solidFill>
                  <a:srgbClr val="00997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9973"/>
                </a:solidFill>
                <a:latin typeface="Arial Narrow"/>
                <a:cs typeface="Arial Narrow"/>
              </a:rPr>
              <a:t>of</a:t>
            </a:r>
            <a:r>
              <a:rPr sz="1600" spc="-30" dirty="0">
                <a:solidFill>
                  <a:srgbClr val="00997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9973"/>
                </a:solidFill>
                <a:latin typeface="Arial Narrow"/>
                <a:cs typeface="Arial Narrow"/>
              </a:rPr>
              <a:t>features</a:t>
            </a:r>
            <a:r>
              <a:rPr sz="1600" spc="-40" dirty="0">
                <a:solidFill>
                  <a:srgbClr val="00997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9973"/>
                </a:solidFill>
                <a:latin typeface="Arial Narrow"/>
                <a:cs typeface="Arial Narrow"/>
              </a:rPr>
              <a:t>-</a:t>
            </a:r>
            <a:r>
              <a:rPr sz="1600" spc="-25" dirty="0">
                <a:solidFill>
                  <a:srgbClr val="00997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9973"/>
                </a:solidFill>
                <a:latin typeface="Arial Narrow"/>
                <a:cs typeface="Arial Narrow"/>
              </a:rPr>
              <a:t>this</a:t>
            </a:r>
            <a:r>
              <a:rPr sz="1600" spc="-30" dirty="0">
                <a:solidFill>
                  <a:srgbClr val="00997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9973"/>
                </a:solidFill>
                <a:latin typeface="Arial Narrow"/>
                <a:cs typeface="Arial Narrow"/>
              </a:rPr>
              <a:t>is</a:t>
            </a:r>
            <a:r>
              <a:rPr sz="1600" spc="-35" dirty="0">
                <a:solidFill>
                  <a:srgbClr val="00997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9973"/>
                </a:solidFill>
                <a:latin typeface="Arial Narrow"/>
                <a:cs typeface="Arial Narrow"/>
              </a:rPr>
              <a:t>the</a:t>
            </a:r>
            <a:r>
              <a:rPr sz="1600" spc="-20" dirty="0">
                <a:solidFill>
                  <a:srgbClr val="00997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9973"/>
                </a:solidFill>
                <a:latin typeface="Arial Narrow"/>
                <a:cs typeface="Arial Narrow"/>
              </a:rPr>
              <a:t>training</a:t>
            </a:r>
            <a:r>
              <a:rPr sz="1600" spc="-55" dirty="0">
                <a:solidFill>
                  <a:srgbClr val="00997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9973"/>
                </a:solidFill>
                <a:latin typeface="Arial Narrow"/>
                <a:cs typeface="Arial Narrow"/>
              </a:rPr>
              <a:t>data</a:t>
            </a:r>
            <a:r>
              <a:rPr sz="1600" spc="-45" dirty="0">
                <a:solidFill>
                  <a:srgbClr val="00997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9973"/>
                </a:solidFill>
                <a:latin typeface="Arial Narrow"/>
                <a:cs typeface="Arial Narrow"/>
              </a:rPr>
              <a:t>for</a:t>
            </a:r>
            <a:r>
              <a:rPr sz="1600" spc="-35" dirty="0">
                <a:solidFill>
                  <a:srgbClr val="00997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009973"/>
                </a:solidFill>
                <a:latin typeface="Arial Narrow"/>
                <a:cs typeface="Arial Narrow"/>
              </a:rPr>
              <a:t>the</a:t>
            </a:r>
            <a:r>
              <a:rPr sz="1600" spc="-40" dirty="0">
                <a:solidFill>
                  <a:srgbClr val="00997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009973"/>
                </a:solidFill>
                <a:latin typeface="Arial Narrow"/>
                <a:cs typeface="Arial Narrow"/>
              </a:rPr>
              <a:t>model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ts val="1825"/>
              </a:lnSpc>
            </a:pPr>
            <a:r>
              <a:rPr sz="1600" dirty="0">
                <a:latin typeface="Arial Narrow"/>
                <a:cs typeface="Arial Narrow"/>
              </a:rPr>
              <a:t>val</a:t>
            </a:r>
            <a:r>
              <a:rPr sz="1600" spc="-20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mldata</a:t>
            </a:r>
            <a:r>
              <a:rPr sz="1600" spc="-40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=</a:t>
            </a:r>
            <a:r>
              <a:rPr sz="1600" spc="-20" dirty="0">
                <a:latin typeface="Arial Narrow"/>
                <a:cs typeface="Arial Narrow"/>
              </a:rPr>
              <a:t> </a:t>
            </a:r>
            <a:r>
              <a:rPr sz="1600" spc="-10" dirty="0">
                <a:latin typeface="Arial Narrow"/>
                <a:cs typeface="Arial Narrow"/>
              </a:rPr>
              <a:t>mlprep.map(x</a:t>
            </a:r>
            <a:r>
              <a:rPr sz="1600" spc="-45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=&gt;</a:t>
            </a:r>
            <a:r>
              <a:rPr sz="1600" spc="-30" dirty="0"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 Narrow"/>
                <a:cs typeface="Arial Narrow"/>
              </a:rPr>
              <a:t>LabeledPoint(x(0)</a:t>
            </a:r>
            <a:r>
              <a:rPr sz="1600" spc="-10" dirty="0">
                <a:latin typeface="Arial Narrow"/>
                <a:cs typeface="Arial Narrow"/>
              </a:rPr>
              <a:t>,</a:t>
            </a:r>
            <a:r>
              <a:rPr sz="1600" spc="-40" dirty="0">
                <a:latin typeface="Arial Narrow"/>
                <a:cs typeface="Arial Narrow"/>
              </a:rPr>
              <a:t> </a:t>
            </a:r>
            <a:r>
              <a:rPr sz="1600" spc="-10" dirty="0">
                <a:latin typeface="Arial Narrow"/>
                <a:cs typeface="Arial Narrow"/>
              </a:rPr>
              <a:t>Vectors.dense(x(1),</a:t>
            </a:r>
            <a:r>
              <a:rPr sz="1600" spc="-35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x(2),</a:t>
            </a:r>
            <a:r>
              <a:rPr sz="1600" spc="-20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x(3),</a:t>
            </a:r>
            <a:r>
              <a:rPr sz="1600" spc="-20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x(4),</a:t>
            </a:r>
            <a:r>
              <a:rPr sz="1600" spc="-20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x(5),</a:t>
            </a:r>
            <a:r>
              <a:rPr sz="1600" spc="-20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x(6),</a:t>
            </a:r>
            <a:r>
              <a:rPr sz="1600" spc="-20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x(7),</a:t>
            </a:r>
            <a:r>
              <a:rPr sz="1600" spc="-20" dirty="0">
                <a:latin typeface="Arial Narrow"/>
                <a:cs typeface="Arial Narrow"/>
              </a:rPr>
              <a:t> </a:t>
            </a:r>
            <a:r>
              <a:rPr sz="1600" spc="-10" dirty="0">
                <a:latin typeface="Arial Narrow"/>
                <a:cs typeface="Arial Narrow"/>
              </a:rPr>
              <a:t>x(8))))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ts val="1835"/>
              </a:lnSpc>
            </a:pPr>
            <a:r>
              <a:rPr sz="1600" spc="-10" dirty="0">
                <a:latin typeface="Arial Narrow"/>
                <a:cs typeface="Arial Narrow"/>
              </a:rPr>
              <a:t>mldata.take(1)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ts val="1700"/>
              </a:lnSpc>
            </a:pPr>
            <a:r>
              <a:rPr sz="1450" dirty="0">
                <a:solidFill>
                  <a:srgbClr val="3333CC"/>
                </a:solidFill>
                <a:latin typeface="Arial Narrow"/>
                <a:cs typeface="Arial Narrow"/>
              </a:rPr>
              <a:t>//res7:</a:t>
            </a:r>
            <a:r>
              <a:rPr sz="1450" spc="15" dirty="0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sz="1450" spc="-10" dirty="0">
                <a:solidFill>
                  <a:srgbClr val="3333CC"/>
                </a:solidFill>
                <a:latin typeface="Arial Narrow"/>
                <a:cs typeface="Arial Narrow"/>
              </a:rPr>
              <a:t>Array[org.apache.spark.mllib.regression.LabeledPoint]</a:t>
            </a:r>
            <a:r>
              <a:rPr sz="1450" spc="100" dirty="0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sz="1450" dirty="0">
                <a:solidFill>
                  <a:srgbClr val="3333CC"/>
                </a:solidFill>
                <a:latin typeface="Arial Narrow"/>
                <a:cs typeface="Arial Narrow"/>
              </a:rPr>
              <a:t>=</a:t>
            </a:r>
            <a:r>
              <a:rPr sz="1450" spc="60" dirty="0">
                <a:solidFill>
                  <a:srgbClr val="3333CC"/>
                </a:solidFill>
                <a:latin typeface="Arial Narrow"/>
                <a:cs typeface="Arial Narrow"/>
              </a:rPr>
              <a:t> </a:t>
            </a:r>
            <a:r>
              <a:rPr sz="1450" spc="-10" dirty="0">
                <a:solidFill>
                  <a:srgbClr val="3333CC"/>
                </a:solidFill>
                <a:latin typeface="Arial Narrow"/>
                <a:cs typeface="Arial Narrow"/>
              </a:rPr>
              <a:t>Array((</a:t>
            </a:r>
            <a:r>
              <a:rPr sz="1450" spc="-10" dirty="0">
                <a:solidFill>
                  <a:srgbClr val="FF0000"/>
                </a:solidFill>
                <a:latin typeface="Arial Narrow"/>
                <a:cs typeface="Arial Narrow"/>
              </a:rPr>
              <a:t>0.0</a:t>
            </a:r>
            <a:r>
              <a:rPr sz="1450" spc="-10" dirty="0">
                <a:solidFill>
                  <a:srgbClr val="3333CC"/>
                </a:solidFill>
                <a:latin typeface="Arial Narrow"/>
                <a:cs typeface="Arial Narrow"/>
              </a:rPr>
              <a:t>,[0.0,2.0,900.0,1225.0,6.0,385.0,214.0,294.0]))</a:t>
            </a:r>
            <a:endParaRPr sz="1450">
              <a:latin typeface="Arial Narrow"/>
              <a:cs typeface="Arial Narrow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304413" y="3772408"/>
            <a:ext cx="519430" cy="592455"/>
          </a:xfrm>
          <a:custGeom>
            <a:avLst/>
            <a:gdLst/>
            <a:ahLst/>
            <a:cxnLst/>
            <a:rect l="l" t="t" r="r" b="b"/>
            <a:pathLst>
              <a:path w="519429" h="592454">
                <a:moveTo>
                  <a:pt x="370518" y="469189"/>
                </a:moveTo>
                <a:lnTo>
                  <a:pt x="322579" y="510755"/>
                </a:lnTo>
                <a:lnTo>
                  <a:pt x="519302" y="592327"/>
                </a:lnTo>
                <a:lnTo>
                  <a:pt x="493909" y="493153"/>
                </a:lnTo>
                <a:lnTo>
                  <a:pt x="391287" y="493153"/>
                </a:lnTo>
                <a:lnTo>
                  <a:pt x="370518" y="469189"/>
                </a:lnTo>
                <a:close/>
              </a:path>
              <a:path w="519429" h="592454">
                <a:moveTo>
                  <a:pt x="418510" y="427576"/>
                </a:moveTo>
                <a:lnTo>
                  <a:pt x="370518" y="469189"/>
                </a:lnTo>
                <a:lnTo>
                  <a:pt x="391287" y="493153"/>
                </a:lnTo>
                <a:lnTo>
                  <a:pt x="439292" y="451561"/>
                </a:lnTo>
                <a:lnTo>
                  <a:pt x="418510" y="427576"/>
                </a:lnTo>
                <a:close/>
              </a:path>
              <a:path w="519429" h="592454">
                <a:moveTo>
                  <a:pt x="466471" y="385991"/>
                </a:moveTo>
                <a:lnTo>
                  <a:pt x="418510" y="427576"/>
                </a:lnTo>
                <a:lnTo>
                  <a:pt x="439292" y="451561"/>
                </a:lnTo>
                <a:lnTo>
                  <a:pt x="391287" y="493153"/>
                </a:lnTo>
                <a:lnTo>
                  <a:pt x="493909" y="493153"/>
                </a:lnTo>
                <a:lnTo>
                  <a:pt x="466471" y="385991"/>
                </a:lnTo>
                <a:close/>
              </a:path>
              <a:path w="519429" h="592454">
                <a:moveTo>
                  <a:pt x="48006" y="0"/>
                </a:moveTo>
                <a:lnTo>
                  <a:pt x="0" y="41655"/>
                </a:lnTo>
                <a:lnTo>
                  <a:pt x="370518" y="469189"/>
                </a:lnTo>
                <a:lnTo>
                  <a:pt x="418510" y="427576"/>
                </a:lnTo>
                <a:lnTo>
                  <a:pt x="4800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661160" y="3677411"/>
            <a:ext cx="2810510" cy="30670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20014">
              <a:lnSpc>
                <a:spcPct val="100000"/>
              </a:lnSpc>
              <a:spcBef>
                <a:spcPts val="330"/>
              </a:spcBef>
            </a:pPr>
            <a:r>
              <a:rPr sz="1400" b="1" dirty="0">
                <a:latin typeface="Arial Narrow"/>
                <a:cs typeface="Arial Narrow"/>
              </a:rPr>
              <a:t>Y-</a:t>
            </a:r>
            <a:r>
              <a:rPr sz="1400" b="1" spc="-25" dirty="0">
                <a:latin typeface="Arial Narrow"/>
                <a:cs typeface="Arial Narrow"/>
              </a:rPr>
              <a:t> </a:t>
            </a:r>
            <a:r>
              <a:rPr sz="1400" b="1" dirty="0">
                <a:latin typeface="Arial Narrow"/>
                <a:cs typeface="Arial Narrow"/>
              </a:rPr>
              <a:t>variable</a:t>
            </a:r>
            <a:r>
              <a:rPr sz="1400" dirty="0">
                <a:latin typeface="Arial Narrow"/>
                <a:cs typeface="Arial Narrow"/>
              </a:rPr>
              <a:t>:</a:t>
            </a:r>
            <a:r>
              <a:rPr sz="1400" spc="125" dirty="0">
                <a:latin typeface="Arial Narrow"/>
                <a:cs typeface="Arial Narrow"/>
              </a:rPr>
              <a:t>  </a:t>
            </a:r>
            <a:r>
              <a:rPr sz="1400" dirty="0">
                <a:latin typeface="Arial Narrow"/>
                <a:cs typeface="Arial Narrow"/>
              </a:rPr>
              <a:t>Delayed</a:t>
            </a:r>
            <a:r>
              <a:rPr sz="1400" spc="-15" dirty="0">
                <a:latin typeface="Arial Narrow"/>
                <a:cs typeface="Arial Narrow"/>
              </a:rPr>
              <a:t> </a:t>
            </a:r>
            <a:r>
              <a:rPr sz="1400" dirty="0">
                <a:latin typeface="Arial Narrow"/>
                <a:cs typeface="Arial Narrow"/>
              </a:rPr>
              <a:t>(1),</a:t>
            </a:r>
            <a:r>
              <a:rPr sz="1400" spc="-20" dirty="0">
                <a:latin typeface="Arial Narrow"/>
                <a:cs typeface="Arial Narrow"/>
              </a:rPr>
              <a:t> </a:t>
            </a:r>
            <a:r>
              <a:rPr sz="1400" dirty="0">
                <a:latin typeface="Arial Narrow"/>
                <a:cs typeface="Arial Narrow"/>
              </a:rPr>
              <a:t>Not</a:t>
            </a:r>
            <a:r>
              <a:rPr sz="1400" spc="-10" dirty="0">
                <a:latin typeface="Arial Narrow"/>
                <a:cs typeface="Arial Narrow"/>
              </a:rPr>
              <a:t> </a:t>
            </a:r>
            <a:r>
              <a:rPr sz="1400" dirty="0">
                <a:latin typeface="Arial Narrow"/>
                <a:cs typeface="Arial Narrow"/>
              </a:rPr>
              <a:t>delay</a:t>
            </a:r>
            <a:r>
              <a:rPr sz="1400" spc="-25" dirty="0">
                <a:latin typeface="Arial Narrow"/>
                <a:cs typeface="Arial Narrow"/>
              </a:rPr>
              <a:t> (0)</a:t>
            </a:r>
            <a:endParaRPr sz="1400">
              <a:latin typeface="Arial Narrow"/>
              <a:cs typeface="Arial Narrow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619053" y="3456241"/>
            <a:ext cx="4092575" cy="927735"/>
            <a:chOff x="4619053" y="3456241"/>
            <a:chExt cx="4092575" cy="927735"/>
          </a:xfrm>
        </p:grpSpPr>
        <p:sp>
          <p:nvSpPr>
            <p:cNvPr id="19" name="object 19"/>
            <p:cNvSpPr/>
            <p:nvPr/>
          </p:nvSpPr>
          <p:spPr>
            <a:xfrm>
              <a:off x="4832604" y="3812158"/>
              <a:ext cx="3625850" cy="572135"/>
            </a:xfrm>
            <a:custGeom>
              <a:avLst/>
              <a:gdLst/>
              <a:ahLst/>
              <a:cxnLst/>
              <a:rect l="l" t="t" r="r" b="b"/>
              <a:pathLst>
                <a:path w="3625850" h="572135">
                  <a:moveTo>
                    <a:pt x="591312" y="552577"/>
                  </a:moveTo>
                  <a:lnTo>
                    <a:pt x="556958" y="478193"/>
                  </a:lnTo>
                  <a:lnTo>
                    <a:pt x="502031" y="359194"/>
                  </a:lnTo>
                  <a:lnTo>
                    <a:pt x="462368" y="408774"/>
                  </a:lnTo>
                  <a:lnTo>
                    <a:pt x="39624" y="70586"/>
                  </a:lnTo>
                  <a:lnTo>
                    <a:pt x="0" y="120167"/>
                  </a:lnTo>
                  <a:lnTo>
                    <a:pt x="422719" y="458343"/>
                  </a:lnTo>
                  <a:lnTo>
                    <a:pt x="383032" y="507949"/>
                  </a:lnTo>
                  <a:lnTo>
                    <a:pt x="591312" y="552577"/>
                  </a:lnTo>
                  <a:close/>
                </a:path>
                <a:path w="3625850" h="572135">
                  <a:moveTo>
                    <a:pt x="972312" y="552577"/>
                  </a:moveTo>
                  <a:lnTo>
                    <a:pt x="937958" y="478193"/>
                  </a:lnTo>
                  <a:lnTo>
                    <a:pt x="883031" y="359194"/>
                  </a:lnTo>
                  <a:lnTo>
                    <a:pt x="843368" y="408774"/>
                  </a:lnTo>
                  <a:lnTo>
                    <a:pt x="420624" y="70586"/>
                  </a:lnTo>
                  <a:lnTo>
                    <a:pt x="381000" y="120167"/>
                  </a:lnTo>
                  <a:lnTo>
                    <a:pt x="803719" y="458343"/>
                  </a:lnTo>
                  <a:lnTo>
                    <a:pt x="764032" y="507949"/>
                  </a:lnTo>
                  <a:lnTo>
                    <a:pt x="972312" y="552577"/>
                  </a:lnTo>
                  <a:close/>
                </a:path>
                <a:path w="3625850" h="572135">
                  <a:moveTo>
                    <a:pt x="1353312" y="552577"/>
                  </a:moveTo>
                  <a:lnTo>
                    <a:pt x="1321358" y="468223"/>
                  </a:lnTo>
                  <a:lnTo>
                    <a:pt x="1277874" y="353377"/>
                  </a:lnTo>
                  <a:lnTo>
                    <a:pt x="1234833" y="400011"/>
                  </a:lnTo>
                  <a:lnTo>
                    <a:pt x="879602" y="72047"/>
                  </a:lnTo>
                  <a:lnTo>
                    <a:pt x="836422" y="118706"/>
                  </a:lnTo>
                  <a:lnTo>
                    <a:pt x="1191780" y="446684"/>
                  </a:lnTo>
                  <a:lnTo>
                    <a:pt x="1148715" y="493356"/>
                  </a:lnTo>
                  <a:lnTo>
                    <a:pt x="1353312" y="552577"/>
                  </a:lnTo>
                  <a:close/>
                </a:path>
                <a:path w="3625850" h="572135">
                  <a:moveTo>
                    <a:pt x="1696212" y="554062"/>
                  </a:moveTo>
                  <a:lnTo>
                    <a:pt x="1676742" y="445922"/>
                  </a:lnTo>
                  <a:lnTo>
                    <a:pt x="1658493" y="344449"/>
                  </a:lnTo>
                  <a:lnTo>
                    <a:pt x="1607591" y="382485"/>
                  </a:lnTo>
                  <a:lnTo>
                    <a:pt x="1378712" y="76365"/>
                  </a:lnTo>
                  <a:lnTo>
                    <a:pt x="1327912" y="114388"/>
                  </a:lnTo>
                  <a:lnTo>
                    <a:pt x="1556689" y="420522"/>
                  </a:lnTo>
                  <a:lnTo>
                    <a:pt x="1505839" y="458520"/>
                  </a:lnTo>
                  <a:lnTo>
                    <a:pt x="1696212" y="554062"/>
                  </a:lnTo>
                  <a:close/>
                </a:path>
                <a:path w="3625850" h="572135">
                  <a:moveTo>
                    <a:pt x="2073910" y="339940"/>
                  </a:moveTo>
                  <a:lnTo>
                    <a:pt x="2015680" y="365175"/>
                  </a:lnTo>
                  <a:lnTo>
                    <a:pt x="1860931" y="8128"/>
                  </a:lnTo>
                  <a:lnTo>
                    <a:pt x="1802765" y="33274"/>
                  </a:lnTo>
                  <a:lnTo>
                    <a:pt x="1957400" y="390423"/>
                  </a:lnTo>
                  <a:lnTo>
                    <a:pt x="1899158" y="415658"/>
                  </a:lnTo>
                  <a:lnTo>
                    <a:pt x="2062226" y="552615"/>
                  </a:lnTo>
                  <a:lnTo>
                    <a:pt x="2069528" y="419557"/>
                  </a:lnTo>
                  <a:lnTo>
                    <a:pt x="2073910" y="339940"/>
                  </a:lnTo>
                  <a:close/>
                </a:path>
                <a:path w="3625850" h="572135">
                  <a:moveTo>
                    <a:pt x="2507742" y="381165"/>
                  </a:moveTo>
                  <a:lnTo>
                    <a:pt x="2444242" y="381165"/>
                  </a:lnTo>
                  <a:lnTo>
                    <a:pt x="2444242" y="20701"/>
                  </a:lnTo>
                  <a:lnTo>
                    <a:pt x="2380742" y="20701"/>
                  </a:lnTo>
                  <a:lnTo>
                    <a:pt x="2380742" y="381165"/>
                  </a:lnTo>
                  <a:lnTo>
                    <a:pt x="2317242" y="381165"/>
                  </a:lnTo>
                  <a:lnTo>
                    <a:pt x="2412492" y="571665"/>
                  </a:lnTo>
                  <a:lnTo>
                    <a:pt x="2491867" y="412915"/>
                  </a:lnTo>
                  <a:lnTo>
                    <a:pt x="2507742" y="381165"/>
                  </a:lnTo>
                  <a:close/>
                </a:path>
                <a:path w="3625850" h="572135">
                  <a:moveTo>
                    <a:pt x="3169793" y="39243"/>
                  </a:moveTo>
                  <a:lnTo>
                    <a:pt x="3118231" y="2159"/>
                  </a:lnTo>
                  <a:lnTo>
                    <a:pt x="2848152" y="379272"/>
                  </a:lnTo>
                  <a:lnTo>
                    <a:pt x="2796540" y="342277"/>
                  </a:lnTo>
                  <a:lnTo>
                    <a:pt x="2763012" y="552615"/>
                  </a:lnTo>
                  <a:lnTo>
                    <a:pt x="2951353" y="453212"/>
                  </a:lnTo>
                  <a:lnTo>
                    <a:pt x="2935744" y="442036"/>
                  </a:lnTo>
                  <a:lnTo>
                    <a:pt x="2899727" y="416229"/>
                  </a:lnTo>
                  <a:lnTo>
                    <a:pt x="3169793" y="39243"/>
                  </a:lnTo>
                  <a:close/>
                </a:path>
                <a:path w="3625850" h="572135">
                  <a:moveTo>
                    <a:pt x="3625342" y="41402"/>
                  </a:moveTo>
                  <a:lnTo>
                    <a:pt x="3577082" y="0"/>
                  </a:lnTo>
                  <a:lnTo>
                    <a:pt x="3244100" y="387438"/>
                  </a:lnTo>
                  <a:lnTo>
                    <a:pt x="3195955" y="346062"/>
                  </a:lnTo>
                  <a:lnTo>
                    <a:pt x="3144012" y="552615"/>
                  </a:lnTo>
                  <a:lnTo>
                    <a:pt x="3340481" y="470230"/>
                  </a:lnTo>
                  <a:lnTo>
                    <a:pt x="3320326" y="452920"/>
                  </a:lnTo>
                  <a:lnTo>
                    <a:pt x="3292246" y="428802"/>
                  </a:lnTo>
                  <a:lnTo>
                    <a:pt x="3625342" y="41402"/>
                  </a:lnTo>
                  <a:close/>
                </a:path>
              </a:pathLst>
            </a:custGeom>
            <a:solidFill>
              <a:srgbClr val="3947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23815" y="3461003"/>
              <a:ext cx="4083050" cy="523240"/>
            </a:xfrm>
            <a:custGeom>
              <a:avLst/>
              <a:gdLst/>
              <a:ahLst/>
              <a:cxnLst/>
              <a:rect l="l" t="t" r="r" b="b"/>
              <a:pathLst>
                <a:path w="4083050" h="523239">
                  <a:moveTo>
                    <a:pt x="0" y="522732"/>
                  </a:moveTo>
                  <a:lnTo>
                    <a:pt x="4082795" y="522732"/>
                  </a:lnTo>
                  <a:lnTo>
                    <a:pt x="4082795" y="0"/>
                  </a:lnTo>
                  <a:lnTo>
                    <a:pt x="0" y="0"/>
                  </a:lnTo>
                  <a:lnTo>
                    <a:pt x="0" y="52273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640643" y="3446779"/>
            <a:ext cx="4046854" cy="53276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5715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450"/>
              </a:spcBef>
            </a:pPr>
            <a:r>
              <a:rPr sz="1400" b="1" spc="-10" dirty="0">
                <a:latin typeface="Arial Narrow"/>
                <a:cs typeface="Arial Narrow"/>
              </a:rPr>
              <a:t>X-variables</a:t>
            </a:r>
            <a:r>
              <a:rPr sz="1400" spc="-10" dirty="0">
                <a:latin typeface="Arial Narrow"/>
                <a:cs typeface="Arial Narrow"/>
              </a:rPr>
              <a:t>:</a:t>
            </a:r>
            <a:endParaRPr sz="1400">
              <a:latin typeface="Arial Narrow"/>
              <a:cs typeface="Arial Narrow"/>
            </a:endParaRPr>
          </a:p>
          <a:p>
            <a:pPr marL="3175" algn="ctr">
              <a:lnSpc>
                <a:spcPct val="100000"/>
              </a:lnSpc>
            </a:pPr>
            <a:r>
              <a:rPr sz="1400" spc="-10" dirty="0">
                <a:latin typeface="Arial Narrow"/>
                <a:cs typeface="Arial Narrow"/>
              </a:rPr>
              <a:t>(mo/day/deptime/arrtime/carrier/elapsedtime/origin/dest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968241" y="4519256"/>
            <a:ext cx="1275715" cy="384175"/>
          </a:xfrm>
          <a:custGeom>
            <a:avLst/>
            <a:gdLst/>
            <a:ahLst/>
            <a:cxnLst/>
            <a:rect l="l" t="t" r="r" b="b"/>
            <a:pathLst>
              <a:path w="1275714" h="384175">
                <a:moveTo>
                  <a:pt x="1141129" y="340787"/>
                </a:moveTo>
                <a:lnTo>
                  <a:pt x="1129919" y="383768"/>
                </a:lnTo>
                <a:lnTo>
                  <a:pt x="1275715" y="352920"/>
                </a:lnTo>
                <a:lnTo>
                  <a:pt x="1268244" y="346379"/>
                </a:lnTo>
                <a:lnTo>
                  <a:pt x="1162558" y="346379"/>
                </a:lnTo>
                <a:lnTo>
                  <a:pt x="1141129" y="340787"/>
                </a:lnTo>
                <a:close/>
              </a:path>
              <a:path w="1275714" h="384175">
                <a:moveTo>
                  <a:pt x="1152354" y="297753"/>
                </a:moveTo>
                <a:lnTo>
                  <a:pt x="1141129" y="340787"/>
                </a:lnTo>
                <a:lnTo>
                  <a:pt x="1162558" y="346379"/>
                </a:lnTo>
                <a:lnTo>
                  <a:pt x="1173861" y="303364"/>
                </a:lnTo>
                <a:lnTo>
                  <a:pt x="1152354" y="297753"/>
                </a:lnTo>
                <a:close/>
              </a:path>
              <a:path w="1275714" h="384175">
                <a:moveTo>
                  <a:pt x="1163574" y="254736"/>
                </a:moveTo>
                <a:lnTo>
                  <a:pt x="1152354" y="297753"/>
                </a:lnTo>
                <a:lnTo>
                  <a:pt x="1173861" y="303364"/>
                </a:lnTo>
                <a:lnTo>
                  <a:pt x="1162558" y="346379"/>
                </a:lnTo>
                <a:lnTo>
                  <a:pt x="1268244" y="346379"/>
                </a:lnTo>
                <a:lnTo>
                  <a:pt x="1163574" y="254736"/>
                </a:lnTo>
                <a:close/>
              </a:path>
              <a:path w="1275714" h="384175">
                <a:moveTo>
                  <a:pt x="11175" y="0"/>
                </a:moveTo>
                <a:lnTo>
                  <a:pt x="0" y="43002"/>
                </a:lnTo>
                <a:lnTo>
                  <a:pt x="1141129" y="340787"/>
                </a:lnTo>
                <a:lnTo>
                  <a:pt x="1152354" y="297753"/>
                </a:lnTo>
                <a:lnTo>
                  <a:pt x="1117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4108703" y="3041142"/>
            <a:ext cx="4155440" cy="1755775"/>
            <a:chOff x="4108703" y="3041142"/>
            <a:chExt cx="4155440" cy="1755775"/>
          </a:xfrm>
        </p:grpSpPr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41568" y="4535640"/>
              <a:ext cx="178180" cy="24133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60084" y="4555451"/>
              <a:ext cx="178180" cy="24133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53530" y="4541329"/>
              <a:ext cx="126492" cy="24617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29704" y="4546307"/>
              <a:ext cx="178180" cy="24133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87132" y="4551946"/>
              <a:ext cx="126365" cy="24457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00136" y="4546307"/>
              <a:ext cx="178181" cy="24133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85708" y="4555451"/>
              <a:ext cx="178181" cy="24133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18324" y="4538675"/>
              <a:ext cx="178180" cy="24135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108703" y="3041142"/>
              <a:ext cx="495300" cy="190500"/>
            </a:xfrm>
            <a:custGeom>
              <a:avLst/>
              <a:gdLst/>
              <a:ahLst/>
              <a:cxnLst/>
              <a:rect l="l" t="t" r="r" b="b"/>
              <a:pathLst>
                <a:path w="495300" h="190500">
                  <a:moveTo>
                    <a:pt x="304800" y="0"/>
                  </a:moveTo>
                  <a:lnTo>
                    <a:pt x="304800" y="190500"/>
                  </a:lnTo>
                  <a:lnTo>
                    <a:pt x="431800" y="127000"/>
                  </a:lnTo>
                  <a:lnTo>
                    <a:pt x="336550" y="127000"/>
                  </a:lnTo>
                  <a:lnTo>
                    <a:pt x="336550" y="63500"/>
                  </a:lnTo>
                  <a:lnTo>
                    <a:pt x="431800" y="63500"/>
                  </a:lnTo>
                  <a:lnTo>
                    <a:pt x="304800" y="0"/>
                  </a:lnTo>
                  <a:close/>
                </a:path>
                <a:path w="495300" h="190500">
                  <a:moveTo>
                    <a:pt x="304800" y="63500"/>
                  </a:moveTo>
                  <a:lnTo>
                    <a:pt x="0" y="63500"/>
                  </a:lnTo>
                  <a:lnTo>
                    <a:pt x="0" y="127000"/>
                  </a:lnTo>
                  <a:lnTo>
                    <a:pt x="304800" y="127000"/>
                  </a:lnTo>
                  <a:lnTo>
                    <a:pt x="304800" y="63500"/>
                  </a:lnTo>
                  <a:close/>
                </a:path>
                <a:path w="495300" h="190500">
                  <a:moveTo>
                    <a:pt x="431800" y="63500"/>
                  </a:moveTo>
                  <a:lnTo>
                    <a:pt x="336550" y="63500"/>
                  </a:lnTo>
                  <a:lnTo>
                    <a:pt x="336550" y="127000"/>
                  </a:lnTo>
                  <a:lnTo>
                    <a:pt x="431800" y="127000"/>
                  </a:lnTo>
                  <a:lnTo>
                    <a:pt x="495300" y="95250"/>
                  </a:lnTo>
                  <a:lnTo>
                    <a:pt x="431800" y="635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29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0740">
              <a:lnSpc>
                <a:spcPts val="2810"/>
              </a:lnSpc>
              <a:spcBef>
                <a:spcPts val="100"/>
              </a:spcBef>
            </a:pPr>
            <a:r>
              <a:rPr dirty="0"/>
              <a:t>Lab</a:t>
            </a:r>
            <a:r>
              <a:rPr spc="-15" dirty="0"/>
              <a:t> </a:t>
            </a:r>
            <a:r>
              <a:rPr spc="-25" dirty="0"/>
              <a:t>01a</a:t>
            </a:r>
          </a:p>
          <a:p>
            <a:pPr marL="840740">
              <a:lnSpc>
                <a:spcPts val="2810"/>
              </a:lnSpc>
            </a:pPr>
            <a:r>
              <a:rPr dirty="0">
                <a:solidFill>
                  <a:srgbClr val="0079DB"/>
                </a:solidFill>
              </a:rPr>
              <a:t>CF </a:t>
            </a:r>
            <a:r>
              <a:rPr dirty="0">
                <a:solidFill>
                  <a:srgbClr val="EB871D"/>
                </a:solidFill>
              </a:rPr>
              <a:t>-</a:t>
            </a:r>
            <a:r>
              <a:rPr spc="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Load Movie</a:t>
            </a:r>
            <a:r>
              <a:rPr spc="20" dirty="0">
                <a:solidFill>
                  <a:srgbClr val="EB871D"/>
                </a:solidFill>
              </a:rPr>
              <a:t> </a:t>
            </a:r>
            <a:r>
              <a:rPr spc="-20" dirty="0">
                <a:solidFill>
                  <a:srgbClr val="EB871D"/>
                </a:solidFill>
              </a:rPr>
              <a:t>Data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8739" y="944626"/>
            <a:ext cx="6183630" cy="151955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99085" marR="662305" indent="-287020">
              <a:lnSpc>
                <a:spcPts val="1939"/>
              </a:lnSpc>
              <a:spcBef>
                <a:spcPts val="345"/>
              </a:spcBef>
              <a:buFont typeface="Arial"/>
              <a:buChar char="•"/>
              <a:tabLst>
                <a:tab pos="299720" algn="l"/>
                <a:tab pos="329565" algn="l"/>
                <a:tab pos="3859529" algn="l"/>
              </a:tabLst>
            </a:pPr>
            <a:r>
              <a:rPr sz="1800" dirty="0">
                <a:latin typeface="Century Gothic"/>
                <a:cs typeface="Century Gothic"/>
              </a:rPr>
              <a:t>Load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IMPORTS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and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file</a:t>
            </a:r>
            <a:r>
              <a:rPr sz="1800" spc="-40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'</a:t>
            </a:r>
            <a:r>
              <a:rPr sz="1800" spc="-10" dirty="0">
                <a:solidFill>
                  <a:srgbClr val="0079DB"/>
                </a:solidFill>
                <a:latin typeface="Century Gothic"/>
                <a:cs typeface="Century Gothic"/>
              </a:rPr>
              <a:t>u.data</a:t>
            </a:r>
            <a:r>
              <a:rPr sz="1800" spc="-10" dirty="0">
                <a:latin typeface="Century Gothic"/>
                <a:cs typeface="Century Gothic"/>
              </a:rPr>
              <a:t>'.</a:t>
            </a:r>
            <a:r>
              <a:rPr sz="1800" dirty="0">
                <a:latin typeface="Century Gothic"/>
                <a:cs typeface="Century Gothic"/>
              </a:rPr>
              <a:t>	File</a:t>
            </a:r>
            <a:r>
              <a:rPr sz="1800" spc="-3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consists</a:t>
            </a:r>
            <a:r>
              <a:rPr sz="1800" spc="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of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spc="-50" dirty="0">
                <a:latin typeface="Century Gothic"/>
                <a:cs typeface="Century Gothic"/>
              </a:rPr>
              <a:t>: 		</a:t>
            </a:r>
            <a:r>
              <a:rPr sz="1800" dirty="0">
                <a:latin typeface="Century Gothic"/>
                <a:cs typeface="Century Gothic"/>
              </a:rPr>
              <a:t>(</a:t>
            </a:r>
            <a:r>
              <a:rPr sz="1800" dirty="0">
                <a:solidFill>
                  <a:srgbClr val="0079DB"/>
                </a:solidFill>
                <a:latin typeface="Century Gothic"/>
                <a:cs typeface="Century Gothic"/>
              </a:rPr>
              <a:t>user</a:t>
            </a:r>
            <a:r>
              <a:rPr sz="1800" spc="3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Int,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079DB"/>
                </a:solidFill>
                <a:latin typeface="Century Gothic"/>
                <a:cs typeface="Century Gothic"/>
              </a:rPr>
              <a:t>movie</a:t>
            </a:r>
            <a:r>
              <a:rPr sz="1800" spc="-4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Int,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079DB"/>
                </a:solidFill>
                <a:latin typeface="Century Gothic"/>
                <a:cs typeface="Century Gothic"/>
              </a:rPr>
              <a:t>rating</a:t>
            </a:r>
            <a:r>
              <a:rPr sz="1800" dirty="0">
                <a:latin typeface="Century Gothic"/>
                <a:cs typeface="Century Gothic"/>
              </a:rPr>
              <a:t>: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Double,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079DB"/>
                </a:solidFill>
                <a:latin typeface="Century Gothic"/>
                <a:cs typeface="Century Gothic"/>
              </a:rPr>
              <a:t>ts</a:t>
            </a:r>
            <a:r>
              <a:rPr sz="1800" dirty="0">
                <a:latin typeface="Century Gothic"/>
                <a:cs typeface="Century Gothic"/>
              </a:rPr>
              <a:t>: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string) 		</a:t>
            </a:r>
            <a:r>
              <a:rPr sz="1800" dirty="0">
                <a:latin typeface="Century Gothic"/>
                <a:cs typeface="Century Gothic"/>
              </a:rPr>
              <a:t>Rating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are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1-5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(with</a:t>
            </a:r>
            <a:r>
              <a:rPr sz="1800" spc="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1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=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Bad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and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5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=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Excellent)</a:t>
            </a:r>
            <a:endParaRPr sz="1800">
              <a:latin typeface="Century Gothic"/>
              <a:cs typeface="Century Gothic"/>
            </a:endParaRPr>
          </a:p>
          <a:p>
            <a:pPr marL="299085" marR="5080" indent="-287020">
              <a:lnSpc>
                <a:spcPct val="87200"/>
              </a:lnSpc>
              <a:spcBef>
                <a:spcPts val="4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entury Gothic"/>
                <a:cs typeface="Century Gothic"/>
              </a:rPr>
              <a:t>Then filter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columns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you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want</a:t>
            </a:r>
            <a:r>
              <a:rPr sz="1800" spc="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(user,</a:t>
            </a:r>
            <a:r>
              <a:rPr sz="1800" spc="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movie,</a:t>
            </a:r>
            <a:r>
              <a:rPr sz="1800" spc="-3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rating)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spc="-20" dirty="0">
                <a:latin typeface="Century Gothic"/>
                <a:cs typeface="Century Gothic"/>
              </a:rPr>
              <a:t>into </a:t>
            </a:r>
            <a:r>
              <a:rPr sz="1800" dirty="0">
                <a:latin typeface="Century Gothic"/>
                <a:cs typeface="Century Gothic"/>
              </a:rPr>
              <a:t>an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Array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using RATING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library</a:t>
            </a:r>
            <a:r>
              <a:rPr sz="1800" spc="-4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along with</a:t>
            </a:r>
            <a:r>
              <a:rPr sz="1800" spc="60" dirty="0"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0079DB"/>
                </a:solidFill>
                <a:latin typeface="Courier New"/>
                <a:cs typeface="Courier New"/>
              </a:rPr>
              <a:t>map()</a:t>
            </a:r>
            <a:r>
              <a:rPr sz="1800" spc="-10" dirty="0">
                <a:latin typeface="Century Gothic"/>
                <a:cs typeface="Century Gothic"/>
              </a:rPr>
              <a:t>and </a:t>
            </a:r>
            <a:r>
              <a:rPr sz="1800" b="1" spc="-10" dirty="0">
                <a:solidFill>
                  <a:srgbClr val="0079DB"/>
                </a:solidFill>
                <a:latin typeface="Courier New"/>
                <a:cs typeface="Courier New"/>
              </a:rPr>
              <a:t>case()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4151" y="4762500"/>
            <a:ext cx="8235950" cy="277495"/>
          </a:xfrm>
          <a:prstGeom prst="rect">
            <a:avLst/>
          </a:prstGeom>
          <a:solidFill>
            <a:srgbClr val="FFFF00"/>
          </a:solidFill>
          <a:ln w="9525">
            <a:solidFill>
              <a:srgbClr val="3B3B3A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157480">
              <a:lnSpc>
                <a:spcPct val="100000"/>
              </a:lnSpc>
              <a:spcBef>
                <a:spcPts val="225"/>
              </a:spcBef>
            </a:pPr>
            <a:r>
              <a:rPr sz="1200" u="sng" dirty="0">
                <a:solidFill>
                  <a:srgbClr val="0079DB"/>
                </a:solidFill>
                <a:uFill>
                  <a:solidFill>
                    <a:srgbClr val="0079DB"/>
                  </a:solidFill>
                </a:uFill>
                <a:latin typeface="Courier New"/>
                <a:cs typeface="Courier New"/>
                <a:hlinkClick r:id="rId3"/>
              </a:rPr>
              <a:t>https://www.slideshare.net/sscdotopen/latent-factor-models-for-collaborative-</a:t>
            </a:r>
            <a:r>
              <a:rPr sz="1200" u="sng" spc="-10" dirty="0">
                <a:solidFill>
                  <a:srgbClr val="0079DB"/>
                </a:solidFill>
                <a:uFill>
                  <a:solidFill>
                    <a:srgbClr val="0079DB"/>
                  </a:solidFill>
                </a:uFill>
                <a:latin typeface="Courier New"/>
                <a:cs typeface="Courier New"/>
                <a:hlinkClick r:id="rId3"/>
              </a:rPr>
              <a:t>filtering</a:t>
            </a:r>
            <a:endParaRPr sz="1200">
              <a:latin typeface="Courier New"/>
              <a:cs typeface="Courier New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4106" y="1133411"/>
            <a:ext cx="8949690" cy="3413125"/>
            <a:chOff x="94106" y="1133411"/>
            <a:chExt cx="8949690" cy="341312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3635" y="2554598"/>
              <a:ext cx="8810631" cy="179994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8869" y="2509837"/>
              <a:ext cx="8940165" cy="1879600"/>
            </a:xfrm>
            <a:custGeom>
              <a:avLst/>
              <a:gdLst/>
              <a:ahLst/>
              <a:cxnLst/>
              <a:rect l="l" t="t" r="r" b="b"/>
              <a:pathLst>
                <a:path w="8940165" h="1879600">
                  <a:moveTo>
                    <a:pt x="0" y="1879473"/>
                  </a:moveTo>
                  <a:lnTo>
                    <a:pt x="8940165" y="1879473"/>
                  </a:lnTo>
                  <a:lnTo>
                    <a:pt x="8940165" y="0"/>
                  </a:lnTo>
                  <a:lnTo>
                    <a:pt x="0" y="0"/>
                  </a:lnTo>
                  <a:lnTo>
                    <a:pt x="0" y="1879473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03847" y="1143000"/>
              <a:ext cx="2628900" cy="218084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399022" y="1138174"/>
              <a:ext cx="2638425" cy="2190750"/>
            </a:xfrm>
            <a:custGeom>
              <a:avLst/>
              <a:gdLst/>
              <a:ahLst/>
              <a:cxnLst/>
              <a:rect l="l" t="t" r="r" b="b"/>
              <a:pathLst>
                <a:path w="2638425" h="2190750">
                  <a:moveTo>
                    <a:pt x="0" y="2190369"/>
                  </a:moveTo>
                  <a:lnTo>
                    <a:pt x="2638425" y="2190369"/>
                  </a:lnTo>
                  <a:lnTo>
                    <a:pt x="2638425" y="0"/>
                  </a:lnTo>
                  <a:lnTo>
                    <a:pt x="0" y="0"/>
                  </a:lnTo>
                  <a:lnTo>
                    <a:pt x="0" y="2190369"/>
                  </a:lnTo>
                  <a:close/>
                </a:path>
              </a:pathLst>
            </a:custGeom>
            <a:ln w="9524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77340" y="4232147"/>
              <a:ext cx="5334000" cy="30479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572640" y="4227385"/>
              <a:ext cx="5343525" cy="314325"/>
            </a:xfrm>
            <a:custGeom>
              <a:avLst/>
              <a:gdLst/>
              <a:ahLst/>
              <a:cxnLst/>
              <a:rect l="l" t="t" r="r" b="b"/>
              <a:pathLst>
                <a:path w="5343525" h="314325">
                  <a:moveTo>
                    <a:pt x="0" y="314324"/>
                  </a:moveTo>
                  <a:lnTo>
                    <a:pt x="5343525" y="314324"/>
                  </a:lnTo>
                  <a:lnTo>
                    <a:pt x="5343525" y="0"/>
                  </a:lnTo>
                  <a:lnTo>
                    <a:pt x="0" y="0"/>
                  </a:lnTo>
                  <a:lnTo>
                    <a:pt x="0" y="314324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30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5" name="object 5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0740">
              <a:lnSpc>
                <a:spcPts val="2810"/>
              </a:lnSpc>
              <a:spcBef>
                <a:spcPts val="100"/>
              </a:spcBef>
            </a:pPr>
            <a:r>
              <a:rPr dirty="0"/>
              <a:t>Lab</a:t>
            </a:r>
            <a:r>
              <a:rPr spc="-15" dirty="0"/>
              <a:t> </a:t>
            </a:r>
            <a:r>
              <a:rPr spc="-25" dirty="0"/>
              <a:t>01b</a:t>
            </a:r>
          </a:p>
          <a:p>
            <a:pPr marL="840740">
              <a:lnSpc>
                <a:spcPts val="2810"/>
              </a:lnSpc>
            </a:pPr>
            <a:r>
              <a:rPr dirty="0">
                <a:solidFill>
                  <a:srgbClr val="0079DB"/>
                </a:solidFill>
              </a:rPr>
              <a:t>CF</a:t>
            </a:r>
            <a:r>
              <a:rPr spc="-15" dirty="0">
                <a:solidFill>
                  <a:srgbClr val="0079DB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-</a:t>
            </a:r>
            <a:r>
              <a:rPr spc="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Create</a:t>
            </a:r>
            <a:r>
              <a:rPr spc="5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Model</a:t>
            </a:r>
            <a:r>
              <a:rPr spc="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and</a:t>
            </a:r>
            <a:r>
              <a:rPr spc="5" dirty="0">
                <a:solidFill>
                  <a:srgbClr val="EB871D"/>
                </a:solidFill>
              </a:rPr>
              <a:t> </a:t>
            </a:r>
            <a:r>
              <a:rPr spc="-10" dirty="0">
                <a:solidFill>
                  <a:srgbClr val="EB871D"/>
                </a:solidFill>
              </a:rPr>
              <a:t>Factors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689991" y="1735835"/>
            <a:ext cx="7398384" cy="3049905"/>
            <a:chOff x="689991" y="1735835"/>
            <a:chExt cx="7398384" cy="304990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9040" y="2126734"/>
              <a:ext cx="7267777" cy="259995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94753" y="2072449"/>
              <a:ext cx="7388859" cy="2708910"/>
            </a:xfrm>
            <a:custGeom>
              <a:avLst/>
              <a:gdLst/>
              <a:ahLst/>
              <a:cxnLst/>
              <a:rect l="l" t="t" r="r" b="b"/>
              <a:pathLst>
                <a:path w="7388859" h="2708910">
                  <a:moveTo>
                    <a:pt x="0" y="2708529"/>
                  </a:moveTo>
                  <a:lnTo>
                    <a:pt x="7388733" y="2708529"/>
                  </a:lnTo>
                  <a:lnTo>
                    <a:pt x="7388733" y="0"/>
                  </a:lnTo>
                  <a:lnTo>
                    <a:pt x="0" y="0"/>
                  </a:lnTo>
                  <a:lnTo>
                    <a:pt x="0" y="2708529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07233" y="1735835"/>
              <a:ext cx="2902585" cy="431165"/>
            </a:xfrm>
            <a:custGeom>
              <a:avLst/>
              <a:gdLst/>
              <a:ahLst/>
              <a:cxnLst/>
              <a:rect l="l" t="t" r="r" b="b"/>
              <a:pathLst>
                <a:path w="2902585" h="431164">
                  <a:moveTo>
                    <a:pt x="209550" y="221488"/>
                  </a:moveTo>
                  <a:lnTo>
                    <a:pt x="139700" y="221488"/>
                  </a:lnTo>
                  <a:lnTo>
                    <a:pt x="139700" y="0"/>
                  </a:lnTo>
                  <a:lnTo>
                    <a:pt x="69850" y="0"/>
                  </a:lnTo>
                  <a:lnTo>
                    <a:pt x="69850" y="221488"/>
                  </a:lnTo>
                  <a:lnTo>
                    <a:pt x="0" y="221488"/>
                  </a:lnTo>
                  <a:lnTo>
                    <a:pt x="104775" y="431038"/>
                  </a:lnTo>
                  <a:lnTo>
                    <a:pt x="192087" y="256413"/>
                  </a:lnTo>
                  <a:lnTo>
                    <a:pt x="209550" y="221488"/>
                  </a:lnTo>
                  <a:close/>
                </a:path>
                <a:path w="2902585" h="431164">
                  <a:moveTo>
                    <a:pt x="1974342" y="187833"/>
                  </a:moveTo>
                  <a:lnTo>
                    <a:pt x="1904492" y="187833"/>
                  </a:lnTo>
                  <a:lnTo>
                    <a:pt x="1904492" y="9144"/>
                  </a:lnTo>
                  <a:lnTo>
                    <a:pt x="1834642" y="9144"/>
                  </a:lnTo>
                  <a:lnTo>
                    <a:pt x="1834642" y="187833"/>
                  </a:lnTo>
                  <a:lnTo>
                    <a:pt x="1764792" y="187833"/>
                  </a:lnTo>
                  <a:lnTo>
                    <a:pt x="1869567" y="397383"/>
                  </a:lnTo>
                  <a:lnTo>
                    <a:pt x="1956879" y="222758"/>
                  </a:lnTo>
                  <a:lnTo>
                    <a:pt x="1974342" y="187833"/>
                  </a:lnTo>
                  <a:close/>
                </a:path>
                <a:path w="2902585" h="431164">
                  <a:moveTo>
                    <a:pt x="2902458" y="196977"/>
                  </a:moveTo>
                  <a:lnTo>
                    <a:pt x="2832608" y="196977"/>
                  </a:lnTo>
                  <a:lnTo>
                    <a:pt x="2832608" y="41148"/>
                  </a:lnTo>
                  <a:lnTo>
                    <a:pt x="2762758" y="41148"/>
                  </a:lnTo>
                  <a:lnTo>
                    <a:pt x="2762758" y="196977"/>
                  </a:lnTo>
                  <a:lnTo>
                    <a:pt x="2692908" y="196977"/>
                  </a:lnTo>
                  <a:lnTo>
                    <a:pt x="2797683" y="406527"/>
                  </a:lnTo>
                  <a:lnTo>
                    <a:pt x="2884995" y="231902"/>
                  </a:lnTo>
                  <a:lnTo>
                    <a:pt x="2902458" y="19697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37845" y="953261"/>
            <a:ext cx="5965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entury Gothic"/>
                <a:cs typeface="Century Gothic"/>
              </a:rPr>
              <a:t>Create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Model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and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then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view</a:t>
            </a:r>
            <a:r>
              <a:rPr sz="1800" spc="-4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Factors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from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that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Model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5384" y="1257300"/>
            <a:ext cx="7966075" cy="524510"/>
          </a:xfrm>
          <a:prstGeom prst="rect">
            <a:avLst/>
          </a:prstGeom>
          <a:solidFill>
            <a:srgbClr val="FFFF00"/>
          </a:solidFill>
          <a:ln w="9525">
            <a:solidFill>
              <a:srgbClr val="3B3B3A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337820" marR="297815" indent="-33655">
              <a:lnSpc>
                <a:spcPct val="100000"/>
              </a:lnSpc>
              <a:spcBef>
                <a:spcPts val="335"/>
              </a:spcBef>
            </a:pP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These</a:t>
            </a:r>
            <a:r>
              <a:rPr sz="14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are</a:t>
            </a:r>
            <a:r>
              <a:rPr sz="14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called</a:t>
            </a:r>
            <a:r>
              <a:rPr sz="14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'Hyperparameters'</a:t>
            </a:r>
            <a:r>
              <a:rPr sz="14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and</a:t>
            </a:r>
            <a:r>
              <a:rPr sz="14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determines</a:t>
            </a:r>
            <a:r>
              <a:rPr sz="14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how</a:t>
            </a:r>
            <a:r>
              <a:rPr sz="14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build</a:t>
            </a:r>
            <a:r>
              <a:rPr sz="14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Model.</a:t>
            </a:r>
            <a:r>
              <a:rPr sz="14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Note</a:t>
            </a:r>
            <a:r>
              <a:rPr sz="14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there</a:t>
            </a:r>
            <a:r>
              <a:rPr sz="14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3B3B3A"/>
                </a:solidFill>
                <a:latin typeface="Century Gothic"/>
                <a:cs typeface="Century Gothic"/>
              </a:rPr>
              <a:t>is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'alpha'</a:t>
            </a:r>
            <a:r>
              <a:rPr sz="14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which</a:t>
            </a:r>
            <a:r>
              <a:rPr sz="14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is</a:t>
            </a:r>
            <a:r>
              <a:rPr sz="14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weighting</a:t>
            </a:r>
            <a:r>
              <a:rPr sz="14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schema</a:t>
            </a:r>
            <a:r>
              <a:rPr sz="14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that</a:t>
            </a:r>
            <a:r>
              <a:rPr sz="14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will</a:t>
            </a:r>
            <a:r>
              <a:rPr sz="14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be</a:t>
            </a:r>
            <a:r>
              <a:rPr sz="14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set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14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default</a:t>
            </a:r>
            <a:r>
              <a:rPr sz="14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value</a:t>
            </a:r>
            <a:r>
              <a:rPr sz="14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=</a:t>
            </a:r>
            <a:r>
              <a:rPr sz="14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.01 if</a:t>
            </a:r>
            <a:r>
              <a:rPr sz="14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not</a:t>
            </a:r>
            <a:r>
              <a:rPr sz="14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defined</a:t>
            </a:r>
            <a:endParaRPr sz="1400">
              <a:latin typeface="Century Gothic"/>
              <a:cs typeface="Century Gothic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158934" y="3413315"/>
            <a:ext cx="5358130" cy="1305560"/>
            <a:chOff x="3158934" y="3413315"/>
            <a:chExt cx="5358130" cy="1305560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0916" y="4399788"/>
              <a:ext cx="1328927" cy="30937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276089" y="4395025"/>
              <a:ext cx="1338580" cy="319405"/>
            </a:xfrm>
            <a:custGeom>
              <a:avLst/>
              <a:gdLst/>
              <a:ahLst/>
              <a:cxnLst/>
              <a:rect l="l" t="t" r="r" b="b"/>
              <a:pathLst>
                <a:path w="1338579" h="319404">
                  <a:moveTo>
                    <a:pt x="0" y="318897"/>
                  </a:moveTo>
                  <a:lnTo>
                    <a:pt x="1338452" y="318897"/>
                  </a:lnTo>
                  <a:lnTo>
                    <a:pt x="1338452" y="0"/>
                  </a:lnTo>
                  <a:lnTo>
                    <a:pt x="0" y="0"/>
                  </a:lnTo>
                  <a:lnTo>
                    <a:pt x="0" y="318897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70959" y="3915156"/>
              <a:ext cx="1389888" cy="28955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866134" y="3910393"/>
              <a:ext cx="1399540" cy="299085"/>
            </a:xfrm>
            <a:custGeom>
              <a:avLst/>
              <a:gdLst/>
              <a:ahLst/>
              <a:cxnLst/>
              <a:rect l="l" t="t" r="r" b="b"/>
              <a:pathLst>
                <a:path w="1399539" h="299085">
                  <a:moveTo>
                    <a:pt x="0" y="299085"/>
                  </a:moveTo>
                  <a:lnTo>
                    <a:pt x="1399413" y="299085"/>
                  </a:lnTo>
                  <a:lnTo>
                    <a:pt x="1399413" y="0"/>
                  </a:lnTo>
                  <a:lnTo>
                    <a:pt x="0" y="0"/>
                  </a:lnTo>
                  <a:lnTo>
                    <a:pt x="0" y="299085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68396" y="3422904"/>
              <a:ext cx="5338572" cy="21031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163697" y="3418078"/>
              <a:ext cx="5348605" cy="220345"/>
            </a:xfrm>
            <a:custGeom>
              <a:avLst/>
              <a:gdLst/>
              <a:ahLst/>
              <a:cxnLst/>
              <a:rect l="l" t="t" r="r" b="b"/>
              <a:pathLst>
                <a:path w="5348605" h="220345">
                  <a:moveTo>
                    <a:pt x="0" y="219837"/>
                  </a:moveTo>
                  <a:lnTo>
                    <a:pt x="5348097" y="219837"/>
                  </a:lnTo>
                  <a:lnTo>
                    <a:pt x="5348097" y="0"/>
                  </a:lnTo>
                  <a:lnTo>
                    <a:pt x="0" y="0"/>
                  </a:lnTo>
                  <a:lnTo>
                    <a:pt x="0" y="219837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31</a:t>
            </a:r>
            <a:endParaRPr sz="120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6350" y="880617"/>
            <a:ext cx="9156700" cy="4124960"/>
            <a:chOff x="-6350" y="880617"/>
            <a:chExt cx="9156700" cy="4124960"/>
          </a:xfrm>
        </p:grpSpPr>
        <p:sp>
          <p:nvSpPr>
            <p:cNvPr id="4" name="object 4"/>
            <p:cNvSpPr/>
            <p:nvPr/>
          </p:nvSpPr>
          <p:spPr>
            <a:xfrm>
              <a:off x="0" y="886967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12700">
              <a:solidFill>
                <a:srgbClr val="BABB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2629" y="2571301"/>
              <a:ext cx="8440091" cy="242437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94881" y="2493073"/>
              <a:ext cx="8554720" cy="2507615"/>
            </a:xfrm>
            <a:custGeom>
              <a:avLst/>
              <a:gdLst/>
              <a:ahLst/>
              <a:cxnLst/>
              <a:rect l="l" t="t" r="r" b="b"/>
              <a:pathLst>
                <a:path w="8554720" h="2507615">
                  <a:moveTo>
                    <a:pt x="0" y="2507361"/>
                  </a:moveTo>
                  <a:lnTo>
                    <a:pt x="8554593" y="2507361"/>
                  </a:lnTo>
                  <a:lnTo>
                    <a:pt x="8554593" y="0"/>
                  </a:lnTo>
                  <a:lnTo>
                    <a:pt x="0" y="0"/>
                  </a:lnTo>
                  <a:lnTo>
                    <a:pt x="0" y="2507361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7860792" y="0"/>
            <a:ext cx="1108075" cy="477520"/>
            <a:chOff x="7860792" y="0"/>
            <a:chExt cx="1108075" cy="477520"/>
          </a:xfrm>
        </p:grpSpPr>
        <p:sp>
          <p:nvSpPr>
            <p:cNvPr id="8" name="object 8"/>
            <p:cNvSpPr/>
            <p:nvPr/>
          </p:nvSpPr>
          <p:spPr>
            <a:xfrm>
              <a:off x="8945880" y="310895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59" h="24764">
                  <a:moveTo>
                    <a:pt x="14604" y="0"/>
                  </a:moveTo>
                  <a:lnTo>
                    <a:pt x="8254" y="0"/>
                  </a:lnTo>
                  <a:lnTo>
                    <a:pt x="5588" y="1015"/>
                  </a:lnTo>
                  <a:lnTo>
                    <a:pt x="1143" y="5968"/>
                  </a:lnTo>
                  <a:lnTo>
                    <a:pt x="103" y="8508"/>
                  </a:lnTo>
                  <a:lnTo>
                    <a:pt x="0" y="15620"/>
                  </a:lnTo>
                  <a:lnTo>
                    <a:pt x="1143" y="18414"/>
                  </a:lnTo>
                  <a:lnTo>
                    <a:pt x="5588" y="23367"/>
                  </a:lnTo>
                  <a:lnTo>
                    <a:pt x="8254" y="24383"/>
                  </a:lnTo>
                  <a:lnTo>
                    <a:pt x="14604" y="24383"/>
                  </a:lnTo>
                  <a:lnTo>
                    <a:pt x="17272" y="23367"/>
                  </a:lnTo>
                  <a:lnTo>
                    <a:pt x="17780" y="22859"/>
                  </a:lnTo>
                  <a:lnTo>
                    <a:pt x="8763" y="22859"/>
                  </a:lnTo>
                  <a:lnTo>
                    <a:pt x="6476" y="21589"/>
                  </a:lnTo>
                  <a:lnTo>
                    <a:pt x="2540" y="17652"/>
                  </a:lnTo>
                  <a:lnTo>
                    <a:pt x="1697" y="15366"/>
                  </a:lnTo>
                  <a:lnTo>
                    <a:pt x="1650" y="9143"/>
                  </a:lnTo>
                  <a:lnTo>
                    <a:pt x="2540" y="6730"/>
                  </a:lnTo>
                  <a:lnTo>
                    <a:pt x="4572" y="4699"/>
                  </a:lnTo>
                  <a:lnTo>
                    <a:pt x="6476" y="2539"/>
                  </a:lnTo>
                  <a:lnTo>
                    <a:pt x="8763" y="1524"/>
                  </a:lnTo>
                  <a:lnTo>
                    <a:pt x="17780" y="1524"/>
                  </a:lnTo>
                  <a:lnTo>
                    <a:pt x="17272" y="1015"/>
                  </a:lnTo>
                  <a:lnTo>
                    <a:pt x="14604" y="0"/>
                  </a:lnTo>
                  <a:close/>
                </a:path>
                <a:path w="22859" h="24764">
                  <a:moveTo>
                    <a:pt x="17780" y="1524"/>
                  </a:moveTo>
                  <a:lnTo>
                    <a:pt x="14097" y="1524"/>
                  </a:lnTo>
                  <a:lnTo>
                    <a:pt x="16383" y="2539"/>
                  </a:lnTo>
                  <a:lnTo>
                    <a:pt x="20320" y="6730"/>
                  </a:lnTo>
                  <a:lnTo>
                    <a:pt x="21068" y="8762"/>
                  </a:lnTo>
                  <a:lnTo>
                    <a:pt x="21162" y="15366"/>
                  </a:lnTo>
                  <a:lnTo>
                    <a:pt x="20320" y="17652"/>
                  </a:lnTo>
                  <a:lnTo>
                    <a:pt x="18415" y="19684"/>
                  </a:lnTo>
                  <a:lnTo>
                    <a:pt x="16383" y="21589"/>
                  </a:lnTo>
                  <a:lnTo>
                    <a:pt x="14097" y="22859"/>
                  </a:lnTo>
                  <a:lnTo>
                    <a:pt x="17780" y="22859"/>
                  </a:lnTo>
                  <a:lnTo>
                    <a:pt x="19685" y="20954"/>
                  </a:lnTo>
                  <a:lnTo>
                    <a:pt x="21717" y="18414"/>
                  </a:lnTo>
                  <a:lnTo>
                    <a:pt x="22860" y="15620"/>
                  </a:lnTo>
                  <a:lnTo>
                    <a:pt x="22756" y="8508"/>
                  </a:lnTo>
                  <a:lnTo>
                    <a:pt x="21717" y="5968"/>
                  </a:lnTo>
                  <a:lnTo>
                    <a:pt x="19685" y="3428"/>
                  </a:lnTo>
                  <a:lnTo>
                    <a:pt x="17780" y="1524"/>
                  </a:lnTo>
                  <a:close/>
                </a:path>
                <a:path w="22859" h="24764">
                  <a:moveTo>
                    <a:pt x="13843" y="5461"/>
                  </a:moveTo>
                  <a:lnTo>
                    <a:pt x="6985" y="5461"/>
                  </a:lnTo>
                  <a:lnTo>
                    <a:pt x="6985" y="18923"/>
                  </a:lnTo>
                  <a:lnTo>
                    <a:pt x="9017" y="18923"/>
                  </a:lnTo>
                  <a:lnTo>
                    <a:pt x="9017" y="13462"/>
                  </a:lnTo>
                  <a:lnTo>
                    <a:pt x="15409" y="13462"/>
                  </a:lnTo>
                  <a:lnTo>
                    <a:pt x="15240" y="13207"/>
                  </a:lnTo>
                  <a:lnTo>
                    <a:pt x="14604" y="12700"/>
                  </a:lnTo>
                  <a:lnTo>
                    <a:pt x="13589" y="12700"/>
                  </a:lnTo>
                  <a:lnTo>
                    <a:pt x="14350" y="12445"/>
                  </a:lnTo>
                  <a:lnTo>
                    <a:pt x="14986" y="12191"/>
                  </a:lnTo>
                  <a:lnTo>
                    <a:pt x="15240" y="11937"/>
                  </a:lnTo>
                  <a:lnTo>
                    <a:pt x="9017" y="11937"/>
                  </a:lnTo>
                  <a:lnTo>
                    <a:pt x="9017" y="6984"/>
                  </a:lnTo>
                  <a:lnTo>
                    <a:pt x="16255" y="6984"/>
                  </a:lnTo>
                  <a:lnTo>
                    <a:pt x="15875" y="6476"/>
                  </a:lnTo>
                  <a:lnTo>
                    <a:pt x="14604" y="5714"/>
                  </a:lnTo>
                  <a:lnTo>
                    <a:pt x="13843" y="5461"/>
                  </a:lnTo>
                  <a:close/>
                </a:path>
                <a:path w="22859" h="24764">
                  <a:moveTo>
                    <a:pt x="15409" y="13462"/>
                  </a:moveTo>
                  <a:lnTo>
                    <a:pt x="12065" y="13462"/>
                  </a:lnTo>
                  <a:lnTo>
                    <a:pt x="12700" y="13715"/>
                  </a:lnTo>
                  <a:lnTo>
                    <a:pt x="13208" y="13969"/>
                  </a:lnTo>
                  <a:lnTo>
                    <a:pt x="14097" y="14477"/>
                  </a:lnTo>
                  <a:lnTo>
                    <a:pt x="14350" y="15366"/>
                  </a:lnTo>
                  <a:lnTo>
                    <a:pt x="14477" y="18414"/>
                  </a:lnTo>
                  <a:lnTo>
                    <a:pt x="14604" y="18923"/>
                  </a:lnTo>
                  <a:lnTo>
                    <a:pt x="16637" y="18923"/>
                  </a:lnTo>
                  <a:lnTo>
                    <a:pt x="16637" y="18668"/>
                  </a:lnTo>
                  <a:lnTo>
                    <a:pt x="16383" y="18668"/>
                  </a:lnTo>
                  <a:lnTo>
                    <a:pt x="16332" y="15239"/>
                  </a:lnTo>
                  <a:lnTo>
                    <a:pt x="16128" y="14731"/>
                  </a:lnTo>
                  <a:lnTo>
                    <a:pt x="15748" y="13969"/>
                  </a:lnTo>
                  <a:lnTo>
                    <a:pt x="15409" y="13462"/>
                  </a:lnTo>
                  <a:close/>
                </a:path>
                <a:path w="22859" h="24764">
                  <a:moveTo>
                    <a:pt x="16255" y="6984"/>
                  </a:moveTo>
                  <a:lnTo>
                    <a:pt x="12192" y="6984"/>
                  </a:lnTo>
                  <a:lnTo>
                    <a:pt x="13208" y="7238"/>
                  </a:lnTo>
                  <a:lnTo>
                    <a:pt x="13589" y="7492"/>
                  </a:lnTo>
                  <a:lnTo>
                    <a:pt x="14097" y="7746"/>
                  </a:lnTo>
                  <a:lnTo>
                    <a:pt x="14604" y="8508"/>
                  </a:lnTo>
                  <a:lnTo>
                    <a:pt x="14604" y="10413"/>
                  </a:lnTo>
                  <a:lnTo>
                    <a:pt x="14097" y="11175"/>
                  </a:lnTo>
                  <a:lnTo>
                    <a:pt x="13208" y="11429"/>
                  </a:lnTo>
                  <a:lnTo>
                    <a:pt x="12700" y="11683"/>
                  </a:lnTo>
                  <a:lnTo>
                    <a:pt x="12065" y="11937"/>
                  </a:lnTo>
                  <a:lnTo>
                    <a:pt x="15240" y="11937"/>
                  </a:lnTo>
                  <a:lnTo>
                    <a:pt x="16128" y="11429"/>
                  </a:lnTo>
                  <a:lnTo>
                    <a:pt x="16637" y="10413"/>
                  </a:lnTo>
                  <a:lnTo>
                    <a:pt x="16637" y="7492"/>
                  </a:lnTo>
                  <a:lnTo>
                    <a:pt x="16255" y="6984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860792" y="0"/>
              <a:ext cx="1102360" cy="477520"/>
            </a:xfrm>
            <a:custGeom>
              <a:avLst/>
              <a:gdLst/>
              <a:ahLst/>
              <a:cxnLst/>
              <a:rect l="l" t="t" r="r" b="b"/>
              <a:pathLst>
                <a:path w="1102359" h="477520">
                  <a:moveTo>
                    <a:pt x="1101852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01852" y="477012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0740">
              <a:lnSpc>
                <a:spcPts val="2810"/>
              </a:lnSpc>
              <a:spcBef>
                <a:spcPts val="100"/>
              </a:spcBef>
            </a:pPr>
            <a:r>
              <a:rPr dirty="0"/>
              <a:t>Lab</a:t>
            </a:r>
            <a:r>
              <a:rPr spc="-15" dirty="0"/>
              <a:t> </a:t>
            </a:r>
            <a:r>
              <a:rPr spc="-25" dirty="0"/>
              <a:t>01c</a:t>
            </a:r>
          </a:p>
          <a:p>
            <a:pPr marL="840740">
              <a:lnSpc>
                <a:spcPts val="2810"/>
              </a:lnSpc>
            </a:pPr>
            <a:r>
              <a:rPr dirty="0">
                <a:solidFill>
                  <a:srgbClr val="0079DB"/>
                </a:solidFill>
              </a:rPr>
              <a:t>CF </a:t>
            </a:r>
            <a:r>
              <a:rPr dirty="0">
                <a:solidFill>
                  <a:srgbClr val="EB871D"/>
                </a:solidFill>
              </a:rPr>
              <a:t>-</a:t>
            </a:r>
            <a:r>
              <a:rPr spc="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Map</a:t>
            </a:r>
            <a:r>
              <a:rPr spc="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MovieID</a:t>
            </a:r>
            <a:r>
              <a:rPr spc="10" dirty="0">
                <a:solidFill>
                  <a:srgbClr val="EB871D"/>
                </a:solidFill>
              </a:rPr>
              <a:t> </a:t>
            </a:r>
            <a:r>
              <a:rPr dirty="0">
                <a:solidFill>
                  <a:srgbClr val="EB871D"/>
                </a:solidFill>
              </a:rPr>
              <a:t>to</a:t>
            </a:r>
            <a:r>
              <a:rPr spc="10" dirty="0">
                <a:solidFill>
                  <a:srgbClr val="EB871D"/>
                </a:solidFill>
              </a:rPr>
              <a:t> </a:t>
            </a:r>
            <a:r>
              <a:rPr spc="-10" dirty="0">
                <a:solidFill>
                  <a:srgbClr val="EB871D"/>
                </a:solidFill>
              </a:rPr>
              <a:t>MovieName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31140" y="927861"/>
            <a:ext cx="5227955" cy="1490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Century Gothic"/>
                <a:cs typeface="Century Gothic"/>
              </a:rPr>
              <a:t>Since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we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want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to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display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Movie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title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instead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of </a:t>
            </a:r>
            <a:r>
              <a:rPr sz="1600" dirty="0">
                <a:latin typeface="Century Gothic"/>
                <a:cs typeface="Century Gothic"/>
              </a:rPr>
              <a:t>just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Movie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integer,</a:t>
            </a:r>
            <a:r>
              <a:rPr sz="1600" spc="-1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load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'</a:t>
            </a:r>
            <a:r>
              <a:rPr sz="1600" dirty="0">
                <a:solidFill>
                  <a:srgbClr val="0079DB"/>
                </a:solidFill>
                <a:latin typeface="Century Gothic"/>
                <a:cs typeface="Century Gothic"/>
              </a:rPr>
              <a:t>u.item</a:t>
            </a:r>
            <a:r>
              <a:rPr sz="1600" dirty="0">
                <a:latin typeface="Century Gothic"/>
                <a:cs typeface="Century Gothic"/>
              </a:rPr>
              <a:t>'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file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that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has </a:t>
            </a:r>
            <a:r>
              <a:rPr sz="1600" dirty="0">
                <a:latin typeface="Century Gothic"/>
                <a:cs typeface="Century Gothic"/>
              </a:rPr>
              <a:t>both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Movie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Integer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and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Movie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title</a:t>
            </a:r>
            <a:endParaRPr sz="1600">
              <a:latin typeface="Century Gothic"/>
              <a:cs typeface="Century Gothic"/>
            </a:endParaRPr>
          </a:p>
          <a:p>
            <a:pPr marL="299085" indent="-287020">
              <a:lnSpc>
                <a:spcPts val="181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Century Gothic"/>
                <a:cs typeface="Century Gothic"/>
              </a:rPr>
              <a:t>Use</a:t>
            </a:r>
            <a:r>
              <a:rPr sz="1600" spc="-10" dirty="0"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0079DB"/>
                </a:solidFill>
                <a:latin typeface="Courier New"/>
                <a:cs typeface="Courier New"/>
              </a:rPr>
              <a:t>map()</a:t>
            </a:r>
            <a:r>
              <a:rPr sz="1600" b="1" spc="-50" dirty="0">
                <a:solidFill>
                  <a:srgbClr val="0079DB"/>
                </a:solidFill>
                <a:latin typeface="Courier New"/>
                <a:cs typeface="Courier New"/>
              </a:rPr>
              <a:t> </a:t>
            </a:r>
            <a:r>
              <a:rPr sz="1600" dirty="0">
                <a:latin typeface="Century Gothic"/>
                <a:cs typeface="Century Gothic"/>
              </a:rPr>
              <a:t>to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pluck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out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just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first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2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indexes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(Movie</a:t>
            </a:r>
            <a:endParaRPr sz="1600">
              <a:latin typeface="Century Gothic"/>
              <a:cs typeface="Century Gothic"/>
            </a:endParaRPr>
          </a:p>
          <a:p>
            <a:pPr marL="299085">
              <a:lnSpc>
                <a:spcPct val="100000"/>
              </a:lnSpc>
            </a:pPr>
            <a:r>
              <a:rPr sz="1600" dirty="0">
                <a:latin typeface="Century Gothic"/>
                <a:cs typeface="Century Gothic"/>
              </a:rPr>
              <a:t>Integer</a:t>
            </a:r>
            <a:r>
              <a:rPr sz="1600" spc="-9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and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Movie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title),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then</a:t>
            </a:r>
            <a:r>
              <a:rPr sz="1600" spc="-20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0079DB"/>
                </a:solidFill>
                <a:latin typeface="Courier New"/>
                <a:cs typeface="Courier New"/>
              </a:rPr>
              <a:t>collectAsMap()</a:t>
            </a:r>
            <a:r>
              <a:rPr sz="1600" b="1" spc="-490" dirty="0">
                <a:solidFill>
                  <a:srgbClr val="0079DB"/>
                </a:solidFill>
                <a:latin typeface="Courier New"/>
                <a:cs typeface="Courier New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to</a:t>
            </a:r>
            <a:endParaRPr sz="1600">
              <a:latin typeface="Century Gothic"/>
              <a:cs typeface="Century Gothic"/>
            </a:endParaRPr>
          </a:p>
          <a:p>
            <a:pPr marL="299085">
              <a:lnSpc>
                <a:spcPct val="100000"/>
              </a:lnSpc>
              <a:spcBef>
                <a:spcPts val="120"/>
              </a:spcBef>
            </a:pPr>
            <a:r>
              <a:rPr sz="1600" dirty="0">
                <a:latin typeface="Century Gothic"/>
                <a:cs typeface="Century Gothic"/>
              </a:rPr>
              <a:t>put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in</a:t>
            </a:r>
            <a:r>
              <a:rPr sz="1600" spc="37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KeyValue</a:t>
            </a:r>
            <a:r>
              <a:rPr sz="1600" spc="39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format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so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can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query</a:t>
            </a:r>
            <a:r>
              <a:rPr sz="1600" spc="-2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by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Key</a:t>
            </a:r>
            <a:endParaRPr sz="1600">
              <a:latin typeface="Century Gothic"/>
              <a:cs typeface="Century Gothic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95859" y="601726"/>
            <a:ext cx="8312784" cy="4330700"/>
            <a:chOff x="395859" y="601726"/>
            <a:chExt cx="8312784" cy="433070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44184" y="650748"/>
              <a:ext cx="2654808" cy="200710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039357" y="645922"/>
              <a:ext cx="2664460" cy="2016760"/>
            </a:xfrm>
            <a:custGeom>
              <a:avLst/>
              <a:gdLst/>
              <a:ahLst/>
              <a:cxnLst/>
              <a:rect l="l" t="t" r="r" b="b"/>
              <a:pathLst>
                <a:path w="2664459" h="2016760">
                  <a:moveTo>
                    <a:pt x="0" y="2016633"/>
                  </a:moveTo>
                  <a:lnTo>
                    <a:pt x="2664333" y="2016633"/>
                  </a:lnTo>
                  <a:lnTo>
                    <a:pt x="2664333" y="0"/>
                  </a:lnTo>
                  <a:lnTo>
                    <a:pt x="0" y="0"/>
                  </a:lnTo>
                  <a:lnTo>
                    <a:pt x="0" y="2016633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05322" y="627126"/>
              <a:ext cx="1309370" cy="2032000"/>
            </a:xfrm>
            <a:custGeom>
              <a:avLst/>
              <a:gdLst/>
              <a:ahLst/>
              <a:cxnLst/>
              <a:rect l="l" t="t" r="r" b="b"/>
              <a:pathLst>
                <a:path w="1309370" h="2032000">
                  <a:moveTo>
                    <a:pt x="0" y="2031492"/>
                  </a:moveTo>
                  <a:lnTo>
                    <a:pt x="1309116" y="2031492"/>
                  </a:lnTo>
                  <a:lnTo>
                    <a:pt x="1309116" y="0"/>
                  </a:lnTo>
                  <a:lnTo>
                    <a:pt x="0" y="0"/>
                  </a:lnTo>
                  <a:lnTo>
                    <a:pt x="0" y="2031492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5424" y="3563111"/>
              <a:ext cx="4227576" cy="69646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20661" y="3558349"/>
              <a:ext cx="4237355" cy="706120"/>
            </a:xfrm>
            <a:custGeom>
              <a:avLst/>
              <a:gdLst/>
              <a:ahLst/>
              <a:cxnLst/>
              <a:rect l="l" t="t" r="r" b="b"/>
              <a:pathLst>
                <a:path w="4237355" h="706120">
                  <a:moveTo>
                    <a:pt x="0" y="705993"/>
                  </a:moveTo>
                  <a:lnTo>
                    <a:pt x="4237101" y="705993"/>
                  </a:lnTo>
                  <a:lnTo>
                    <a:pt x="4237101" y="0"/>
                  </a:lnTo>
                  <a:lnTo>
                    <a:pt x="0" y="0"/>
                  </a:lnTo>
                  <a:lnTo>
                    <a:pt x="0" y="705993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5384" y="3418331"/>
              <a:ext cx="5132832" cy="81075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00621" y="3413569"/>
              <a:ext cx="5142865" cy="820419"/>
            </a:xfrm>
            <a:custGeom>
              <a:avLst/>
              <a:gdLst/>
              <a:ahLst/>
              <a:cxnLst/>
              <a:rect l="l" t="t" r="r" b="b"/>
              <a:pathLst>
                <a:path w="5142865" h="820420">
                  <a:moveTo>
                    <a:pt x="0" y="820293"/>
                  </a:moveTo>
                  <a:lnTo>
                    <a:pt x="5142357" y="820293"/>
                  </a:lnTo>
                  <a:lnTo>
                    <a:pt x="5142357" y="0"/>
                  </a:lnTo>
                  <a:lnTo>
                    <a:pt x="0" y="0"/>
                  </a:lnTo>
                  <a:lnTo>
                    <a:pt x="0" y="820293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57756" y="4639055"/>
              <a:ext cx="2417064" cy="28346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852930" y="4634293"/>
              <a:ext cx="2426970" cy="293370"/>
            </a:xfrm>
            <a:custGeom>
              <a:avLst/>
              <a:gdLst/>
              <a:ahLst/>
              <a:cxnLst/>
              <a:rect l="l" t="t" r="r" b="b"/>
              <a:pathLst>
                <a:path w="2426970" h="293370">
                  <a:moveTo>
                    <a:pt x="0" y="292989"/>
                  </a:moveTo>
                  <a:lnTo>
                    <a:pt x="2426589" y="292989"/>
                  </a:lnTo>
                  <a:lnTo>
                    <a:pt x="2426589" y="0"/>
                  </a:lnTo>
                  <a:lnTo>
                    <a:pt x="0" y="0"/>
                  </a:lnTo>
                  <a:lnTo>
                    <a:pt x="0" y="292989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683245" y="3368802"/>
              <a:ext cx="967105" cy="0"/>
            </a:xfrm>
            <a:custGeom>
              <a:avLst/>
              <a:gdLst/>
              <a:ahLst/>
              <a:cxnLst/>
              <a:rect l="l" t="t" r="r" b="b"/>
              <a:pathLst>
                <a:path w="967104">
                  <a:moveTo>
                    <a:pt x="0" y="0"/>
                  </a:moveTo>
                  <a:lnTo>
                    <a:pt x="966597" y="0"/>
                  </a:lnTo>
                </a:path>
              </a:pathLst>
            </a:custGeom>
            <a:ln w="31750">
              <a:solidFill>
                <a:srgbClr val="0079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2572</Words>
  <Application>Microsoft Office PowerPoint</Application>
  <PresentationFormat>On-screen Show (16:9)</PresentationFormat>
  <Paragraphs>321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</vt:lpstr>
      <vt:lpstr>Arial Narrow</vt:lpstr>
      <vt:lpstr>Century Gothic</vt:lpstr>
      <vt:lpstr>Courier New</vt:lpstr>
      <vt:lpstr>Times New Roman</vt:lpstr>
      <vt:lpstr>Office Theme</vt:lpstr>
      <vt:lpstr>Module 11-2 – Spark Machine Learning</vt:lpstr>
      <vt:lpstr>Lab 01(MLib – Lab 02 (ML) Collaborative Filtering - Concepts</vt:lpstr>
      <vt:lpstr>Collaborative Filtering Example</vt:lpstr>
      <vt:lpstr>Collaborative Filtering Factors</vt:lpstr>
      <vt:lpstr>RDD – Machine Learning (MLlib)</vt:lpstr>
      <vt:lpstr>MLLib Classification uses LabelPoint (ML-Vectors)</vt:lpstr>
      <vt:lpstr>Lab 01a CF - Load Movie Data</vt:lpstr>
      <vt:lpstr>Lab 01b CF - Create Model and Factors</vt:lpstr>
      <vt:lpstr>Lab 01c CF - Map MovieID to MovieName</vt:lpstr>
      <vt:lpstr>Lab 01d CF - Make User Recommendation</vt:lpstr>
      <vt:lpstr>Lab 01e/f CF - Make User Recommendation</vt:lpstr>
      <vt:lpstr>DataFrames – Machine Learning (ML)</vt:lpstr>
      <vt:lpstr>Lab 02a</vt:lpstr>
      <vt:lpstr>Lab 02b CF - Split into TRAIN/TEST DataFrames</vt:lpstr>
      <vt:lpstr>Lab 02c CF - Load Movie Name into a DataFrame too</vt:lpstr>
      <vt:lpstr>Lab 02d CF - Create ALS (CF) Model</vt:lpstr>
      <vt:lpstr>Lab 02e CF - Top 10 Movie IDs for User 0, 1 2</vt:lpstr>
      <vt:lpstr>Lab 02f</vt:lpstr>
      <vt:lpstr>Lab 02g</vt:lpstr>
      <vt:lpstr>Current Topic</vt:lpstr>
      <vt:lpstr>Correlation - Concepts (1 of 2)</vt:lpstr>
      <vt:lpstr>Correlation - Concepts (2 of 2)</vt:lpstr>
      <vt:lpstr>Lab 03a</vt:lpstr>
      <vt:lpstr>Lab 03b</vt:lpstr>
      <vt:lpstr>Lab 04 KMeans – Concepts</vt:lpstr>
      <vt:lpstr>How Cluster Algorithms work (1 of 2)</vt:lpstr>
      <vt:lpstr>How Cluster Algorithms work (2 of 2)</vt:lpstr>
      <vt:lpstr>How KMeans works (1 of 6)</vt:lpstr>
      <vt:lpstr>How KMeans works (2 of 6)</vt:lpstr>
      <vt:lpstr>How KMeans works (3 of 6)</vt:lpstr>
      <vt:lpstr>How KMeans works (4 of 6)</vt:lpstr>
      <vt:lpstr>How KMeans works (5 of 6)</vt:lpstr>
      <vt:lpstr>How KMeans works (6 of 6)</vt:lpstr>
      <vt:lpstr>Lab 04a Load DataFrame</vt:lpstr>
      <vt:lpstr>Lab 04b Assign X-variables to Vector and Display</vt:lpstr>
      <vt:lpstr>Lab 04c Run KMeans for 2 Clusters and Display</vt:lpstr>
      <vt:lpstr>Lab 04d</vt:lpstr>
      <vt:lpstr>Current Topic</vt:lpstr>
      <vt:lpstr>ML Pipeline Terminology (1 of 2)</vt:lpstr>
      <vt:lpstr>ML Pipeline Terminology (2 of 2)</vt:lpstr>
      <vt:lpstr>How ML Pipeline Works</vt:lpstr>
      <vt:lpstr>Current Topic</vt:lpstr>
      <vt:lpstr>Lab 05 Logistical Regression – Concepts</vt:lpstr>
      <vt:lpstr>Lab 05a Make 'Purchase' Prediction: Load Data</vt:lpstr>
      <vt:lpstr>Lab 05b Split DataFrame into TRAIN and TEST DataFrames</vt:lpstr>
      <vt:lpstr>Lab 05c Convert STRING data type into Numeric</vt:lpstr>
      <vt:lpstr>Lab 05d</vt:lpstr>
      <vt:lpstr>Lab 05e</vt:lpstr>
      <vt:lpstr>Lab 05f</vt:lpstr>
      <vt:lpstr>Lab 05g Score Model via transform() on TEST DataFrame</vt:lpstr>
      <vt:lpstr>Lab 05h Calculate Model Accuracy via BinaryClassificationEvaluator</vt:lpstr>
      <vt:lpstr>Lab 6 Logistical Regression again</vt:lpstr>
      <vt:lpstr>Step 1: Lab 06a/f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O'Flaherty, Louise</dc:creator>
  <cp:lastModifiedBy>Ed Harris</cp:lastModifiedBy>
  <cp:revision>1</cp:revision>
  <dcterms:created xsi:type="dcterms:W3CDTF">2023-02-05T09:47:27Z</dcterms:created>
  <dcterms:modified xsi:type="dcterms:W3CDTF">2023-02-05T12:20:39Z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2023-02-05T00:00:00Z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2023-02-05T00:00:00Z</vt:filetime>
  </property>
  <property fmtid="{D5CDD505-2E9C-101B-9397-08002B2CF9AE}" pid="5" name="Producer">
    <vt:lpwstr>Microsoft® PowerPoint® for Microsoft 365</vt:lpwstr>
  </property>
</Properties>
</file>