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0" r:id="rId2"/>
    <p:sldId id="311" r:id="rId3"/>
    <p:sldId id="31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64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2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92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200" y="249935"/>
            <a:ext cx="1409700" cy="521334"/>
          </a:xfrm>
          <a:custGeom>
            <a:avLst/>
            <a:gdLst/>
            <a:ahLst/>
            <a:cxnLst/>
            <a:rect l="l" t="t" r="r" b="b"/>
            <a:pathLst>
              <a:path w="1409700" h="521334">
                <a:moveTo>
                  <a:pt x="1409700" y="0"/>
                </a:moveTo>
                <a:lnTo>
                  <a:pt x="0" y="0"/>
                </a:lnTo>
                <a:lnTo>
                  <a:pt x="0" y="521207"/>
                </a:lnTo>
                <a:lnTo>
                  <a:pt x="1409700" y="521207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11" y="240791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234695" y="0"/>
                </a:moveTo>
                <a:lnTo>
                  <a:pt x="187397" y="4766"/>
                </a:lnTo>
                <a:lnTo>
                  <a:pt x="143342" y="18436"/>
                </a:lnTo>
                <a:lnTo>
                  <a:pt x="103476" y="40069"/>
                </a:lnTo>
                <a:lnTo>
                  <a:pt x="68741" y="68722"/>
                </a:lnTo>
                <a:lnTo>
                  <a:pt x="40083" y="103454"/>
                </a:lnTo>
                <a:lnTo>
                  <a:pt x="18443" y="143321"/>
                </a:lnTo>
                <a:lnTo>
                  <a:pt x="4768" y="187382"/>
                </a:lnTo>
                <a:lnTo>
                  <a:pt x="0" y="234695"/>
                </a:lnTo>
                <a:lnTo>
                  <a:pt x="4768" y="282009"/>
                </a:lnTo>
                <a:lnTo>
                  <a:pt x="18443" y="326070"/>
                </a:lnTo>
                <a:lnTo>
                  <a:pt x="40083" y="365937"/>
                </a:lnTo>
                <a:lnTo>
                  <a:pt x="68741" y="400669"/>
                </a:lnTo>
                <a:lnTo>
                  <a:pt x="103476" y="429322"/>
                </a:lnTo>
                <a:lnTo>
                  <a:pt x="143342" y="450955"/>
                </a:lnTo>
                <a:lnTo>
                  <a:pt x="187397" y="464625"/>
                </a:lnTo>
                <a:lnTo>
                  <a:pt x="234695" y="469391"/>
                </a:lnTo>
                <a:lnTo>
                  <a:pt x="281994" y="464625"/>
                </a:lnTo>
                <a:lnTo>
                  <a:pt x="326049" y="450955"/>
                </a:lnTo>
                <a:lnTo>
                  <a:pt x="365915" y="429322"/>
                </a:lnTo>
                <a:lnTo>
                  <a:pt x="400650" y="400669"/>
                </a:lnTo>
                <a:lnTo>
                  <a:pt x="429308" y="365937"/>
                </a:lnTo>
                <a:lnTo>
                  <a:pt x="450948" y="326070"/>
                </a:lnTo>
                <a:lnTo>
                  <a:pt x="464623" y="282009"/>
                </a:lnTo>
                <a:lnTo>
                  <a:pt x="469392" y="234695"/>
                </a:lnTo>
                <a:lnTo>
                  <a:pt x="464623" y="187382"/>
                </a:lnTo>
                <a:lnTo>
                  <a:pt x="450948" y="143321"/>
                </a:lnTo>
                <a:lnTo>
                  <a:pt x="429308" y="103454"/>
                </a:lnTo>
                <a:lnTo>
                  <a:pt x="400650" y="68722"/>
                </a:lnTo>
                <a:lnTo>
                  <a:pt x="365915" y="40069"/>
                </a:lnTo>
                <a:lnTo>
                  <a:pt x="326049" y="18436"/>
                </a:lnTo>
                <a:lnTo>
                  <a:pt x="281994" y="4766"/>
                </a:lnTo>
                <a:lnTo>
                  <a:pt x="2346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011" y="240791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0" y="234695"/>
                </a:moveTo>
                <a:lnTo>
                  <a:pt x="4768" y="187382"/>
                </a:lnTo>
                <a:lnTo>
                  <a:pt x="18443" y="143321"/>
                </a:lnTo>
                <a:lnTo>
                  <a:pt x="40083" y="103454"/>
                </a:lnTo>
                <a:lnTo>
                  <a:pt x="68741" y="68722"/>
                </a:lnTo>
                <a:lnTo>
                  <a:pt x="103476" y="40069"/>
                </a:lnTo>
                <a:lnTo>
                  <a:pt x="143342" y="18436"/>
                </a:lnTo>
                <a:lnTo>
                  <a:pt x="187397" y="4766"/>
                </a:lnTo>
                <a:lnTo>
                  <a:pt x="234695" y="0"/>
                </a:lnTo>
                <a:lnTo>
                  <a:pt x="281994" y="4766"/>
                </a:lnTo>
                <a:lnTo>
                  <a:pt x="326049" y="18436"/>
                </a:lnTo>
                <a:lnTo>
                  <a:pt x="365915" y="40069"/>
                </a:lnTo>
                <a:lnTo>
                  <a:pt x="400650" y="68722"/>
                </a:lnTo>
                <a:lnTo>
                  <a:pt x="429308" y="103454"/>
                </a:lnTo>
                <a:lnTo>
                  <a:pt x="450948" y="143321"/>
                </a:lnTo>
                <a:lnTo>
                  <a:pt x="464623" y="187382"/>
                </a:lnTo>
                <a:lnTo>
                  <a:pt x="469392" y="234695"/>
                </a:lnTo>
                <a:lnTo>
                  <a:pt x="464623" y="282009"/>
                </a:lnTo>
                <a:lnTo>
                  <a:pt x="450948" y="326070"/>
                </a:lnTo>
                <a:lnTo>
                  <a:pt x="429308" y="365937"/>
                </a:lnTo>
                <a:lnTo>
                  <a:pt x="400650" y="400669"/>
                </a:lnTo>
                <a:lnTo>
                  <a:pt x="365915" y="429322"/>
                </a:lnTo>
                <a:lnTo>
                  <a:pt x="326049" y="450955"/>
                </a:lnTo>
                <a:lnTo>
                  <a:pt x="281994" y="464625"/>
                </a:lnTo>
                <a:lnTo>
                  <a:pt x="234695" y="469391"/>
                </a:lnTo>
                <a:lnTo>
                  <a:pt x="187397" y="464625"/>
                </a:lnTo>
                <a:lnTo>
                  <a:pt x="143342" y="450955"/>
                </a:lnTo>
                <a:lnTo>
                  <a:pt x="103476" y="429322"/>
                </a:lnTo>
                <a:lnTo>
                  <a:pt x="68741" y="400669"/>
                </a:lnTo>
                <a:lnTo>
                  <a:pt x="40083" y="365937"/>
                </a:lnTo>
                <a:lnTo>
                  <a:pt x="18443" y="326070"/>
                </a:lnTo>
                <a:lnTo>
                  <a:pt x="4768" y="282009"/>
                </a:lnTo>
                <a:lnTo>
                  <a:pt x="0" y="2346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5182" y="1211724"/>
            <a:ext cx="4065270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86433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Lucida Grande"/>
              <a:buChar char="-"/>
              <a:defRPr sz="1350"/>
            </a:lvl2pPr>
            <a:lvl3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4" y="122868"/>
            <a:ext cx="8113877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200" y="249936"/>
            <a:ext cx="1409700" cy="521334"/>
          </a:xfrm>
          <a:custGeom>
            <a:avLst/>
            <a:gdLst/>
            <a:ahLst/>
            <a:cxnLst/>
            <a:rect l="l" t="t" r="r" b="b"/>
            <a:pathLst>
              <a:path w="1409700" h="521334">
                <a:moveTo>
                  <a:pt x="1409700" y="0"/>
                </a:moveTo>
                <a:lnTo>
                  <a:pt x="0" y="0"/>
                </a:lnTo>
                <a:lnTo>
                  <a:pt x="0" y="521207"/>
                </a:lnTo>
                <a:lnTo>
                  <a:pt x="1409700" y="521207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1366"/>
            <a:ext cx="8376919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9615" y="2476245"/>
            <a:ext cx="4839970" cy="231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2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configuration.html#memory-management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road-to-data-engineering/spark-performance-optimization-series-2-spill-685126e9d21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g"/><Relationship Id="rId9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hyperlink" Target="http://www.youtube.com/watch?v=gaPQt0oPKLI&amp;t=824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905252" y="3547985"/>
            <a:ext cx="1368479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07" y="289944"/>
            <a:ext cx="5216586" cy="479362"/>
          </a:xfrm>
        </p:spPr>
        <p:txBody>
          <a:bodyPr/>
          <a:lstStyle/>
          <a:p>
            <a:pPr algn="ctr"/>
            <a:r>
              <a:rPr lang="en-GB" sz="3115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198630" y="1713509"/>
            <a:ext cx="926857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5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285876" y="2809876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285876" y="3302641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285876" y="3798548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659094" y="29916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853547" y="29916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2494406" y="346785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688859" y="346785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682906" y="39441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877360" y="39441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81038" y="2476707"/>
            <a:ext cx="1342259" cy="83331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1349407" y="2871077"/>
            <a:ext cx="1192623" cy="8096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77670" y="4115295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77670" y="3903346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77670" y="3679413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219826" y="3318400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3700399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9" y="4334734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6" y="4334734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6" y="4333876"/>
            <a:ext cx="382523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955738" y="2667000"/>
            <a:ext cx="13227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QUERY</a:t>
            </a:r>
            <a:endParaRPr lang="en-GB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334000" y="3333751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334000" y="3713740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127120" y="2957404"/>
            <a:ext cx="1692224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176899" y="4273979"/>
            <a:ext cx="176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Knowledge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6155" y="1120139"/>
            <a:ext cx="8168640" cy="2819400"/>
            <a:chOff x="486155" y="1120139"/>
            <a:chExt cx="8168640" cy="2819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55" y="1120139"/>
              <a:ext cx="8168640" cy="2819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" y="1271015"/>
              <a:ext cx="3991355" cy="2397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9535" y="1289303"/>
              <a:ext cx="3985260" cy="23987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86004" y="3955541"/>
            <a:ext cx="8536940" cy="243713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b="1" dirty="0">
                <a:latin typeface="Arial"/>
                <a:cs typeface="Arial"/>
              </a:rPr>
              <a:t>So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what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 all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mean?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small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sets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(few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hundred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megs)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use raw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caching.</a:t>
            </a:r>
            <a:r>
              <a:rPr sz="1800" spc="43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Even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though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this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will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consume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more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memory,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small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size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won’t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put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much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pressure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Java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garbage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collection</a:t>
            </a:r>
            <a:endParaRPr sz="1800">
              <a:latin typeface="Arial Narrow"/>
              <a:cs typeface="Arial Narrow"/>
            </a:endParaRPr>
          </a:p>
          <a:p>
            <a:pPr marL="355600" marR="468630" indent="-343535">
              <a:lnSpc>
                <a:spcPct val="100000"/>
              </a:lnSpc>
              <a:spcBef>
                <a:spcPts val="96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800" dirty="0">
                <a:latin typeface="Arial Narrow"/>
                <a:cs typeface="Arial Narrow"/>
              </a:rPr>
              <a:t>Raw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caching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also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good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iterative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workloads (say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doing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bunch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iterations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over </a:t>
            </a:r>
            <a:r>
              <a:rPr sz="1800" dirty="0">
                <a:latin typeface="Arial Narrow"/>
                <a:cs typeface="Arial Narrow"/>
              </a:rPr>
              <a:t>data).</a:t>
            </a:r>
            <a:r>
              <a:rPr sz="1800" spc="4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Because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processing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very</a:t>
            </a:r>
            <a:r>
              <a:rPr sz="1800" spc="-20" dirty="0">
                <a:latin typeface="Arial Narrow"/>
                <a:cs typeface="Arial Narrow"/>
              </a:rPr>
              <a:t> fast</a:t>
            </a:r>
            <a:endParaRPr sz="1800">
              <a:latin typeface="Arial Narrow"/>
              <a:cs typeface="Arial Narrow"/>
            </a:endParaRPr>
          </a:p>
          <a:p>
            <a:pPr marL="355600" marR="5080" indent="-343535">
              <a:lnSpc>
                <a:spcPct val="100000"/>
              </a:lnSpc>
              <a:spcBef>
                <a:spcPts val="96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medium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large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sets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(10s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Gigs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100s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Gigs)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serialized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caching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would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helpful. </a:t>
            </a:r>
            <a:r>
              <a:rPr sz="1800" dirty="0">
                <a:latin typeface="Arial Narrow"/>
                <a:cs typeface="Arial Narrow"/>
              </a:rPr>
              <a:t>Because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will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consume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much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memory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 garbage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collecting gigs 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memory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taxing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" y="249936"/>
            <a:ext cx="1409700" cy="521334"/>
          </a:xfrm>
          <a:custGeom>
            <a:avLst/>
            <a:gdLst/>
            <a:ahLst/>
            <a:cxnLst/>
            <a:rect l="l" t="t" r="r" b="b"/>
            <a:pathLst>
              <a:path w="1409700" h="521334">
                <a:moveTo>
                  <a:pt x="1409700" y="0"/>
                </a:moveTo>
                <a:lnTo>
                  <a:pt x="0" y="0"/>
                </a:lnTo>
                <a:lnTo>
                  <a:pt x="0" y="521207"/>
                </a:lnTo>
                <a:lnTo>
                  <a:pt x="1409700" y="521207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Tradeoff</a:t>
            </a:r>
            <a:r>
              <a:rPr spc="75" dirty="0"/>
              <a:t> </a:t>
            </a:r>
            <a:r>
              <a:rPr dirty="0"/>
              <a:t>between</a:t>
            </a:r>
            <a:r>
              <a:rPr spc="80" dirty="0"/>
              <a:t> </a:t>
            </a:r>
            <a:r>
              <a:rPr dirty="0"/>
              <a:t>Raw</a:t>
            </a:r>
            <a:r>
              <a:rPr spc="75" dirty="0"/>
              <a:t> </a:t>
            </a:r>
            <a:r>
              <a:rPr dirty="0"/>
              <a:t>and</a:t>
            </a:r>
            <a:r>
              <a:rPr spc="90" dirty="0"/>
              <a:t> </a:t>
            </a:r>
            <a:r>
              <a:rPr spc="-10" dirty="0"/>
              <a:t>Serialized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" y="1161415"/>
            <a:ext cx="8628380" cy="395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3771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Spark’s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trade-offs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memory </a:t>
            </a:r>
            <a:r>
              <a:rPr sz="1800" dirty="0">
                <a:latin typeface="Arial"/>
                <a:cs typeface="Arial"/>
              </a:rPr>
              <a:t>usage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CPU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efficiency.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one: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226060" marR="140335" indent="-1752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6060" algn="l"/>
              </a:tabLst>
            </a:pPr>
            <a:r>
              <a:rPr sz="1800" dirty="0">
                <a:latin typeface="Arial Narrow"/>
                <a:cs typeface="Arial Narrow"/>
              </a:rPr>
              <a:t>If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objects fit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comfortably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with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default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storage level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(MEMORY_ONLY),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leave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them that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way. </a:t>
            </a:r>
            <a:r>
              <a:rPr sz="1800" dirty="0">
                <a:latin typeface="Arial Narrow"/>
                <a:cs typeface="Arial Narrow"/>
              </a:rPr>
              <a:t>This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most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CPU-efficient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option,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allowing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operations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RDDs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run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fast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10" dirty="0">
                <a:latin typeface="Arial Narrow"/>
                <a:cs typeface="Arial Narrow"/>
              </a:rPr>
              <a:t> possible</a:t>
            </a:r>
            <a:endParaRPr sz="1800">
              <a:latin typeface="Arial Narrow"/>
              <a:cs typeface="Arial Narrow"/>
            </a:endParaRPr>
          </a:p>
          <a:p>
            <a:pPr marL="226060" marR="222885" indent="-17526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26060" algn="l"/>
              </a:tabLst>
            </a:pPr>
            <a:r>
              <a:rPr sz="1800" dirty="0">
                <a:latin typeface="Arial Narrow"/>
                <a:cs typeface="Arial Narrow"/>
              </a:rPr>
              <a:t>If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not,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try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using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MEMORY_ONLY_SER</a:t>
            </a:r>
            <a:r>
              <a:rPr sz="1800" dirty="0">
                <a:latin typeface="Arial Narrow"/>
                <a:cs typeface="Arial Narrow"/>
              </a:rPr>
              <a:t> and selecting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fast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serialization library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make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objects </a:t>
            </a:r>
            <a:r>
              <a:rPr sz="1800" dirty="0">
                <a:latin typeface="Arial Narrow"/>
                <a:cs typeface="Arial Narrow"/>
              </a:rPr>
              <a:t>much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more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space-</a:t>
            </a:r>
            <a:r>
              <a:rPr sz="1800" dirty="0">
                <a:latin typeface="Arial Narrow"/>
                <a:cs typeface="Arial Narrow"/>
              </a:rPr>
              <a:t>efficient,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but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still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reasonably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fast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access.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(Java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Scala)</a:t>
            </a:r>
            <a:endParaRPr sz="1800">
              <a:latin typeface="Arial Narrow"/>
              <a:cs typeface="Arial Narrow"/>
            </a:endParaRPr>
          </a:p>
          <a:p>
            <a:pPr marL="226060" indent="-17526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26060" algn="l"/>
              </a:tabLst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If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have Wide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operations</a:t>
            </a:r>
            <a:r>
              <a:rPr sz="1800" spc="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where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out of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4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go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RAM,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then</a:t>
            </a:r>
            <a:r>
              <a:rPr sz="1800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beneficial</a:t>
            </a:r>
            <a:r>
              <a:rPr sz="1800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for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4</a:t>
            </a:r>
            <a:r>
              <a:rPr sz="1800" baseline="25462" dirty="0">
                <a:solidFill>
                  <a:srgbClr val="FF0000"/>
                </a:solidFill>
                <a:latin typeface="Arial Narrow"/>
                <a:cs typeface="Arial Narrow"/>
              </a:rPr>
              <a:t>th</a:t>
            </a:r>
            <a:r>
              <a:rPr sz="1800" spc="187" baseline="25462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partition</a:t>
            </a:r>
            <a:r>
              <a:rPr sz="1800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save</a:t>
            </a:r>
            <a:r>
              <a:rPr sz="1800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disk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endParaRPr sz="1800">
              <a:latin typeface="Arial Narrow"/>
              <a:cs typeface="Arial Narrow"/>
            </a:endParaRPr>
          </a:p>
          <a:p>
            <a:pPr marL="22606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avoid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Shuffle</a:t>
            </a:r>
            <a:endParaRPr sz="1800">
              <a:latin typeface="Arial Narrow"/>
              <a:cs typeface="Arial Narrow"/>
            </a:endParaRPr>
          </a:p>
          <a:p>
            <a:pPr marL="226060" marR="78105" indent="-17526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26060" algn="l"/>
              </a:tabLst>
            </a:pPr>
            <a:r>
              <a:rPr sz="1800" dirty="0">
                <a:latin typeface="Arial Narrow"/>
                <a:cs typeface="Arial Narrow"/>
              </a:rPr>
              <a:t>Use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replicated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storage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levels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if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want fast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fault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recovery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(e.g. if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using Spark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serve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requests </a:t>
            </a:r>
            <a:r>
              <a:rPr sz="1800" dirty="0">
                <a:latin typeface="Arial Narrow"/>
                <a:cs typeface="Arial Narrow"/>
              </a:rPr>
              <a:t>from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web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application).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All</a:t>
            </a:r>
            <a:r>
              <a:rPr sz="1800" i="1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storage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levels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provide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full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fault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tolerance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re-computing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lost</a:t>
            </a:r>
            <a:r>
              <a:rPr sz="1800" spc="-10" dirty="0">
                <a:latin typeface="Arial Narrow"/>
                <a:cs typeface="Arial Narrow"/>
              </a:rPr>
              <a:t> data, </a:t>
            </a:r>
            <a:r>
              <a:rPr sz="1800" dirty="0">
                <a:latin typeface="Arial Narrow"/>
                <a:cs typeface="Arial Narrow"/>
              </a:rPr>
              <a:t>but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replicated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ones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let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continue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running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tasks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RDD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without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waiting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re-compute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50" dirty="0">
                <a:latin typeface="Arial Narrow"/>
                <a:cs typeface="Arial Narrow"/>
              </a:rPr>
              <a:t>a </a:t>
            </a:r>
            <a:r>
              <a:rPr sz="1800" dirty="0">
                <a:latin typeface="Arial Narrow"/>
                <a:cs typeface="Arial Narrow"/>
              </a:rPr>
              <a:t>lost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partition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Which</a:t>
            </a:r>
            <a:r>
              <a:rPr spc="75" dirty="0"/>
              <a:t> </a:t>
            </a:r>
            <a:r>
              <a:rPr dirty="0"/>
              <a:t>Storage</a:t>
            </a:r>
            <a:r>
              <a:rPr spc="75" dirty="0"/>
              <a:t> </a:t>
            </a:r>
            <a:r>
              <a:rPr dirty="0"/>
              <a:t>Level</a:t>
            </a:r>
            <a:r>
              <a:rPr spc="75" dirty="0"/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spc="-20" dirty="0"/>
              <a:t>use?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Spark</a:t>
            </a:r>
            <a:r>
              <a:rPr spc="80" dirty="0"/>
              <a:t> </a:t>
            </a:r>
            <a:r>
              <a:rPr dirty="0"/>
              <a:t>SQL</a:t>
            </a:r>
            <a:r>
              <a:rPr spc="70" dirty="0"/>
              <a:t> </a:t>
            </a:r>
            <a:r>
              <a:rPr dirty="0"/>
              <a:t>Cache</a:t>
            </a:r>
            <a:r>
              <a:rPr spc="80" dirty="0"/>
              <a:t> </a:t>
            </a:r>
            <a:r>
              <a:rPr spc="-10" dirty="0"/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479" y="1322578"/>
            <a:ext cx="842899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Caching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44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peopleDF.cache()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spark.cacheTable("people")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flightsDF.persist(org.apache.spark.storage.StorageLevel.MEMORY_AND_DISK)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CC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When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finished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uncache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44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peopleDF.unpersist()</a:t>
            </a:r>
            <a:endParaRPr sz="18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spark.uncacheTable("people")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01a-b</a:t>
            </a:r>
            <a:r>
              <a:rPr dirty="0"/>
              <a:t>:</a:t>
            </a:r>
            <a:r>
              <a:rPr spc="70" dirty="0"/>
              <a:t> </a:t>
            </a:r>
            <a:r>
              <a:rPr dirty="0"/>
              <a:t>Cache</a:t>
            </a:r>
            <a:r>
              <a:rPr spc="80" dirty="0"/>
              <a:t> </a:t>
            </a:r>
            <a:r>
              <a:rPr spc="-10" dirty="0"/>
              <a:t>Manager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170178"/>
            <a:ext cx="8254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When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function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called, the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92929"/>
                </a:solidFill>
                <a:latin typeface="Arial"/>
                <a:cs typeface="Arial"/>
              </a:rPr>
              <a:t>Cache</a:t>
            </a:r>
            <a:r>
              <a:rPr sz="1800" i="1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92929"/>
                </a:solidFill>
                <a:latin typeface="Arial"/>
                <a:cs typeface="Arial"/>
              </a:rPr>
              <a:t>Manager</a:t>
            </a:r>
            <a:r>
              <a:rPr sz="1800" i="1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invoked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directly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under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hood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pulls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out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92929"/>
                </a:solidFill>
                <a:latin typeface="Arial"/>
                <a:cs typeface="Arial"/>
              </a:rPr>
              <a:t>analyzed</a:t>
            </a:r>
            <a:r>
              <a:rPr sz="1800" i="1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92929"/>
                </a:solidFill>
                <a:latin typeface="Arial"/>
                <a:cs typeface="Arial"/>
              </a:rPr>
              <a:t>logical</a:t>
            </a:r>
            <a:r>
              <a:rPr sz="1800" i="1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92929"/>
                </a:solidFill>
                <a:latin typeface="Arial"/>
                <a:cs typeface="Arial"/>
              </a:rPr>
              <a:t>plan</a:t>
            </a:r>
            <a:r>
              <a:rPr sz="1800" i="1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DataFrame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which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function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called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stores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indexed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sequence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called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92929"/>
                </a:solidFill>
                <a:latin typeface="Arial"/>
                <a:cs typeface="Arial"/>
              </a:rPr>
              <a:t>cachedData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6390" y="2090824"/>
            <a:ext cx="5566529" cy="11614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7703" y="3456813"/>
            <a:ext cx="8452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finds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match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during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query,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adds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information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query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using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 marR="265430">
              <a:lnSpc>
                <a:spcPct val="100000"/>
              </a:lnSpc>
            </a:pPr>
            <a:r>
              <a:rPr sz="1800" i="1" spc="-10" dirty="0">
                <a:solidFill>
                  <a:srgbClr val="292929"/>
                </a:solidFill>
                <a:latin typeface="Arial"/>
                <a:cs typeface="Arial"/>
              </a:rPr>
              <a:t>InMemoryRelation</a:t>
            </a:r>
            <a:r>
              <a:rPr sz="1800" i="1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operator</a:t>
            </a:r>
            <a:r>
              <a:rPr sz="18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which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carry</a:t>
            </a:r>
            <a:r>
              <a:rPr sz="1800" spc="-8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information</a:t>
            </a:r>
            <a:r>
              <a:rPr sz="18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about</a:t>
            </a:r>
            <a:r>
              <a:rPr sz="1800" spc="-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1800" spc="-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cached</a:t>
            </a:r>
            <a:r>
              <a:rPr sz="1800" spc="-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plan.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92929"/>
                </a:solidFill>
                <a:latin typeface="Arial"/>
                <a:cs typeface="Arial"/>
              </a:rPr>
              <a:t>InMemoryRelation</a:t>
            </a:r>
            <a:r>
              <a:rPr sz="1800" i="1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phase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physical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planning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create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physical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operator—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InMemoryTableScan.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05411" y="5019675"/>
            <a:ext cx="2876550" cy="1607185"/>
            <a:chOff x="5705411" y="5019675"/>
            <a:chExt cx="2876550" cy="16071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999" y="5029200"/>
              <a:ext cx="2857500" cy="1588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10173" y="5024437"/>
              <a:ext cx="2867025" cy="1597660"/>
            </a:xfrm>
            <a:custGeom>
              <a:avLst/>
              <a:gdLst/>
              <a:ahLst/>
              <a:cxnLst/>
              <a:rect l="l" t="t" r="r" b="b"/>
              <a:pathLst>
                <a:path w="2867025" h="1597659">
                  <a:moveTo>
                    <a:pt x="0" y="1597533"/>
                  </a:moveTo>
                  <a:lnTo>
                    <a:pt x="2867025" y="1597533"/>
                  </a:lnTo>
                  <a:lnTo>
                    <a:pt x="2867025" y="0"/>
                  </a:lnTo>
                  <a:lnTo>
                    <a:pt x="0" y="0"/>
                  </a:lnTo>
                  <a:lnTo>
                    <a:pt x="0" y="159753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0561" y="5715762"/>
              <a:ext cx="1981200" cy="381000"/>
            </a:xfrm>
            <a:custGeom>
              <a:avLst/>
              <a:gdLst/>
              <a:ahLst/>
              <a:cxnLst/>
              <a:rect l="l" t="t" r="r" b="b"/>
              <a:pathLst>
                <a:path w="1981200" h="381000">
                  <a:moveTo>
                    <a:pt x="0" y="381000"/>
                  </a:moveTo>
                  <a:lnTo>
                    <a:pt x="1981199" y="381000"/>
                  </a:lnTo>
                  <a:lnTo>
                    <a:pt x="1981199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5275" y="5019675"/>
            <a:ext cx="5033010" cy="1028065"/>
            <a:chOff x="295275" y="5019675"/>
            <a:chExt cx="5033010" cy="10280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5029200"/>
              <a:ext cx="5013960" cy="10088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0037" y="5024437"/>
              <a:ext cx="5023485" cy="1018540"/>
            </a:xfrm>
            <a:custGeom>
              <a:avLst/>
              <a:gdLst/>
              <a:ahLst/>
              <a:cxnLst/>
              <a:rect l="l" t="t" r="r" b="b"/>
              <a:pathLst>
                <a:path w="5023485" h="1018539">
                  <a:moveTo>
                    <a:pt x="0" y="1018413"/>
                  </a:moveTo>
                  <a:lnTo>
                    <a:pt x="5023485" y="1018413"/>
                  </a:lnTo>
                  <a:lnTo>
                    <a:pt x="5023485" y="0"/>
                  </a:lnTo>
                  <a:lnTo>
                    <a:pt x="0" y="0"/>
                  </a:lnTo>
                  <a:lnTo>
                    <a:pt x="0" y="10184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01c-g</a:t>
            </a:r>
            <a:r>
              <a:rPr dirty="0"/>
              <a:t>:</a:t>
            </a:r>
            <a:r>
              <a:rPr spc="75" dirty="0"/>
              <a:t> </a:t>
            </a:r>
            <a:r>
              <a:rPr dirty="0"/>
              <a:t>Getting</a:t>
            </a:r>
            <a:r>
              <a:rPr spc="85" dirty="0"/>
              <a:t> </a:t>
            </a:r>
            <a:r>
              <a:rPr dirty="0"/>
              <a:t>Cache</a:t>
            </a:r>
            <a:r>
              <a:rPr spc="85" dirty="0"/>
              <a:t> </a:t>
            </a:r>
            <a:r>
              <a:rPr spc="-10" dirty="0"/>
              <a:t>wrong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344548"/>
            <a:ext cx="8306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decisive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factor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being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analyzed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logical plan.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same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analyzed</a:t>
            </a:r>
            <a:r>
              <a:rPr sz="18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query,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 then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leveraged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Run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following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queries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showing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how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easy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getting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wrong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275" y="2733738"/>
            <a:ext cx="7099934" cy="661035"/>
            <a:chOff x="295275" y="2733738"/>
            <a:chExt cx="7099934" cy="661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743200"/>
              <a:ext cx="7080504" cy="635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037" y="2738501"/>
              <a:ext cx="7090409" cy="651510"/>
            </a:xfrm>
            <a:custGeom>
              <a:avLst/>
              <a:gdLst/>
              <a:ahLst/>
              <a:cxnLst/>
              <a:rect l="l" t="t" r="r" b="b"/>
              <a:pathLst>
                <a:path w="7090409" h="651510">
                  <a:moveTo>
                    <a:pt x="0" y="651128"/>
                  </a:moveTo>
                  <a:lnTo>
                    <a:pt x="7090029" y="651128"/>
                  </a:lnTo>
                  <a:lnTo>
                    <a:pt x="7090029" y="0"/>
                  </a:lnTo>
                  <a:lnTo>
                    <a:pt x="0" y="0"/>
                  </a:lnTo>
                  <a:lnTo>
                    <a:pt x="0" y="6511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81559" y="3600767"/>
            <a:ext cx="6764655" cy="628650"/>
            <a:chOff x="281559" y="3600767"/>
            <a:chExt cx="6764655" cy="6286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3610355"/>
              <a:ext cx="6745224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6321" y="3605529"/>
              <a:ext cx="6755130" cy="619125"/>
            </a:xfrm>
            <a:custGeom>
              <a:avLst/>
              <a:gdLst/>
              <a:ahLst/>
              <a:cxnLst/>
              <a:rect l="l" t="t" r="r" b="b"/>
              <a:pathLst>
                <a:path w="6755130" h="619125">
                  <a:moveTo>
                    <a:pt x="0" y="619125"/>
                  </a:moveTo>
                  <a:lnTo>
                    <a:pt x="6754749" y="619125"/>
                  </a:lnTo>
                  <a:lnTo>
                    <a:pt x="6754749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5275" y="4446587"/>
            <a:ext cx="6788784" cy="680720"/>
            <a:chOff x="295275" y="4446587"/>
            <a:chExt cx="6788784" cy="6807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456175"/>
              <a:ext cx="6769608" cy="6550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0037" y="4451350"/>
              <a:ext cx="6779259" cy="671195"/>
            </a:xfrm>
            <a:custGeom>
              <a:avLst/>
              <a:gdLst/>
              <a:ahLst/>
              <a:cxnLst/>
              <a:rect l="l" t="t" r="r" b="b"/>
              <a:pathLst>
                <a:path w="6779259" h="671195">
                  <a:moveTo>
                    <a:pt x="0" y="670941"/>
                  </a:moveTo>
                  <a:lnTo>
                    <a:pt x="6779133" y="670941"/>
                  </a:lnTo>
                  <a:lnTo>
                    <a:pt x="6779133" y="0"/>
                  </a:lnTo>
                  <a:lnTo>
                    <a:pt x="0" y="0"/>
                  </a:lnTo>
                  <a:lnTo>
                    <a:pt x="0" y="6709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95275" y="5344286"/>
            <a:ext cx="5645785" cy="642620"/>
            <a:chOff x="295275" y="5344286"/>
            <a:chExt cx="5645785" cy="6426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5353811"/>
              <a:ext cx="5626608" cy="6233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0037" y="5349049"/>
              <a:ext cx="5636260" cy="633095"/>
            </a:xfrm>
            <a:custGeom>
              <a:avLst/>
              <a:gdLst/>
              <a:ahLst/>
              <a:cxnLst/>
              <a:rect l="l" t="t" r="r" b="b"/>
              <a:pathLst>
                <a:path w="5636260" h="633095">
                  <a:moveTo>
                    <a:pt x="0" y="632841"/>
                  </a:moveTo>
                  <a:lnTo>
                    <a:pt x="5636133" y="632841"/>
                  </a:lnTo>
                  <a:lnTo>
                    <a:pt x="5636133" y="0"/>
                  </a:lnTo>
                  <a:lnTo>
                    <a:pt x="0" y="0"/>
                  </a:lnTo>
                  <a:lnTo>
                    <a:pt x="0" y="6328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02h</a:t>
            </a:r>
            <a:r>
              <a:rPr dirty="0"/>
              <a:t>:</a:t>
            </a:r>
            <a:r>
              <a:rPr spc="75" dirty="0"/>
              <a:t> </a:t>
            </a:r>
            <a:r>
              <a:rPr dirty="0"/>
              <a:t>Persisting</a:t>
            </a:r>
            <a:r>
              <a:rPr spc="80" dirty="0"/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spc="-20" dirty="0"/>
              <a:t>Disk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344548"/>
            <a:ext cx="8306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decisive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factor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being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analyzed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logical plan.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same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analyzed</a:t>
            </a:r>
            <a:r>
              <a:rPr sz="18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query,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 then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leveraged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Run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following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queries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showing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how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easy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getting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wrong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275" y="2604071"/>
            <a:ext cx="7747634" cy="1746250"/>
            <a:chOff x="295275" y="2604071"/>
            <a:chExt cx="7747634" cy="17462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613659"/>
              <a:ext cx="7728204" cy="1726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037" y="2608833"/>
              <a:ext cx="7738109" cy="1736725"/>
            </a:xfrm>
            <a:custGeom>
              <a:avLst/>
              <a:gdLst/>
              <a:ahLst/>
              <a:cxnLst/>
              <a:rect l="l" t="t" r="r" b="b"/>
              <a:pathLst>
                <a:path w="7738109" h="1736725">
                  <a:moveTo>
                    <a:pt x="0" y="1736217"/>
                  </a:moveTo>
                  <a:lnTo>
                    <a:pt x="7737729" y="1736217"/>
                  </a:lnTo>
                  <a:lnTo>
                    <a:pt x="7737729" y="0"/>
                  </a:lnTo>
                  <a:lnTo>
                    <a:pt x="0" y="0"/>
                  </a:lnTo>
                  <a:lnTo>
                    <a:pt x="0" y="17362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0037" y="4623561"/>
            <a:ext cx="8752840" cy="972819"/>
            <a:chOff x="300037" y="4623561"/>
            <a:chExt cx="8752840" cy="97281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45" y="4797551"/>
              <a:ext cx="8717406" cy="794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648199"/>
              <a:ext cx="8721852" cy="2148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82761" y="4648961"/>
              <a:ext cx="645160" cy="893444"/>
            </a:xfrm>
            <a:custGeom>
              <a:avLst/>
              <a:gdLst/>
              <a:ahLst/>
              <a:cxnLst/>
              <a:rect l="l" t="t" r="r" b="b"/>
              <a:pathLst>
                <a:path w="645159" h="893445">
                  <a:moveTo>
                    <a:pt x="0" y="893063"/>
                  </a:moveTo>
                  <a:lnTo>
                    <a:pt x="644651" y="893063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" y="4648199"/>
              <a:ext cx="8722360" cy="943610"/>
            </a:xfrm>
            <a:custGeom>
              <a:avLst/>
              <a:gdLst/>
              <a:ahLst/>
              <a:cxnLst/>
              <a:rect l="l" t="t" r="r" b="b"/>
              <a:pathLst>
                <a:path w="8722360" h="943610">
                  <a:moveTo>
                    <a:pt x="0" y="943356"/>
                  </a:moveTo>
                  <a:lnTo>
                    <a:pt x="8721852" y="943356"/>
                  </a:lnTo>
                  <a:lnTo>
                    <a:pt x="8721852" y="0"/>
                  </a:lnTo>
                  <a:lnTo>
                    <a:pt x="0" y="0"/>
                  </a:lnTo>
                  <a:lnTo>
                    <a:pt x="0" y="9433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01i</a:t>
            </a:r>
            <a:r>
              <a:rPr dirty="0"/>
              <a:t>:</a:t>
            </a:r>
            <a:r>
              <a:rPr spc="100" dirty="0"/>
              <a:t> </a:t>
            </a:r>
            <a:r>
              <a:rPr dirty="0"/>
              <a:t>Caching</a:t>
            </a:r>
            <a:r>
              <a:rPr spc="85" dirty="0"/>
              <a:t> </a:t>
            </a:r>
            <a:r>
              <a:rPr spc="-1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344548"/>
            <a:ext cx="7783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Tables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different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than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DataFrame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since</a:t>
            </a:r>
            <a:r>
              <a:rPr sz="18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Tables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eagerly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Cached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whereas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DataFrames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lazy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0037" y="3442525"/>
            <a:ext cx="8731885" cy="407670"/>
            <a:chOff x="300037" y="3442525"/>
            <a:chExt cx="8731885" cy="407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45" y="3447288"/>
              <a:ext cx="8717406" cy="2148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4800" y="3447288"/>
              <a:ext cx="8722360" cy="398145"/>
            </a:xfrm>
            <a:custGeom>
              <a:avLst/>
              <a:gdLst/>
              <a:ahLst/>
              <a:cxnLst/>
              <a:rect l="l" t="t" r="r" b="b"/>
              <a:pathLst>
                <a:path w="8722360" h="398145">
                  <a:moveTo>
                    <a:pt x="0" y="397763"/>
                  </a:moveTo>
                  <a:lnTo>
                    <a:pt x="8721852" y="397763"/>
                  </a:lnTo>
                  <a:lnTo>
                    <a:pt x="8721852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634740"/>
              <a:ext cx="8721852" cy="21031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95275" y="2124011"/>
            <a:ext cx="8401050" cy="1111885"/>
            <a:chOff x="295275" y="2124011"/>
            <a:chExt cx="8401050" cy="11118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2133599"/>
              <a:ext cx="8382000" cy="10859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0037" y="2128773"/>
              <a:ext cx="8391525" cy="1102360"/>
            </a:xfrm>
            <a:custGeom>
              <a:avLst/>
              <a:gdLst/>
              <a:ahLst/>
              <a:cxnLst/>
              <a:rect l="l" t="t" r="r" b="b"/>
              <a:pathLst>
                <a:path w="8391525" h="1102360">
                  <a:moveTo>
                    <a:pt x="0" y="1102233"/>
                  </a:moveTo>
                  <a:lnTo>
                    <a:pt x="8391525" y="1102233"/>
                  </a:lnTo>
                  <a:lnTo>
                    <a:pt x="8391525" y="0"/>
                  </a:lnTo>
                  <a:lnTo>
                    <a:pt x="0" y="0"/>
                  </a:lnTo>
                  <a:lnTo>
                    <a:pt x="0" y="11022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02j-k</a:t>
            </a:r>
            <a:r>
              <a:rPr dirty="0"/>
              <a:t>:</a:t>
            </a:r>
            <a:r>
              <a:rPr spc="100" dirty="0"/>
              <a:t> </a:t>
            </a:r>
            <a:r>
              <a:rPr dirty="0"/>
              <a:t>Unpersisting</a:t>
            </a:r>
            <a:r>
              <a:rPr spc="95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spc="-10" dirty="0"/>
              <a:t>DataFrame/Table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1296415"/>
            <a:ext cx="78797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monitors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drops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old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 in 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least-recently-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(LRU) </a:t>
            </a:r>
            <a:r>
              <a:rPr sz="1800" spc="-10" dirty="0">
                <a:latin typeface="Arial"/>
                <a:cs typeface="Arial"/>
              </a:rPr>
              <a:t>fashion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However.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UNPERSIST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anymore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275" y="2581211"/>
            <a:ext cx="6544945" cy="1436370"/>
            <a:chOff x="295275" y="2581211"/>
            <a:chExt cx="6544945" cy="1436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590799"/>
              <a:ext cx="6525768" cy="1417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037" y="2585973"/>
              <a:ext cx="6535420" cy="1426845"/>
            </a:xfrm>
            <a:custGeom>
              <a:avLst/>
              <a:gdLst/>
              <a:ahLst/>
              <a:cxnLst/>
              <a:rect l="l" t="t" r="r" b="b"/>
              <a:pathLst>
                <a:path w="6535420" h="1426845">
                  <a:moveTo>
                    <a:pt x="0" y="1426845"/>
                  </a:moveTo>
                  <a:lnTo>
                    <a:pt x="6535293" y="1426845"/>
                  </a:lnTo>
                  <a:lnTo>
                    <a:pt x="6535293" y="0"/>
                  </a:lnTo>
                  <a:lnTo>
                    <a:pt x="0" y="0"/>
                  </a:lnTo>
                  <a:lnTo>
                    <a:pt x="0" y="14268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5275" y="4638611"/>
            <a:ext cx="5697855" cy="704850"/>
            <a:chOff x="295275" y="4638611"/>
            <a:chExt cx="5697855" cy="7048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4648199"/>
              <a:ext cx="5678424" cy="6607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0037" y="4643373"/>
              <a:ext cx="5688330" cy="695325"/>
            </a:xfrm>
            <a:custGeom>
              <a:avLst/>
              <a:gdLst/>
              <a:ahLst/>
              <a:cxnLst/>
              <a:rect l="l" t="t" r="r" b="b"/>
              <a:pathLst>
                <a:path w="5688330" h="695325">
                  <a:moveTo>
                    <a:pt x="0" y="695325"/>
                  </a:moveTo>
                  <a:lnTo>
                    <a:pt x="5687949" y="695325"/>
                  </a:lnTo>
                  <a:lnTo>
                    <a:pt x="5687949" y="0"/>
                  </a:lnTo>
                  <a:lnTo>
                    <a:pt x="0" y="0"/>
                  </a:lnTo>
                  <a:lnTo>
                    <a:pt x="0" y="695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4772" y="4315459"/>
            <a:ext cx="5008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Catalaog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command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clear</a:t>
            </a:r>
            <a:r>
              <a:rPr sz="1800" b="1" spc="-10" dirty="0">
                <a:latin typeface="Arial"/>
                <a:cs typeface="Arial"/>
              </a:rPr>
              <a:t> everything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35"/>
              </a:spcBef>
            </a:pPr>
            <a:r>
              <a:rPr dirty="0"/>
              <a:t>Caching</a:t>
            </a:r>
            <a:r>
              <a:rPr spc="85" dirty="0"/>
              <a:t> </a:t>
            </a:r>
            <a:r>
              <a:rPr dirty="0"/>
              <a:t>Best</a:t>
            </a:r>
            <a:r>
              <a:rPr spc="95" dirty="0"/>
              <a:t> </a:t>
            </a:r>
            <a:r>
              <a:rPr spc="-10" dirty="0"/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344548"/>
            <a:ext cx="852106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Unpersist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DataFrame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after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no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longer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needed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using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92929"/>
                </a:solidFill>
                <a:latin typeface="Arial"/>
                <a:cs typeface="Arial"/>
              </a:rPr>
              <a:t>cachedDF.unpersist().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layer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becomes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full,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Spark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start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evicting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from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memory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using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LRU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(least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recently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used)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strategy.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So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good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practice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use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unpersist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stay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more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control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about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what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should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evicted</a:t>
            </a:r>
            <a:endParaRPr sz="1800">
              <a:latin typeface="Arial"/>
              <a:cs typeface="Arial"/>
            </a:endParaRPr>
          </a:p>
          <a:p>
            <a:pPr marL="297180" marR="91440" indent="-285115">
              <a:lnSpc>
                <a:spcPct val="100000"/>
              </a:lnSpc>
              <a:spcBef>
                <a:spcPts val="144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Before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you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cache,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make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sure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you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 only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what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need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your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queries.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example,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query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(col1,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col2,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col3)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second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query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(col2,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col3,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col4),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select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superset of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these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columns: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cachedDF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=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df.select(col1,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col2,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col3,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col4).cache()</a:t>
            </a:r>
            <a:endParaRPr sz="1800">
              <a:latin typeface="Arial"/>
              <a:cs typeface="Arial"/>
            </a:endParaRPr>
          </a:p>
          <a:p>
            <a:pPr marL="297180" marR="156210" indent="-285115">
              <a:lnSpc>
                <a:spcPct val="100000"/>
              </a:lnSpc>
              <a:spcBef>
                <a:spcPts val="1445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only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makes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sense.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cached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computation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be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multiple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times</a:t>
            </a:r>
            <a:endParaRPr sz="1800">
              <a:latin typeface="Arial"/>
              <a:cs typeface="Arial"/>
            </a:endParaRPr>
          </a:p>
          <a:p>
            <a:pPr marL="297180" marR="158115" indent="-285115">
              <a:lnSpc>
                <a:spcPct val="100000"/>
              </a:lnSpc>
              <a:spcBef>
                <a:spcPts val="144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There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situations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where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caching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doesn’t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help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all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contrary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slows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down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execution.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related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instance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queries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based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large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datasets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stored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columnar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format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supports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pruning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predicate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pushdown</a:t>
            </a:r>
            <a:r>
              <a:rPr sz="18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such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Parquet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03" y="1199134"/>
            <a:ext cx="8870315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(Databricks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proprietary)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accelerates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copies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remote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nodes’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intermediate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 whenever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fetched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remote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location.</a:t>
            </a:r>
            <a:endParaRPr sz="1800">
              <a:latin typeface="Arial"/>
              <a:cs typeface="Arial"/>
            </a:endParaRPr>
          </a:p>
          <a:p>
            <a:pPr marL="299085" marR="63182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Successive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locally,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results</a:t>
            </a:r>
            <a:r>
              <a:rPr sz="1800" spc="-25" dirty="0">
                <a:latin typeface="Arial"/>
                <a:cs typeface="Arial"/>
              </a:rPr>
              <a:t> in </a:t>
            </a:r>
            <a:r>
              <a:rPr sz="1800" dirty="0">
                <a:latin typeface="Arial"/>
                <a:cs typeface="Arial"/>
              </a:rPr>
              <a:t>significantly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improved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  <a:p>
            <a:pPr marL="299085" marR="132080" indent="-287020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reading Parquet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Amazon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S3,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DBFS,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HDFS,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Azure </a:t>
            </a:r>
            <a:r>
              <a:rPr sz="1800" dirty="0">
                <a:latin typeface="Arial"/>
                <a:cs typeface="Arial"/>
              </a:rPr>
              <a:t>Blob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storage,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Azure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Lake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Gen1,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Azure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Gen2.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CSV,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JSON,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54355">
              <a:lnSpc>
                <a:spcPct val="100000"/>
              </a:lnSpc>
              <a:spcBef>
                <a:spcPts val="129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Best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use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these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Worker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types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(SSD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1800" b="1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Accelerated</a:t>
            </a:r>
            <a:r>
              <a:rPr sz="1800" b="1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disk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controllers</a:t>
            </a:r>
            <a:r>
              <a:rPr sz="1800" b="1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35"/>
              </a:spcBef>
            </a:pPr>
            <a:r>
              <a:rPr dirty="0"/>
              <a:t>Delta</a:t>
            </a:r>
            <a:r>
              <a:rPr spc="70" dirty="0"/>
              <a:t> </a:t>
            </a:r>
            <a:r>
              <a:rPr spc="-10" dirty="0"/>
              <a:t>Caching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0037" y="245173"/>
            <a:ext cx="428625" cy="530860"/>
            <a:chOff x="300037" y="245173"/>
            <a:chExt cx="428625" cy="530860"/>
          </a:xfrm>
        </p:grpSpPr>
        <p:sp>
          <p:nvSpPr>
            <p:cNvPr id="5" name="object 5"/>
            <p:cNvSpPr/>
            <p:nvPr/>
          </p:nvSpPr>
          <p:spPr>
            <a:xfrm>
              <a:off x="304800" y="249936"/>
              <a:ext cx="419100" cy="521334"/>
            </a:xfrm>
            <a:custGeom>
              <a:avLst/>
              <a:gdLst/>
              <a:ahLst/>
              <a:cxnLst/>
              <a:rect l="l" t="t" r="r" b="b"/>
              <a:pathLst>
                <a:path w="419100" h="521334">
                  <a:moveTo>
                    <a:pt x="209550" y="0"/>
                  </a:moveTo>
                  <a:lnTo>
                    <a:pt x="0" y="260604"/>
                  </a:lnTo>
                  <a:lnTo>
                    <a:pt x="209550" y="521208"/>
                  </a:lnTo>
                  <a:lnTo>
                    <a:pt x="419100" y="26060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49936"/>
              <a:ext cx="419100" cy="521334"/>
            </a:xfrm>
            <a:custGeom>
              <a:avLst/>
              <a:gdLst/>
              <a:ahLst/>
              <a:cxnLst/>
              <a:rect l="l" t="t" r="r" b="b"/>
              <a:pathLst>
                <a:path w="419100" h="521334">
                  <a:moveTo>
                    <a:pt x="0" y="260604"/>
                  </a:moveTo>
                  <a:lnTo>
                    <a:pt x="209550" y="0"/>
                  </a:lnTo>
                  <a:lnTo>
                    <a:pt x="419100" y="260604"/>
                  </a:lnTo>
                  <a:lnTo>
                    <a:pt x="209550" y="521208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2811" y="4638675"/>
            <a:ext cx="8358505" cy="1290320"/>
            <a:chOff x="392811" y="4638675"/>
            <a:chExt cx="8358505" cy="12903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6" y="4761458"/>
              <a:ext cx="8251280" cy="11577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7573" y="4643437"/>
              <a:ext cx="8348980" cy="1280795"/>
            </a:xfrm>
            <a:custGeom>
              <a:avLst/>
              <a:gdLst/>
              <a:ahLst/>
              <a:cxnLst/>
              <a:rect l="l" t="t" r="r" b="b"/>
              <a:pathLst>
                <a:path w="8348980" h="1280795">
                  <a:moveTo>
                    <a:pt x="0" y="1280541"/>
                  </a:moveTo>
                  <a:lnTo>
                    <a:pt x="8348853" y="1280541"/>
                  </a:lnTo>
                  <a:lnTo>
                    <a:pt x="8348853" y="0"/>
                  </a:lnTo>
                  <a:lnTo>
                    <a:pt x="0" y="0"/>
                  </a:lnTo>
                  <a:lnTo>
                    <a:pt x="0" y="12805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1" y="1870122"/>
            <a:ext cx="3891759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1280981" y="3086100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/>
              <a:t>BIG</a:t>
            </a:r>
          </a:p>
          <a:p>
            <a:pPr algn="ctr"/>
            <a:r>
              <a:rPr lang="en-US" sz="45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35"/>
              </a:spcBef>
            </a:pPr>
            <a:r>
              <a:rPr dirty="0"/>
              <a:t>Spark</a:t>
            </a:r>
            <a:r>
              <a:rPr spc="65" dirty="0"/>
              <a:t> </a:t>
            </a:r>
            <a:r>
              <a:rPr dirty="0"/>
              <a:t>Cache</a:t>
            </a:r>
            <a:r>
              <a:rPr spc="80" dirty="0"/>
              <a:t> </a:t>
            </a:r>
            <a:r>
              <a:rPr dirty="0"/>
              <a:t>versus</a:t>
            </a:r>
            <a:r>
              <a:rPr spc="100" dirty="0"/>
              <a:t> </a:t>
            </a:r>
            <a:r>
              <a:rPr dirty="0"/>
              <a:t>Delta</a:t>
            </a:r>
            <a:r>
              <a:rPr spc="75" dirty="0"/>
              <a:t> </a:t>
            </a:r>
            <a:r>
              <a:rPr spc="-10" dirty="0"/>
              <a:t>Cache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289050"/>
          <a:ext cx="8382000" cy="519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Feature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Delta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cache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Apache Spark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cache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Stored</a:t>
                      </a: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Local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files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worker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node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227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memory blocks,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but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it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depends</a:t>
                      </a:r>
                      <a:r>
                        <a:rPr sz="1800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storage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level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Applied</a:t>
                      </a:r>
                      <a:r>
                        <a:rPr sz="1800" b="1" spc="-1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3784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Parquet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table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stored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S3,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WASB,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other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file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systems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RDD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Triggered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Automatically,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the first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read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(if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cache 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enabled)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349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Manually,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requires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code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changes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Evaluated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Lazily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Lazily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101600" marR="65595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Force </a:t>
                      </a:r>
                      <a:r>
                        <a:rPr sz="1800" b="1" spc="-2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cache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CACHE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SELECT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command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49403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.cache +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action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materialize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cache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.persist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Availability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enabled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disabled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configuration</a:t>
                      </a:r>
                      <a:r>
                        <a:rPr sz="1800" spc="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flags,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disabled on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certain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node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types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Always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available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Evicted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4889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Automatically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file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change, manually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when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restarting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cluster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5867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Automatically in</a:t>
                      </a:r>
                      <a:r>
                        <a:rPr sz="1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LRU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fashion,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manually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unpersist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35"/>
              </a:spcBef>
            </a:pPr>
            <a:r>
              <a:rPr dirty="0"/>
              <a:t>Spark</a:t>
            </a:r>
            <a:r>
              <a:rPr spc="65" dirty="0"/>
              <a:t> </a:t>
            </a:r>
            <a:r>
              <a:rPr dirty="0"/>
              <a:t>Cache</a:t>
            </a:r>
            <a:r>
              <a:rPr spc="80" dirty="0"/>
              <a:t> </a:t>
            </a:r>
            <a:r>
              <a:rPr dirty="0"/>
              <a:t>versus</a:t>
            </a:r>
            <a:r>
              <a:rPr spc="100" dirty="0"/>
              <a:t> </a:t>
            </a:r>
            <a:r>
              <a:rPr dirty="0"/>
              <a:t>Delta</a:t>
            </a:r>
            <a:r>
              <a:rPr spc="75" dirty="0"/>
              <a:t> </a:t>
            </a:r>
            <a:r>
              <a:rPr spc="-10" dirty="0"/>
              <a:t>Cache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363" y="1346072"/>
            <a:ext cx="8491220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69215" indent="-175260">
              <a:lnSpc>
                <a:spcPct val="100000"/>
              </a:lnSpc>
              <a:spcBef>
                <a:spcPts val="100"/>
              </a:spcBef>
              <a:buFont typeface="Arial Narrow"/>
              <a:buChar char="•"/>
              <a:tabLst>
                <a:tab pos="187960" algn="l"/>
              </a:tabLst>
            </a:pP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Type</a:t>
            </a:r>
            <a:r>
              <a:rPr sz="1800" b="1" spc="-2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of</a:t>
            </a:r>
            <a:r>
              <a:rPr sz="1800" b="1" spc="-2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stored</a:t>
            </a:r>
            <a:r>
              <a:rPr sz="1800" b="1" spc="-2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data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Delta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contains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local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copies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remote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data.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It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improve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the </a:t>
            </a:r>
            <a:r>
              <a:rPr sz="1800" dirty="0">
                <a:latin typeface="Arial Narrow"/>
                <a:cs typeface="Arial Narrow"/>
              </a:rPr>
              <a:t>performance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wide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range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queries,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but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cannot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used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results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arbitrary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subqueries.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Spark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result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subquery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stored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formats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other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than </a:t>
            </a:r>
            <a:r>
              <a:rPr sz="1800" dirty="0">
                <a:latin typeface="Arial Narrow"/>
                <a:cs typeface="Arial Narrow"/>
              </a:rPr>
              <a:t>Parquet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(such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CSV,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JSON,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20" dirty="0">
                <a:latin typeface="Arial Narrow"/>
                <a:cs typeface="Arial Narrow"/>
              </a:rPr>
              <a:t>ORC)</a:t>
            </a:r>
            <a:endParaRPr sz="1800">
              <a:latin typeface="Arial Narrow"/>
              <a:cs typeface="Arial Narrow"/>
            </a:endParaRPr>
          </a:p>
          <a:p>
            <a:pPr marL="187960" marR="34290" indent="-175260">
              <a:lnSpc>
                <a:spcPct val="100000"/>
              </a:lnSpc>
              <a:spcBef>
                <a:spcPts val="960"/>
              </a:spcBef>
              <a:buFont typeface="Arial Narrow"/>
              <a:buChar char="•"/>
              <a:tabLst>
                <a:tab pos="187960" algn="l"/>
              </a:tabLst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Performance</a:t>
            </a:r>
            <a:r>
              <a:rPr sz="1800" dirty="0">
                <a:latin typeface="Arial Narrow"/>
                <a:cs typeface="Arial Narrow"/>
              </a:rPr>
              <a:t>: 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stored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Delta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read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operated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faster than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 </a:t>
            </a:r>
            <a:r>
              <a:rPr sz="1800" spc="-20" dirty="0">
                <a:latin typeface="Arial Narrow"/>
                <a:cs typeface="Arial Narrow"/>
              </a:rPr>
              <a:t>data </a:t>
            </a: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Spark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cache.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This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because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Delta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uses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efficient decompression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algorithms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and </a:t>
            </a:r>
            <a:r>
              <a:rPr sz="1800" dirty="0">
                <a:latin typeface="Arial Narrow"/>
                <a:cs typeface="Arial Narrow"/>
              </a:rPr>
              <a:t>outputs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optimal format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further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processing using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whole-stage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code</a:t>
            </a:r>
            <a:r>
              <a:rPr sz="1800" spc="-10" dirty="0">
                <a:latin typeface="Arial Narrow"/>
                <a:cs typeface="Arial Narrow"/>
              </a:rPr>
              <a:t> generation</a:t>
            </a:r>
            <a:endParaRPr sz="1800">
              <a:latin typeface="Arial Narrow"/>
              <a:cs typeface="Arial Narrow"/>
            </a:endParaRPr>
          </a:p>
          <a:p>
            <a:pPr marL="187960" marR="45720" indent="-175260">
              <a:lnSpc>
                <a:spcPct val="100000"/>
              </a:lnSpc>
              <a:spcBef>
                <a:spcPts val="960"/>
              </a:spcBef>
              <a:buFont typeface="Arial Narrow"/>
              <a:buChar char="•"/>
              <a:tabLst>
                <a:tab pos="187960" algn="l"/>
              </a:tabLst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Automatic</a:t>
            </a:r>
            <a:r>
              <a:rPr sz="1800" b="1" spc="-2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vs</a:t>
            </a:r>
            <a:r>
              <a:rPr sz="1800" b="1" spc="-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manual</a:t>
            </a:r>
            <a:r>
              <a:rPr sz="1800" b="1" spc="1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control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When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Delta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enabled,</a:t>
            </a:r>
            <a:r>
              <a:rPr sz="1800" spc="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must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fetched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from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50" dirty="0">
                <a:latin typeface="Arial Narrow"/>
                <a:cs typeface="Arial Narrow"/>
              </a:rPr>
              <a:t>a </a:t>
            </a:r>
            <a:r>
              <a:rPr sz="1800" dirty="0">
                <a:latin typeface="Arial Narrow"/>
                <a:cs typeface="Arial Narrow"/>
              </a:rPr>
              <a:t>remote source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automatically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added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cache.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process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fully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transparent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 does </a:t>
            </a:r>
            <a:r>
              <a:rPr sz="1800" spc="-25" dirty="0">
                <a:latin typeface="Arial Narrow"/>
                <a:cs typeface="Arial Narrow"/>
              </a:rPr>
              <a:t>not </a:t>
            </a:r>
            <a:r>
              <a:rPr sz="1800" dirty="0">
                <a:latin typeface="Arial Narrow"/>
                <a:cs typeface="Arial Narrow"/>
              </a:rPr>
              <a:t>require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action.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When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Spark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cache,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must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manually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specify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tables </a:t>
            </a:r>
            <a:r>
              <a:rPr sz="1800" spc="-25" dirty="0">
                <a:latin typeface="Arial Narrow"/>
                <a:cs typeface="Arial Narrow"/>
              </a:rPr>
              <a:t>and </a:t>
            </a:r>
            <a:r>
              <a:rPr sz="1800" dirty="0">
                <a:latin typeface="Arial Narrow"/>
                <a:cs typeface="Arial Narrow"/>
              </a:rPr>
              <a:t>queries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cache</a:t>
            </a:r>
            <a:endParaRPr sz="1800">
              <a:latin typeface="Arial Narrow"/>
              <a:cs typeface="Arial Narrow"/>
            </a:endParaRPr>
          </a:p>
          <a:p>
            <a:pPr marL="187960" marR="5080" indent="-175260">
              <a:lnSpc>
                <a:spcPct val="100000"/>
              </a:lnSpc>
              <a:spcBef>
                <a:spcPts val="965"/>
              </a:spcBef>
              <a:buFont typeface="Arial Narrow"/>
              <a:buChar char="•"/>
              <a:tabLst>
                <a:tab pos="187960" algn="l"/>
              </a:tabLst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Disk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vs 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memory-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based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 Delta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cache is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stored on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 local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disk,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that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memory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taken </a:t>
            </a:r>
            <a:r>
              <a:rPr sz="1800" dirty="0">
                <a:latin typeface="Arial Narrow"/>
                <a:cs typeface="Arial Narrow"/>
              </a:rPr>
              <a:t>away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from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other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operations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within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Spark.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Due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high read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speeds of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modern SSDs,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Delta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fully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disk-resident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without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negative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impact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its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performance.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contrast,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Spark </a:t>
            </a:r>
            <a:r>
              <a:rPr sz="1800" dirty="0">
                <a:latin typeface="Arial Narrow"/>
                <a:cs typeface="Arial Narrow"/>
              </a:rPr>
              <a:t>cache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uses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memory.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02a-c</a:t>
            </a:r>
            <a:r>
              <a:rPr dirty="0"/>
              <a:t>:</a:t>
            </a:r>
            <a:r>
              <a:rPr spc="50" dirty="0"/>
              <a:t> </a:t>
            </a:r>
            <a:r>
              <a:rPr dirty="0"/>
              <a:t>Delta</a:t>
            </a:r>
            <a:r>
              <a:rPr spc="80" dirty="0"/>
              <a:t> </a:t>
            </a:r>
            <a:r>
              <a:rPr dirty="0"/>
              <a:t>Cache</a:t>
            </a:r>
            <a:r>
              <a:rPr spc="60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spc="-10" dirty="0"/>
              <a:t>Action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1391" y="1476311"/>
            <a:ext cx="5955030" cy="1200150"/>
            <a:chOff x="461391" y="1476311"/>
            <a:chExt cx="5955030" cy="1200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344" y="1485900"/>
              <a:ext cx="5913551" cy="11661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6153" y="1481074"/>
              <a:ext cx="5945505" cy="1190625"/>
            </a:xfrm>
            <a:custGeom>
              <a:avLst/>
              <a:gdLst/>
              <a:ahLst/>
              <a:cxnLst/>
              <a:rect l="l" t="t" r="r" b="b"/>
              <a:pathLst>
                <a:path w="5945505" h="1190625">
                  <a:moveTo>
                    <a:pt x="0" y="1190625"/>
                  </a:moveTo>
                  <a:lnTo>
                    <a:pt x="5945505" y="1190625"/>
                  </a:lnTo>
                  <a:lnTo>
                    <a:pt x="5945505" y="0"/>
                  </a:lnTo>
                  <a:lnTo>
                    <a:pt x="0" y="0"/>
                  </a:lnTo>
                  <a:lnTo>
                    <a:pt x="0" y="1190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1391" y="2974403"/>
            <a:ext cx="5955030" cy="540385"/>
            <a:chOff x="461391" y="2974403"/>
            <a:chExt cx="5955030" cy="5403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16" y="2983992"/>
              <a:ext cx="5935980" cy="521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6153" y="2979166"/>
              <a:ext cx="5945505" cy="530860"/>
            </a:xfrm>
            <a:custGeom>
              <a:avLst/>
              <a:gdLst/>
              <a:ahLst/>
              <a:cxnLst/>
              <a:rect l="l" t="t" r="r" b="b"/>
              <a:pathLst>
                <a:path w="5945505" h="530860">
                  <a:moveTo>
                    <a:pt x="0" y="530733"/>
                  </a:moveTo>
                  <a:lnTo>
                    <a:pt x="5945505" y="530733"/>
                  </a:lnTo>
                  <a:lnTo>
                    <a:pt x="5945505" y="0"/>
                  </a:lnTo>
                  <a:lnTo>
                    <a:pt x="0" y="0"/>
                  </a:lnTo>
                  <a:lnTo>
                    <a:pt x="0" y="5307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1391" y="3910139"/>
            <a:ext cx="5955030" cy="519430"/>
            <a:chOff x="461391" y="3910139"/>
            <a:chExt cx="5955030" cy="5194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16" y="3919728"/>
              <a:ext cx="5935980" cy="499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6153" y="3914902"/>
              <a:ext cx="5945505" cy="509905"/>
            </a:xfrm>
            <a:custGeom>
              <a:avLst/>
              <a:gdLst/>
              <a:ahLst/>
              <a:cxnLst/>
              <a:rect l="l" t="t" r="r" b="b"/>
              <a:pathLst>
                <a:path w="5945505" h="509904">
                  <a:moveTo>
                    <a:pt x="0" y="509397"/>
                  </a:moveTo>
                  <a:lnTo>
                    <a:pt x="5945505" y="509397"/>
                  </a:lnTo>
                  <a:lnTo>
                    <a:pt x="5945505" y="0"/>
                  </a:lnTo>
                  <a:lnTo>
                    <a:pt x="0" y="0"/>
                  </a:lnTo>
                  <a:lnTo>
                    <a:pt x="0" y="5093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61391" y="4809363"/>
            <a:ext cx="7265670" cy="1906270"/>
            <a:chOff x="461391" y="4809363"/>
            <a:chExt cx="7265670" cy="190627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671" y="4857003"/>
              <a:ext cx="7208513" cy="18295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6153" y="4814125"/>
              <a:ext cx="7256145" cy="1896745"/>
            </a:xfrm>
            <a:custGeom>
              <a:avLst/>
              <a:gdLst/>
              <a:ahLst/>
              <a:cxnLst/>
              <a:rect l="l" t="t" r="r" b="b"/>
              <a:pathLst>
                <a:path w="7256145" h="1896745">
                  <a:moveTo>
                    <a:pt x="0" y="1896237"/>
                  </a:moveTo>
                  <a:lnTo>
                    <a:pt x="7256145" y="1896237"/>
                  </a:lnTo>
                  <a:lnTo>
                    <a:pt x="7256145" y="0"/>
                  </a:lnTo>
                  <a:lnTo>
                    <a:pt x="0" y="0"/>
                  </a:lnTo>
                  <a:lnTo>
                    <a:pt x="0" y="18962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940" y="1156208"/>
            <a:ext cx="269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Delta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cache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not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2666187"/>
            <a:ext cx="234315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Enable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Delta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cache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326000"/>
              </a:lnSpc>
              <a:spcBef>
                <a:spcPts val="254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Read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Delta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file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Delta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cache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activated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5173"/>
            <a:ext cx="1409700" cy="530860"/>
            <a:chOff x="76200" y="245173"/>
            <a:chExt cx="1409700" cy="530860"/>
          </a:xfrm>
        </p:grpSpPr>
        <p:sp>
          <p:nvSpPr>
            <p:cNvPr id="3" name="object 3"/>
            <p:cNvSpPr/>
            <p:nvPr/>
          </p:nvSpPr>
          <p:spPr>
            <a:xfrm>
              <a:off x="304800" y="249936"/>
              <a:ext cx="419100" cy="521334"/>
            </a:xfrm>
            <a:custGeom>
              <a:avLst/>
              <a:gdLst/>
              <a:ahLst/>
              <a:cxnLst/>
              <a:rect l="l" t="t" r="r" b="b"/>
              <a:pathLst>
                <a:path w="419100" h="521334">
                  <a:moveTo>
                    <a:pt x="209550" y="0"/>
                  </a:moveTo>
                  <a:lnTo>
                    <a:pt x="0" y="260604"/>
                  </a:lnTo>
                  <a:lnTo>
                    <a:pt x="209550" y="521208"/>
                  </a:lnTo>
                  <a:lnTo>
                    <a:pt x="419100" y="26060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249936"/>
              <a:ext cx="419100" cy="521334"/>
            </a:xfrm>
            <a:custGeom>
              <a:avLst/>
              <a:gdLst/>
              <a:ahLst/>
              <a:cxnLst/>
              <a:rect l="l" t="t" r="r" b="b"/>
              <a:pathLst>
                <a:path w="419100" h="521334">
                  <a:moveTo>
                    <a:pt x="0" y="260604"/>
                  </a:moveTo>
                  <a:lnTo>
                    <a:pt x="209550" y="0"/>
                  </a:lnTo>
                  <a:lnTo>
                    <a:pt x="419100" y="260604"/>
                  </a:lnTo>
                  <a:lnTo>
                    <a:pt x="209550" y="521208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3598" y="254889"/>
            <a:ext cx="7193915" cy="1402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latin typeface="Arial"/>
                <a:cs typeface="Arial"/>
              </a:rPr>
              <a:t>Five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most</a:t>
            </a:r>
            <a:r>
              <a:rPr sz="2750" b="1" spc="9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common</a:t>
            </a:r>
            <a:r>
              <a:rPr sz="2750" b="1" spc="9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Performance</a:t>
            </a:r>
            <a:r>
              <a:rPr sz="2750" b="1" spc="12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Issues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Most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Performance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issues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fall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one 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five </a:t>
            </a:r>
            <a:r>
              <a:rPr sz="2000" b="1" spc="-10" dirty="0">
                <a:latin typeface="Arial"/>
                <a:cs typeface="Arial"/>
              </a:rPr>
              <a:t>categories: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798" y="2485720"/>
            <a:ext cx="4490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Skew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imbalance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798" y="3035046"/>
            <a:ext cx="628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Shuffle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 (Join,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Aggregations)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798" y="3583685"/>
            <a:ext cx="3719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Storage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 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798" y="4132579"/>
            <a:ext cx="576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Serialization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across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cluster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3837" y="1869757"/>
            <a:ext cx="479425" cy="479425"/>
            <a:chOff x="223837" y="1869757"/>
            <a:chExt cx="479425" cy="479425"/>
          </a:xfrm>
        </p:grpSpPr>
        <p:sp>
          <p:nvSpPr>
            <p:cNvPr id="11" name="object 11"/>
            <p:cNvSpPr/>
            <p:nvPr/>
          </p:nvSpPr>
          <p:spPr>
            <a:xfrm>
              <a:off x="228600" y="187452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187452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11645" y="2416873"/>
            <a:ext cx="479425" cy="479425"/>
            <a:chOff x="211645" y="2416873"/>
            <a:chExt cx="479425" cy="479425"/>
          </a:xfrm>
        </p:grpSpPr>
        <p:sp>
          <p:nvSpPr>
            <p:cNvPr id="14" name="object 14"/>
            <p:cNvSpPr/>
            <p:nvPr/>
          </p:nvSpPr>
          <p:spPr>
            <a:xfrm>
              <a:off x="216408" y="242163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408" y="242163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3837" y="2954845"/>
            <a:ext cx="479425" cy="479425"/>
            <a:chOff x="223837" y="2954845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228600" y="2959607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00" y="2959607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19265" y="3509581"/>
            <a:ext cx="479425" cy="479425"/>
            <a:chOff x="219265" y="3509581"/>
            <a:chExt cx="479425" cy="479425"/>
          </a:xfrm>
        </p:grpSpPr>
        <p:sp>
          <p:nvSpPr>
            <p:cNvPr id="20" name="object 20"/>
            <p:cNvSpPr/>
            <p:nvPr/>
          </p:nvSpPr>
          <p:spPr>
            <a:xfrm>
              <a:off x="224027" y="3514344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027" y="3514344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3837" y="4062793"/>
            <a:ext cx="479425" cy="479425"/>
            <a:chOff x="223837" y="4062793"/>
            <a:chExt cx="479425" cy="479425"/>
          </a:xfrm>
        </p:grpSpPr>
        <p:sp>
          <p:nvSpPr>
            <p:cNvPr id="23" name="object 23"/>
            <p:cNvSpPr/>
            <p:nvPr/>
          </p:nvSpPr>
          <p:spPr>
            <a:xfrm>
              <a:off x="228600" y="40675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600" y="40675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3740" y="1688014"/>
            <a:ext cx="5858510" cy="27698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60"/>
              </a:spcBef>
              <a:tabLst>
                <a:tab pos="549275" algn="l"/>
              </a:tabLst>
            </a:pPr>
            <a:r>
              <a:rPr sz="4200" b="1" spc="-37" baseline="-9920" dirty="0">
                <a:latin typeface="Arial"/>
                <a:cs typeface="Arial"/>
              </a:rPr>
              <a:t>1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Spill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files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due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lack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4200" b="1" spc="-37" baseline="-8928" dirty="0">
                <a:latin typeface="Arial"/>
                <a:cs typeface="Arial"/>
              </a:rPr>
              <a:t>2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965"/>
              </a:spcBef>
            </a:pPr>
            <a:r>
              <a:rPr sz="4200" b="1" spc="-37" baseline="-7936" dirty="0">
                <a:latin typeface="Arial"/>
                <a:cs typeface="Arial"/>
              </a:rPr>
              <a:t>3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960"/>
              </a:spcBef>
            </a:pPr>
            <a:r>
              <a:rPr sz="4200" b="1" spc="-37" baseline="-8928" dirty="0">
                <a:latin typeface="Arial"/>
                <a:cs typeface="Arial"/>
              </a:rPr>
              <a:t>4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960"/>
              </a:spcBef>
            </a:pPr>
            <a:r>
              <a:rPr sz="4200" b="1" spc="-37" baseline="-8928" dirty="0">
                <a:latin typeface="Arial"/>
                <a:cs typeface="Arial"/>
              </a:rPr>
              <a:t>5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032" y="254889"/>
            <a:ext cx="1287145" cy="450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27685" algn="l"/>
              </a:tabLst>
            </a:pPr>
            <a:r>
              <a:rPr sz="2800" spc="-50" dirty="0"/>
              <a:t>1</a:t>
            </a:r>
            <a:r>
              <a:rPr sz="2800" dirty="0"/>
              <a:t>	</a:t>
            </a:r>
            <a:r>
              <a:rPr spc="-10" dirty="0"/>
              <a:t>Spill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54939" y="1170178"/>
            <a:ext cx="871283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25400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350520" algn="l"/>
                <a:tab pos="35115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every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task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there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corresponding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Partition,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task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not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process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with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memory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allocated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store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represents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spilled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disk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written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disk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read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back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again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Spill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represented by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two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values:</a:t>
            </a:r>
            <a:endParaRPr sz="1800">
              <a:latin typeface="Arial"/>
              <a:cs typeface="Arial"/>
            </a:endParaRPr>
          </a:p>
          <a:p>
            <a:pPr marL="643255" lvl="1" indent="-173990">
              <a:lnSpc>
                <a:spcPct val="100000"/>
              </a:lnSpc>
              <a:spcBef>
                <a:spcPts val="5"/>
              </a:spcBef>
              <a:buChar char="•"/>
              <a:tabLst>
                <a:tab pos="643890" algn="l"/>
              </a:tabLst>
            </a:pPr>
            <a:r>
              <a:rPr sz="1700" dirty="0">
                <a:solidFill>
                  <a:srgbClr val="006FC0"/>
                </a:solidFill>
                <a:latin typeface="Arial"/>
                <a:cs typeface="Arial"/>
              </a:rPr>
              <a:t>Spill</a:t>
            </a:r>
            <a:r>
              <a:rPr sz="17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FC0"/>
                </a:solidFill>
                <a:latin typeface="Arial"/>
                <a:cs typeface="Arial"/>
              </a:rPr>
              <a:t>(Memory)</a:t>
            </a:r>
            <a:r>
              <a:rPr sz="17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Size</a:t>
            </a:r>
            <a:r>
              <a:rPr sz="17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7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7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17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7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exists</a:t>
            </a:r>
            <a:r>
              <a:rPr sz="17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memory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before</a:t>
            </a:r>
            <a:r>
              <a:rPr sz="17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7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spilled</a:t>
            </a:r>
            <a:endParaRPr sz="1700">
              <a:latin typeface="Arial"/>
              <a:cs typeface="Arial"/>
            </a:endParaRPr>
          </a:p>
          <a:p>
            <a:pPr marL="643255" lvl="1" indent="-173990">
              <a:lnSpc>
                <a:spcPct val="100000"/>
              </a:lnSpc>
              <a:spcBef>
                <a:spcPts val="1440"/>
              </a:spcBef>
              <a:buChar char="•"/>
              <a:tabLst>
                <a:tab pos="643890" algn="l"/>
              </a:tabLst>
            </a:pPr>
            <a:r>
              <a:rPr sz="1700" dirty="0">
                <a:solidFill>
                  <a:srgbClr val="006FC0"/>
                </a:solidFill>
                <a:latin typeface="Arial"/>
                <a:cs typeface="Arial"/>
              </a:rPr>
              <a:t>Spill</a:t>
            </a:r>
            <a:r>
              <a:rPr sz="17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FC0"/>
                </a:solidFill>
                <a:latin typeface="Arial"/>
                <a:cs typeface="Arial"/>
              </a:rPr>
              <a:t>(Disk)</a:t>
            </a:r>
            <a:r>
              <a:rPr sz="17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17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Size</a:t>
            </a:r>
            <a:r>
              <a:rPr sz="17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7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17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gets</a:t>
            </a:r>
            <a:r>
              <a:rPr sz="17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spilled,</a:t>
            </a:r>
            <a:r>
              <a:rPr sz="17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serialized,</a:t>
            </a:r>
            <a:r>
              <a:rPr sz="17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written</a:t>
            </a:r>
            <a:r>
              <a:rPr sz="17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to disk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929"/>
                </a:solidFill>
                <a:latin typeface="Arial"/>
                <a:cs typeface="Arial"/>
              </a:rPr>
              <a:t>and </a:t>
            </a:r>
            <a:r>
              <a:rPr sz="1700" spc="-10" dirty="0">
                <a:solidFill>
                  <a:srgbClr val="292929"/>
                </a:solidFill>
                <a:latin typeface="Arial"/>
                <a:cs typeface="Arial"/>
              </a:rPr>
              <a:t>compressed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47161" y="3267011"/>
            <a:ext cx="2625090" cy="1525270"/>
            <a:chOff x="2947161" y="3267011"/>
            <a:chExt cx="2625090" cy="15252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139" y="3276599"/>
              <a:ext cx="2537460" cy="14327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20313" y="3271773"/>
              <a:ext cx="2546985" cy="1515745"/>
            </a:xfrm>
            <a:custGeom>
              <a:avLst/>
              <a:gdLst/>
              <a:ahLst/>
              <a:cxnLst/>
              <a:rect l="l" t="t" r="r" b="b"/>
              <a:pathLst>
                <a:path w="2546985" h="1515745">
                  <a:moveTo>
                    <a:pt x="0" y="1515237"/>
                  </a:moveTo>
                  <a:lnTo>
                    <a:pt x="2546985" y="1515237"/>
                  </a:lnTo>
                  <a:lnTo>
                    <a:pt x="2546985" y="0"/>
                  </a:lnTo>
                  <a:lnTo>
                    <a:pt x="0" y="0"/>
                  </a:lnTo>
                  <a:lnTo>
                    <a:pt x="0" y="15152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2561" y="4257293"/>
              <a:ext cx="1385570" cy="365760"/>
            </a:xfrm>
            <a:custGeom>
              <a:avLst/>
              <a:gdLst/>
              <a:ahLst/>
              <a:cxnLst/>
              <a:rect l="l" t="t" r="r" b="b"/>
              <a:pathLst>
                <a:path w="1385570" h="365760">
                  <a:moveTo>
                    <a:pt x="0" y="365759"/>
                  </a:moveTo>
                  <a:lnTo>
                    <a:pt x="1385315" y="365759"/>
                  </a:lnTo>
                  <a:lnTo>
                    <a:pt x="1385315" y="0"/>
                  </a:lnTo>
                  <a:lnTo>
                    <a:pt x="0" y="0"/>
                  </a:lnTo>
                  <a:lnTo>
                    <a:pt x="0" y="36575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42875" y="4852161"/>
            <a:ext cx="8858250" cy="605790"/>
            <a:chOff x="142875" y="4852161"/>
            <a:chExt cx="8858250" cy="60579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876799"/>
              <a:ext cx="8839200" cy="5498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7637" y="4871973"/>
              <a:ext cx="8848725" cy="564515"/>
            </a:xfrm>
            <a:custGeom>
              <a:avLst/>
              <a:gdLst/>
              <a:ahLst/>
              <a:cxnLst/>
              <a:rect l="l" t="t" r="r" b="b"/>
              <a:pathLst>
                <a:path w="8848725" h="564514">
                  <a:moveTo>
                    <a:pt x="0" y="564260"/>
                  </a:moveTo>
                  <a:lnTo>
                    <a:pt x="8848725" y="564260"/>
                  </a:lnTo>
                  <a:lnTo>
                    <a:pt x="8848725" y="0"/>
                  </a:lnTo>
                  <a:lnTo>
                    <a:pt x="0" y="0"/>
                  </a:lnTo>
                  <a:lnTo>
                    <a:pt x="0" y="5642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0845" y="4877561"/>
              <a:ext cx="1385570" cy="554990"/>
            </a:xfrm>
            <a:custGeom>
              <a:avLst/>
              <a:gdLst/>
              <a:ahLst/>
              <a:cxnLst/>
              <a:rect l="l" t="t" r="r" b="b"/>
              <a:pathLst>
                <a:path w="1385570" h="554989">
                  <a:moveTo>
                    <a:pt x="0" y="554735"/>
                  </a:moveTo>
                  <a:lnTo>
                    <a:pt x="1385316" y="554735"/>
                  </a:lnTo>
                  <a:lnTo>
                    <a:pt x="1385316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95275" y="5516498"/>
            <a:ext cx="8553450" cy="1263015"/>
            <a:chOff x="295275" y="5516498"/>
            <a:chExt cx="8553450" cy="12630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5526022"/>
              <a:ext cx="8534400" cy="12435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0037" y="5521261"/>
              <a:ext cx="8543925" cy="1253490"/>
            </a:xfrm>
            <a:custGeom>
              <a:avLst/>
              <a:gdLst/>
              <a:ahLst/>
              <a:cxnLst/>
              <a:rect l="l" t="t" r="r" b="b"/>
              <a:pathLst>
                <a:path w="8543925" h="1253490">
                  <a:moveTo>
                    <a:pt x="0" y="1253109"/>
                  </a:moveTo>
                  <a:lnTo>
                    <a:pt x="8543925" y="1253109"/>
                  </a:lnTo>
                  <a:lnTo>
                    <a:pt x="8543925" y="0"/>
                  </a:lnTo>
                  <a:lnTo>
                    <a:pt x="0" y="0"/>
                  </a:lnTo>
                  <a:lnTo>
                    <a:pt x="0" y="125310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3433" y="5639561"/>
              <a:ext cx="1156970" cy="1033780"/>
            </a:xfrm>
            <a:custGeom>
              <a:avLst/>
              <a:gdLst/>
              <a:ahLst/>
              <a:cxnLst/>
              <a:rect l="l" t="t" r="r" b="b"/>
              <a:pathLst>
                <a:path w="1156970" h="1033779">
                  <a:moveTo>
                    <a:pt x="0" y="1033272"/>
                  </a:moveTo>
                  <a:lnTo>
                    <a:pt x="1156716" y="1033272"/>
                  </a:lnTo>
                  <a:lnTo>
                    <a:pt x="1156716" y="0"/>
                  </a:lnTo>
                  <a:lnTo>
                    <a:pt x="0" y="0"/>
                  </a:lnTo>
                  <a:lnTo>
                    <a:pt x="0" y="103327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much</a:t>
            </a:r>
            <a:r>
              <a:rPr spc="100" dirty="0"/>
              <a:t> </a:t>
            </a:r>
            <a:r>
              <a:rPr dirty="0"/>
              <a:t>Executor</a:t>
            </a:r>
            <a:r>
              <a:rPr spc="85" dirty="0"/>
              <a:t> </a:t>
            </a:r>
            <a:r>
              <a:rPr dirty="0"/>
              <a:t>Memory</a:t>
            </a:r>
            <a:r>
              <a:rPr spc="90" dirty="0"/>
              <a:t> </a:t>
            </a:r>
            <a:r>
              <a:rPr dirty="0"/>
              <a:t>does</a:t>
            </a:r>
            <a:r>
              <a:rPr spc="95" dirty="0"/>
              <a:t> </a:t>
            </a:r>
            <a:r>
              <a:rPr dirty="0"/>
              <a:t>Cluster</a:t>
            </a:r>
            <a:r>
              <a:rPr spc="105" dirty="0"/>
              <a:t> </a:t>
            </a:r>
            <a:r>
              <a:rPr spc="-10" dirty="0"/>
              <a:t>have?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2281427"/>
            <a:ext cx="3337560" cy="36880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0644" y="6336791"/>
            <a:ext cx="7983220" cy="2927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0"/>
              </a:spcBef>
            </a:pPr>
            <a:r>
              <a:rPr sz="1300" spc="-10" dirty="0">
                <a:latin typeface="Arial Narrow"/>
                <a:cs typeface="Arial Narrow"/>
              </a:rPr>
              <a:t>https://michaelheil.medium.com/understanding-</a:t>
            </a:r>
            <a:r>
              <a:rPr sz="1300" spc="-20" dirty="0">
                <a:latin typeface="Arial Narrow"/>
                <a:cs typeface="Arial Narrow"/>
              </a:rPr>
              <a:t>common-performance-issues-</a:t>
            </a:r>
            <a:r>
              <a:rPr sz="1300" spc="-10" dirty="0">
                <a:latin typeface="Arial Narrow"/>
                <a:cs typeface="Arial Narrow"/>
              </a:rPr>
              <a:t>in-apache-</a:t>
            </a:r>
            <a:r>
              <a:rPr sz="1300" spc="-20" dirty="0">
                <a:latin typeface="Arial Narrow"/>
                <a:cs typeface="Arial Narrow"/>
              </a:rPr>
              <a:t>spark-deep-dive-</a:t>
            </a:r>
            <a:r>
              <a:rPr sz="1300" spc="-10" dirty="0">
                <a:latin typeface="Arial Narrow"/>
                <a:cs typeface="Arial Narrow"/>
              </a:rPr>
              <a:t>data-spill-7cdba81e697e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7000" indent="91440">
              <a:lnSpc>
                <a:spcPct val="100000"/>
              </a:lnSpc>
              <a:spcBef>
                <a:spcPts val="105"/>
              </a:spcBef>
              <a:buFont typeface="Arial Narrow"/>
              <a:buChar char="•"/>
              <a:tabLst>
                <a:tab pos="104139" algn="l"/>
              </a:tabLst>
            </a:pPr>
            <a:r>
              <a:rPr b="1" dirty="0">
                <a:latin typeface="Arial Narrow"/>
                <a:cs typeface="Arial Narrow"/>
              </a:rPr>
              <a:t>spark.memory.fraction:</a:t>
            </a:r>
            <a:r>
              <a:rPr b="1" spc="-5" dirty="0">
                <a:latin typeface="Arial Narrow"/>
                <a:cs typeface="Arial Narrow"/>
              </a:rPr>
              <a:t> </a:t>
            </a:r>
            <a:r>
              <a:rPr dirty="0"/>
              <a:t>Fraction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(heap</a:t>
            </a:r>
            <a:r>
              <a:rPr spc="-10" dirty="0"/>
              <a:t> </a:t>
            </a:r>
            <a:r>
              <a:rPr dirty="0"/>
              <a:t>space</a:t>
            </a:r>
            <a:r>
              <a:rPr spc="-10" dirty="0"/>
              <a:t> </a:t>
            </a:r>
            <a:r>
              <a:rPr dirty="0"/>
              <a:t>—</a:t>
            </a:r>
            <a:r>
              <a:rPr spc="-15" dirty="0"/>
              <a:t> </a:t>
            </a:r>
            <a:r>
              <a:rPr dirty="0"/>
              <a:t>300MB) used</a:t>
            </a:r>
            <a:r>
              <a:rPr spc="-25" dirty="0"/>
              <a:t> for </a:t>
            </a:r>
            <a:r>
              <a:rPr b="1" dirty="0">
                <a:solidFill>
                  <a:srgbClr val="006FC0"/>
                </a:solidFill>
                <a:latin typeface="Arial Narrow"/>
                <a:cs typeface="Arial Narrow"/>
              </a:rPr>
              <a:t>Execution</a:t>
            </a:r>
            <a:r>
              <a:rPr b="1" spc="-4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b="1" dirty="0">
                <a:solidFill>
                  <a:srgbClr val="006FC0"/>
                </a:solidFill>
                <a:latin typeface="Arial Narrow"/>
                <a:cs typeface="Arial Narrow"/>
              </a:rPr>
              <a:t>Storage</a:t>
            </a:r>
            <a:r>
              <a:rPr dirty="0"/>
              <a:t>.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lower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is,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more</a:t>
            </a:r>
            <a:r>
              <a:rPr spc="-25" dirty="0"/>
              <a:t> </a:t>
            </a:r>
            <a:r>
              <a:rPr dirty="0"/>
              <a:t>frequently spills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cached</a:t>
            </a:r>
            <a:r>
              <a:rPr spc="-35" dirty="0"/>
              <a:t> </a:t>
            </a:r>
            <a:r>
              <a:rPr dirty="0"/>
              <a:t>data</a:t>
            </a:r>
            <a:r>
              <a:rPr spc="-5" dirty="0"/>
              <a:t> </a:t>
            </a:r>
            <a:r>
              <a:rPr dirty="0"/>
              <a:t>eviction</a:t>
            </a:r>
            <a:r>
              <a:rPr spc="-20" dirty="0"/>
              <a:t> </a:t>
            </a:r>
            <a:r>
              <a:rPr dirty="0"/>
              <a:t>occur. Defaults</a:t>
            </a:r>
            <a:r>
              <a:rPr spc="-15" dirty="0"/>
              <a:t> </a:t>
            </a:r>
            <a:r>
              <a:rPr dirty="0"/>
              <a:t>=</a:t>
            </a:r>
            <a:r>
              <a:rPr spc="-20" dirty="0"/>
              <a:t> </a:t>
            </a:r>
            <a:r>
              <a:rPr dirty="0"/>
              <a:t>.6.</a:t>
            </a:r>
            <a:r>
              <a:rPr spc="5" dirty="0"/>
              <a:t> </a:t>
            </a:r>
            <a:r>
              <a:rPr dirty="0">
                <a:solidFill>
                  <a:srgbClr val="00AF50"/>
                </a:solidFill>
              </a:rPr>
              <a:t>19.2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GB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across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8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Cores/Exec</a:t>
            </a:r>
          </a:p>
          <a:p>
            <a:pPr marL="12700" marR="5080" indent="91440">
              <a:lnSpc>
                <a:spcPct val="100000"/>
              </a:lnSpc>
              <a:spcBef>
                <a:spcPts val="960"/>
              </a:spcBef>
              <a:buFont typeface="Arial Narrow"/>
              <a:buChar char="•"/>
              <a:tabLst>
                <a:tab pos="104139" algn="l"/>
              </a:tabLst>
            </a:pPr>
            <a:r>
              <a:rPr b="1" dirty="0">
                <a:latin typeface="Arial Narrow"/>
                <a:cs typeface="Arial Narrow"/>
              </a:rPr>
              <a:t>spark.memory.storageFraction:</a:t>
            </a:r>
            <a:r>
              <a:rPr b="1" spc="-15" dirty="0">
                <a:latin typeface="Arial Narrow"/>
                <a:cs typeface="Arial Narrow"/>
              </a:rPr>
              <a:t> </a:t>
            </a:r>
            <a:r>
              <a:rPr dirty="0"/>
              <a:t>Amount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storage</a:t>
            </a:r>
            <a:r>
              <a:rPr spc="-15" dirty="0"/>
              <a:t> </a:t>
            </a:r>
            <a:r>
              <a:rPr dirty="0"/>
              <a:t>memory</a:t>
            </a:r>
            <a:r>
              <a:rPr spc="-10" dirty="0"/>
              <a:t> </a:t>
            </a:r>
            <a:r>
              <a:rPr dirty="0"/>
              <a:t>immune</a:t>
            </a:r>
            <a:r>
              <a:rPr spc="-15" dirty="0"/>
              <a:t> </a:t>
            </a:r>
            <a:r>
              <a:rPr spc="-25" dirty="0"/>
              <a:t>to </a:t>
            </a:r>
            <a:r>
              <a:rPr dirty="0"/>
              <a:t>eviction,</a:t>
            </a:r>
            <a:r>
              <a:rPr spc="-20" dirty="0"/>
              <a:t> </a:t>
            </a:r>
            <a:r>
              <a:rPr dirty="0"/>
              <a:t>expressed</a:t>
            </a:r>
            <a:r>
              <a:rPr spc="-1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fraction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size</a:t>
            </a:r>
            <a:r>
              <a:rPr spc="-25" dirty="0"/>
              <a:t> </a:t>
            </a:r>
            <a:r>
              <a:rPr dirty="0"/>
              <a:t>of the</a:t>
            </a:r>
            <a:r>
              <a:rPr spc="-20" dirty="0"/>
              <a:t> </a:t>
            </a:r>
            <a:r>
              <a:rPr dirty="0"/>
              <a:t>region</a:t>
            </a:r>
            <a:r>
              <a:rPr spc="-5" dirty="0"/>
              <a:t> </a:t>
            </a:r>
            <a:r>
              <a:rPr dirty="0"/>
              <a:t>set</a:t>
            </a:r>
            <a:r>
              <a:rPr spc="-15" dirty="0"/>
              <a:t> </a:t>
            </a:r>
            <a:r>
              <a:rPr dirty="0"/>
              <a:t>aside</a:t>
            </a:r>
            <a:r>
              <a:rPr spc="-15" dirty="0"/>
              <a:t> </a:t>
            </a:r>
            <a:r>
              <a:rPr spc="-25" dirty="0"/>
              <a:t>by </a:t>
            </a:r>
            <a:r>
              <a:rPr b="1" dirty="0">
                <a:latin typeface="Arial Narrow"/>
                <a:cs typeface="Arial Narrow"/>
              </a:rPr>
              <a:t>spark.memory.fraction</a:t>
            </a:r>
            <a:r>
              <a:rPr dirty="0"/>
              <a:t>. The</a:t>
            </a:r>
            <a:r>
              <a:rPr spc="-30" dirty="0"/>
              <a:t> </a:t>
            </a:r>
            <a:r>
              <a:rPr dirty="0"/>
              <a:t>higher</a:t>
            </a:r>
            <a:r>
              <a:rPr spc="-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is,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less</a:t>
            </a:r>
            <a:r>
              <a:rPr spc="-15" dirty="0"/>
              <a:t> </a:t>
            </a:r>
            <a:r>
              <a:rPr dirty="0"/>
              <a:t>working</a:t>
            </a:r>
            <a:r>
              <a:rPr spc="-20" dirty="0"/>
              <a:t> </a:t>
            </a:r>
            <a:r>
              <a:rPr spc="-10" dirty="0"/>
              <a:t>memory </a:t>
            </a:r>
            <a:r>
              <a:rPr dirty="0"/>
              <a:t>available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Execution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tasks</a:t>
            </a:r>
            <a:r>
              <a:rPr spc="-15" dirty="0"/>
              <a:t> </a:t>
            </a:r>
            <a:r>
              <a:rPr dirty="0"/>
              <a:t>may</a:t>
            </a:r>
            <a:r>
              <a:rPr spc="-15" dirty="0"/>
              <a:t> </a:t>
            </a:r>
            <a:r>
              <a:rPr dirty="0"/>
              <a:t>spill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disk</a:t>
            </a:r>
            <a:r>
              <a:rPr spc="-15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often.</a:t>
            </a:r>
            <a:r>
              <a:rPr spc="-10" dirty="0"/>
              <a:t> </a:t>
            </a:r>
            <a:r>
              <a:rPr dirty="0"/>
              <a:t>Default =</a:t>
            </a:r>
            <a:r>
              <a:rPr spc="-15" dirty="0"/>
              <a:t> </a:t>
            </a:r>
            <a:r>
              <a:rPr spc="-25" dirty="0"/>
              <a:t>.5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spark.memory.fraction.</a:t>
            </a:r>
            <a:r>
              <a:rPr spc="330" dirty="0"/>
              <a:t> </a:t>
            </a:r>
            <a:r>
              <a:rPr dirty="0">
                <a:solidFill>
                  <a:srgbClr val="00AF50"/>
                </a:solidFill>
              </a:rPr>
              <a:t>Have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up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to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9.6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GB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across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8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Cores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/>
          </a:p>
          <a:p>
            <a:pPr marL="12700">
              <a:lnSpc>
                <a:spcPct val="10000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value</a:t>
            </a:r>
            <a:r>
              <a:rPr spc="-2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'</a:t>
            </a:r>
            <a:r>
              <a:rPr b="1" dirty="0">
                <a:solidFill>
                  <a:srgbClr val="006FC0"/>
                </a:solidFill>
                <a:latin typeface="Arial Narrow"/>
                <a:cs typeface="Arial Narrow"/>
              </a:rPr>
              <a:t>reservedMemory</a:t>
            </a:r>
            <a:r>
              <a:rPr dirty="0"/>
              <a:t>'</a:t>
            </a:r>
            <a:r>
              <a:rPr spc="2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hard</a:t>
            </a:r>
            <a:r>
              <a:rPr spc="-10" dirty="0"/>
              <a:t> </a:t>
            </a:r>
            <a:r>
              <a:rPr dirty="0"/>
              <a:t>coded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20" dirty="0"/>
              <a:t>300MB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39615" y="5006721"/>
            <a:ext cx="45669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Both</a:t>
            </a:r>
            <a:r>
              <a:rPr sz="1400" spc="-40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configurations</a:t>
            </a:r>
            <a:r>
              <a:rPr sz="1400" spc="-5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are</a:t>
            </a:r>
            <a:r>
              <a:rPr sz="1400" spc="-20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described</a:t>
            </a:r>
            <a:r>
              <a:rPr sz="1400" spc="-15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in</a:t>
            </a:r>
            <a:r>
              <a:rPr sz="1400" spc="-30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the </a:t>
            </a:r>
            <a:r>
              <a:rPr sz="1400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 Narrow"/>
                <a:cs typeface="Arial Narrow"/>
                <a:hlinkClick r:id="rId3"/>
              </a:rPr>
              <a:t>Memory</a:t>
            </a:r>
            <a:r>
              <a:rPr sz="14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1400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 Narrow"/>
                <a:cs typeface="Arial Narrow"/>
                <a:hlinkClick r:id="rId3"/>
              </a:rPr>
              <a:t>Management</a:t>
            </a:r>
            <a:r>
              <a:rPr sz="1400" dirty="0">
                <a:solidFill>
                  <a:srgbClr val="CCCCFF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92929"/>
                </a:solidFill>
                <a:latin typeface="Arial Narrow"/>
                <a:cs typeface="Arial Narrow"/>
              </a:rPr>
              <a:t>section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within</a:t>
            </a:r>
            <a:r>
              <a:rPr sz="1400" spc="-25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the</a:t>
            </a:r>
            <a:r>
              <a:rPr sz="1400" spc="-15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Spark</a:t>
            </a:r>
            <a:r>
              <a:rPr sz="1400" spc="-10" dirty="0">
                <a:solidFill>
                  <a:srgbClr val="29292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92929"/>
                </a:solidFill>
                <a:latin typeface="Arial Narrow"/>
                <a:cs typeface="Arial Narrow"/>
              </a:rPr>
              <a:t>Configuration </a:t>
            </a:r>
            <a:r>
              <a:rPr sz="1400" spc="-10" dirty="0">
                <a:solidFill>
                  <a:srgbClr val="292929"/>
                </a:solidFill>
                <a:latin typeface="Arial Narrow"/>
                <a:cs typeface="Arial Narrow"/>
              </a:rPr>
              <a:t>documentation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4224" y="2532760"/>
            <a:ext cx="2494280" cy="2080895"/>
          </a:xfrm>
          <a:custGeom>
            <a:avLst/>
            <a:gdLst/>
            <a:ahLst/>
            <a:cxnLst/>
            <a:rect l="l" t="t" r="r" b="b"/>
            <a:pathLst>
              <a:path w="2494279" h="2080895">
                <a:moveTo>
                  <a:pt x="1486408" y="248539"/>
                </a:moveTo>
                <a:lnTo>
                  <a:pt x="193040" y="62801"/>
                </a:lnTo>
                <a:lnTo>
                  <a:pt x="193687" y="58293"/>
                </a:lnTo>
                <a:lnTo>
                  <a:pt x="202057" y="0"/>
                </a:lnTo>
                <a:lnTo>
                  <a:pt x="0" y="67183"/>
                </a:lnTo>
                <a:lnTo>
                  <a:pt x="175006" y="188595"/>
                </a:lnTo>
                <a:lnTo>
                  <a:pt x="184023" y="125666"/>
                </a:lnTo>
                <a:lnTo>
                  <a:pt x="1477391" y="311404"/>
                </a:lnTo>
                <a:lnTo>
                  <a:pt x="1486408" y="248539"/>
                </a:lnTo>
                <a:close/>
              </a:path>
              <a:path w="2494279" h="2080895">
                <a:moveTo>
                  <a:pt x="2334260" y="2017014"/>
                </a:moveTo>
                <a:lnTo>
                  <a:pt x="191427" y="1949437"/>
                </a:lnTo>
                <a:lnTo>
                  <a:pt x="191465" y="1948434"/>
                </a:lnTo>
                <a:lnTo>
                  <a:pt x="193421" y="1886077"/>
                </a:lnTo>
                <a:lnTo>
                  <a:pt x="0" y="1975231"/>
                </a:lnTo>
                <a:lnTo>
                  <a:pt x="187452" y="2076450"/>
                </a:lnTo>
                <a:lnTo>
                  <a:pt x="189433" y="2012950"/>
                </a:lnTo>
                <a:lnTo>
                  <a:pt x="2332355" y="2080514"/>
                </a:lnTo>
                <a:lnTo>
                  <a:pt x="2334260" y="2017014"/>
                </a:lnTo>
                <a:close/>
              </a:path>
              <a:path w="2494279" h="2080895">
                <a:moveTo>
                  <a:pt x="2493772" y="375031"/>
                </a:moveTo>
                <a:lnTo>
                  <a:pt x="2475611" y="314071"/>
                </a:lnTo>
                <a:lnTo>
                  <a:pt x="173367" y="1002474"/>
                </a:lnTo>
                <a:lnTo>
                  <a:pt x="155194" y="941705"/>
                </a:lnTo>
                <a:lnTo>
                  <a:pt x="0" y="1087501"/>
                </a:lnTo>
                <a:lnTo>
                  <a:pt x="209804" y="1124204"/>
                </a:lnTo>
                <a:lnTo>
                  <a:pt x="194297" y="1072388"/>
                </a:lnTo>
                <a:lnTo>
                  <a:pt x="191566" y="1063307"/>
                </a:lnTo>
                <a:lnTo>
                  <a:pt x="2493772" y="3750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17319" y="5093208"/>
            <a:ext cx="1137285" cy="24701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4381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345"/>
              </a:spcBef>
            </a:pPr>
            <a:r>
              <a:rPr sz="1000" b="1" dirty="0">
                <a:latin typeface="Arial"/>
                <a:cs typeface="Arial"/>
              </a:rPr>
              <a:t>User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Memory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33054" y="1323911"/>
            <a:ext cx="5478145" cy="581660"/>
            <a:chOff x="1833054" y="1323911"/>
            <a:chExt cx="5478145" cy="5816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806" y="1395222"/>
              <a:ext cx="5362956" cy="43891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37817" y="1328674"/>
              <a:ext cx="5468620" cy="572135"/>
            </a:xfrm>
            <a:custGeom>
              <a:avLst/>
              <a:gdLst/>
              <a:ahLst/>
              <a:cxnLst/>
              <a:rect l="l" t="t" r="r" b="b"/>
              <a:pathLst>
                <a:path w="5468620" h="572135">
                  <a:moveTo>
                    <a:pt x="0" y="571880"/>
                  </a:moveTo>
                  <a:lnTo>
                    <a:pt x="5468492" y="571880"/>
                  </a:lnTo>
                  <a:lnTo>
                    <a:pt x="5468492" y="0"/>
                  </a:lnTo>
                  <a:lnTo>
                    <a:pt x="0" y="0"/>
                  </a:lnTo>
                  <a:lnTo>
                    <a:pt x="0" y="5718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39362" y="1559814"/>
              <a:ext cx="1219200" cy="277495"/>
            </a:xfrm>
            <a:custGeom>
              <a:avLst/>
              <a:gdLst/>
              <a:ahLst/>
              <a:cxnLst/>
              <a:rect l="l" t="t" r="r" b="b"/>
              <a:pathLst>
                <a:path w="1219200" h="277494">
                  <a:moveTo>
                    <a:pt x="0" y="277367"/>
                  </a:moveTo>
                  <a:lnTo>
                    <a:pt x="1219200" y="277367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dirty="0"/>
              <a:t>How</a:t>
            </a:r>
            <a:r>
              <a:rPr spc="60" dirty="0"/>
              <a:t> </a:t>
            </a:r>
            <a:r>
              <a:rPr dirty="0"/>
              <a:t>to</a:t>
            </a:r>
            <a:r>
              <a:rPr spc="70" dirty="0"/>
              <a:t> </a:t>
            </a:r>
            <a:r>
              <a:rPr dirty="0"/>
              <a:t>calculate</a:t>
            </a:r>
            <a:r>
              <a:rPr spc="100" dirty="0"/>
              <a:t> </a:t>
            </a:r>
            <a:r>
              <a:rPr dirty="0"/>
              <a:t>Executor</a:t>
            </a:r>
            <a:r>
              <a:rPr spc="75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6697" y="1849882"/>
            <a:ext cx="5351145" cy="3357879"/>
            <a:chOff x="246697" y="1849882"/>
            <a:chExt cx="5351145" cy="33578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866900"/>
              <a:ext cx="5341620" cy="3307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967" y="3320796"/>
              <a:ext cx="374904" cy="22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0967" y="3810000"/>
              <a:ext cx="374904" cy="15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6395" y="4294632"/>
              <a:ext cx="374904" cy="230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6395" y="4774692"/>
              <a:ext cx="374904" cy="152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1459" y="1866900"/>
              <a:ext cx="5341620" cy="3307079"/>
            </a:xfrm>
            <a:custGeom>
              <a:avLst/>
              <a:gdLst/>
              <a:ahLst/>
              <a:cxnLst/>
              <a:rect l="l" t="t" r="r" b="b"/>
              <a:pathLst>
                <a:path w="5341620" h="3307079">
                  <a:moveTo>
                    <a:pt x="0" y="3307079"/>
                  </a:moveTo>
                  <a:lnTo>
                    <a:pt x="5341620" y="3307079"/>
                  </a:lnTo>
                  <a:lnTo>
                    <a:pt x="5341620" y="0"/>
                  </a:lnTo>
                  <a:lnTo>
                    <a:pt x="0" y="0"/>
                  </a:lnTo>
                  <a:lnTo>
                    <a:pt x="0" y="3307079"/>
                  </a:lnTo>
                  <a:close/>
                </a:path>
              </a:pathLst>
            </a:custGeom>
            <a:ln w="9525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3977" y="1875282"/>
              <a:ext cx="820419" cy="3307079"/>
            </a:xfrm>
            <a:custGeom>
              <a:avLst/>
              <a:gdLst/>
              <a:ahLst/>
              <a:cxnLst/>
              <a:rect l="l" t="t" r="r" b="b"/>
              <a:pathLst>
                <a:path w="820420" h="3307079">
                  <a:moveTo>
                    <a:pt x="0" y="3307079"/>
                  </a:moveTo>
                  <a:lnTo>
                    <a:pt x="819912" y="3307079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330707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19829" y="1548460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Cache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2817" y="1901697"/>
            <a:ext cx="290576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calculate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Execution Memory</a:t>
            </a:r>
            <a:r>
              <a:rPr sz="1800" b="1" spc="-10" dirty="0">
                <a:latin typeface="Arial"/>
                <a:cs typeface="Arial"/>
              </a:rPr>
              <a:t>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just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double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Storage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Memory</a:t>
            </a:r>
            <a:r>
              <a:rPr sz="1800" b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Ensure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don't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count</a:t>
            </a:r>
            <a:r>
              <a:rPr sz="1800" b="1" spc="-10" dirty="0">
                <a:latin typeface="Arial"/>
                <a:cs typeface="Arial"/>
              </a:rPr>
              <a:t> Driver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case,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66.6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GB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*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399.6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GB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Execution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Memory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Partitions </a:t>
            </a:r>
            <a:r>
              <a:rPr sz="1800" b="1" dirty="0">
                <a:latin typeface="Arial"/>
                <a:cs typeface="Arial"/>
              </a:rPr>
              <a:t>across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Cores/Executor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644" y="6336791"/>
            <a:ext cx="798322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Arial Narrow"/>
                <a:cs typeface="Arial Narrow"/>
              </a:rPr>
              <a:t>Note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our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system,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 Driver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Executor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have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very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little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Memory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our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free </a:t>
            </a:r>
            <a:r>
              <a:rPr sz="1800" spc="-10" dirty="0">
                <a:latin typeface="Arial Narrow"/>
                <a:cs typeface="Arial Narrow"/>
              </a:rPr>
              <a:t>Cluster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01a-e</a:t>
            </a:r>
            <a:r>
              <a:rPr dirty="0"/>
              <a:t>:</a:t>
            </a:r>
            <a:r>
              <a:rPr spc="65" dirty="0"/>
              <a:t> </a:t>
            </a:r>
            <a:r>
              <a:rPr dirty="0"/>
              <a:t>Remedy</a:t>
            </a:r>
            <a:r>
              <a:rPr spc="7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spc="-10" dirty="0"/>
              <a:t>Spill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363" y="1161033"/>
            <a:ext cx="8434705" cy="27165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82550" marR="5080" indent="-70485">
              <a:lnSpc>
                <a:spcPct val="102499"/>
              </a:lnSpc>
              <a:spcBef>
                <a:spcPts val="40"/>
              </a:spcBef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case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Spill</a:t>
            </a:r>
            <a:r>
              <a:rPr sz="20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(not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caused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Skew),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best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course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action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to:</a:t>
            </a:r>
            <a:r>
              <a:rPr sz="2000" spc="500" dirty="0">
                <a:solidFill>
                  <a:srgbClr val="292929"/>
                </a:solidFill>
                <a:latin typeface="Arial"/>
                <a:cs typeface="Arial"/>
              </a:rPr>
              <a:t> 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Decrease</a:t>
            </a:r>
            <a:r>
              <a:rPr sz="2000" u="sng" spc="-6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the</a:t>
            </a:r>
            <a:r>
              <a:rPr sz="2000" u="sng" spc="-2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size</a:t>
            </a:r>
            <a:r>
              <a:rPr sz="2000" u="sng" spc="-30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of</a:t>
            </a:r>
            <a:r>
              <a:rPr sz="2000" u="sng" spc="-2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each</a:t>
            </a:r>
            <a:r>
              <a:rPr sz="2000" u="sng" spc="-2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Partition</a:t>
            </a:r>
            <a:r>
              <a:rPr sz="2000" u="sng" spc="-2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by</a:t>
            </a:r>
            <a:r>
              <a:rPr sz="2000" u="sng" spc="-1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increasing</a:t>
            </a:r>
            <a:r>
              <a:rPr sz="2000" u="sng" spc="-4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the</a:t>
            </a:r>
            <a:r>
              <a:rPr sz="2000" u="sng" spc="-30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number</a:t>
            </a:r>
            <a:r>
              <a:rPr sz="2000" u="sng" spc="-30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of</a:t>
            </a:r>
            <a:r>
              <a:rPr sz="2000" u="sng" spc="-25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Partitions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14069" indent="-34480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managing</a:t>
            </a:r>
            <a:r>
              <a:rPr sz="20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spark.sql.shuffle.partitions</a:t>
            </a:r>
            <a:r>
              <a:rPr sz="20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(increase</a:t>
            </a:r>
            <a:r>
              <a:rPr sz="2000" spc="-10" dirty="0">
                <a:latin typeface="Arial"/>
                <a:cs typeface="Arial"/>
              </a:rPr>
              <a:t> them)</a:t>
            </a:r>
            <a:endParaRPr sz="2000">
              <a:latin typeface="Arial"/>
              <a:cs typeface="Arial"/>
            </a:endParaRPr>
          </a:p>
          <a:p>
            <a:pPr marL="814069" marR="5080" indent="-34480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Manually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repartition()</a:t>
            </a:r>
            <a:r>
              <a:rPr sz="20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larger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number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Partitions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effort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make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smaller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sized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partitions</a:t>
            </a:r>
            <a:endParaRPr sz="2000">
              <a:latin typeface="Arial"/>
              <a:cs typeface="Arial"/>
            </a:endParaRPr>
          </a:p>
          <a:p>
            <a:pPr marL="814069" indent="-34480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managing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spark.sql.files.maxPartitionBytes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(change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smaller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bytes)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572" y="6289547"/>
            <a:ext cx="7620000" cy="3079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40"/>
              </a:spcBef>
            </a:pP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Spark</a:t>
            </a:r>
            <a:r>
              <a:rPr sz="1400" b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Performance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Optimization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Series:</a:t>
            </a:r>
            <a:r>
              <a:rPr sz="1400" b="1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#2.</a:t>
            </a:r>
            <a:r>
              <a:rPr sz="1400" b="1" u="sng" spc="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Spill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|</a:t>
            </a:r>
            <a:r>
              <a:rPr sz="1400" b="1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by Himansu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Sekhar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| road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to data</a:t>
            </a:r>
            <a:r>
              <a:rPr sz="1400" b="1" u="sng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engineering</a:t>
            </a:r>
            <a:r>
              <a:rPr sz="1400" b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|</a:t>
            </a:r>
            <a:r>
              <a:rPr sz="1400" b="1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400" b="1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 Narrow"/>
                <a:cs typeface="Arial Narrow"/>
                <a:hlinkClick r:id="rId2"/>
              </a:rPr>
              <a:t>Medium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032" y="254889"/>
            <a:ext cx="1445260" cy="450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27685" algn="l"/>
              </a:tabLst>
            </a:pPr>
            <a:r>
              <a:rPr sz="2800" spc="-50" dirty="0"/>
              <a:t>2</a:t>
            </a:r>
            <a:r>
              <a:rPr sz="2800" dirty="0"/>
              <a:t>	</a:t>
            </a:r>
            <a:r>
              <a:rPr spc="-20" dirty="0"/>
              <a:t>Skew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47320" y="1269238"/>
            <a:ext cx="8389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When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Skewed,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unevenly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distributed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across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92929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Since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nested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Tasks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processing,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subsequent Stage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cannot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start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until 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previous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Stage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has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finished.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813" y="2667204"/>
            <a:ext cx="5367820" cy="233283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905000" y="5476875"/>
            <a:ext cx="5372100" cy="171450"/>
          </a:xfrm>
          <a:custGeom>
            <a:avLst/>
            <a:gdLst/>
            <a:ahLst/>
            <a:cxnLst/>
            <a:rect l="l" t="t" r="r" b="b"/>
            <a:pathLst>
              <a:path w="5372100" h="171450">
                <a:moveTo>
                  <a:pt x="5200650" y="0"/>
                </a:moveTo>
                <a:lnTo>
                  <a:pt x="5200650" y="171450"/>
                </a:lnTo>
                <a:lnTo>
                  <a:pt x="5314950" y="114300"/>
                </a:lnTo>
                <a:lnTo>
                  <a:pt x="5229225" y="114300"/>
                </a:lnTo>
                <a:lnTo>
                  <a:pt x="5229225" y="57150"/>
                </a:lnTo>
                <a:lnTo>
                  <a:pt x="5314950" y="57150"/>
                </a:lnTo>
                <a:lnTo>
                  <a:pt x="5200650" y="0"/>
                </a:lnTo>
                <a:close/>
              </a:path>
              <a:path w="5372100" h="171450">
                <a:moveTo>
                  <a:pt x="52006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5200650" y="114300"/>
                </a:lnTo>
                <a:lnTo>
                  <a:pt x="5200650" y="57150"/>
                </a:lnTo>
                <a:close/>
              </a:path>
              <a:path w="5372100" h="171450">
                <a:moveTo>
                  <a:pt x="5314950" y="57150"/>
                </a:moveTo>
                <a:lnTo>
                  <a:pt x="5229225" y="57150"/>
                </a:lnTo>
                <a:lnTo>
                  <a:pt x="5229225" y="114300"/>
                </a:lnTo>
                <a:lnTo>
                  <a:pt x="5314950" y="114300"/>
                </a:lnTo>
                <a:lnTo>
                  <a:pt x="5372100" y="85725"/>
                </a:lnTo>
                <a:lnTo>
                  <a:pt x="5314950" y="571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2712" y="5004053"/>
            <a:ext cx="3502660" cy="7181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754505">
              <a:lnSpc>
                <a:spcPct val="100000"/>
              </a:lnSpc>
              <a:spcBef>
                <a:spcPts val="520"/>
              </a:spcBef>
            </a:pPr>
            <a:r>
              <a:rPr sz="1800" b="1" spc="-10" dirty="0">
                <a:latin typeface="Arial"/>
                <a:cs typeface="Arial"/>
              </a:rPr>
              <a:t>Bottleneck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Task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000" b="1" spc="-20" dirty="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Skew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38630" y="2694051"/>
            <a:ext cx="7529195" cy="3455670"/>
            <a:chOff x="1238630" y="2694051"/>
            <a:chExt cx="7529195" cy="3455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3198" y="2906476"/>
              <a:ext cx="6054109" cy="32337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43393" y="2698813"/>
              <a:ext cx="6179185" cy="3446145"/>
            </a:xfrm>
            <a:custGeom>
              <a:avLst/>
              <a:gdLst/>
              <a:ahLst/>
              <a:cxnLst/>
              <a:rect l="l" t="t" r="r" b="b"/>
              <a:pathLst>
                <a:path w="6179184" h="3446145">
                  <a:moveTo>
                    <a:pt x="0" y="3446145"/>
                  </a:moveTo>
                  <a:lnTo>
                    <a:pt x="6178677" y="3446145"/>
                  </a:lnTo>
                  <a:lnTo>
                    <a:pt x="6178677" y="0"/>
                  </a:lnTo>
                  <a:lnTo>
                    <a:pt x="0" y="0"/>
                  </a:lnTo>
                  <a:lnTo>
                    <a:pt x="0" y="34461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3997452"/>
              <a:ext cx="1499615" cy="1885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6667" y="4457700"/>
              <a:ext cx="1310639" cy="1648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184" y="5222748"/>
              <a:ext cx="472439" cy="5943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841" y="3717798"/>
              <a:ext cx="330835" cy="316230"/>
            </a:xfrm>
            <a:custGeom>
              <a:avLst/>
              <a:gdLst/>
              <a:ahLst/>
              <a:cxnLst/>
              <a:rect l="l" t="t" r="r" b="b"/>
              <a:pathLst>
                <a:path w="330834" h="316229">
                  <a:moveTo>
                    <a:pt x="127890" y="86742"/>
                  </a:moveTo>
                  <a:lnTo>
                    <a:pt x="92902" y="123506"/>
                  </a:lnTo>
                  <a:lnTo>
                    <a:pt x="295402" y="316229"/>
                  </a:lnTo>
                  <a:lnTo>
                    <a:pt x="330454" y="279526"/>
                  </a:lnTo>
                  <a:lnTo>
                    <a:pt x="127890" y="86742"/>
                  </a:lnTo>
                  <a:close/>
                </a:path>
                <a:path w="330834" h="316229">
                  <a:moveTo>
                    <a:pt x="0" y="0"/>
                  </a:moveTo>
                  <a:lnTo>
                    <a:pt x="57912" y="160274"/>
                  </a:lnTo>
                  <a:lnTo>
                    <a:pt x="92902" y="123506"/>
                  </a:lnTo>
                  <a:lnTo>
                    <a:pt x="74422" y="105918"/>
                  </a:lnTo>
                  <a:lnTo>
                    <a:pt x="109474" y="69214"/>
                  </a:lnTo>
                  <a:lnTo>
                    <a:pt x="144569" y="69214"/>
                  </a:lnTo>
                  <a:lnTo>
                    <a:pt x="162940" y="49910"/>
                  </a:lnTo>
                  <a:lnTo>
                    <a:pt x="0" y="0"/>
                  </a:lnTo>
                  <a:close/>
                </a:path>
                <a:path w="330834" h="316229">
                  <a:moveTo>
                    <a:pt x="109474" y="69214"/>
                  </a:moveTo>
                  <a:lnTo>
                    <a:pt x="74422" y="105918"/>
                  </a:lnTo>
                  <a:lnTo>
                    <a:pt x="92902" y="123506"/>
                  </a:lnTo>
                  <a:lnTo>
                    <a:pt x="127890" y="86742"/>
                  </a:lnTo>
                  <a:lnTo>
                    <a:pt x="109474" y="69214"/>
                  </a:lnTo>
                  <a:close/>
                </a:path>
                <a:path w="330834" h="316229">
                  <a:moveTo>
                    <a:pt x="144569" y="69214"/>
                  </a:moveTo>
                  <a:lnTo>
                    <a:pt x="109474" y="69214"/>
                  </a:lnTo>
                  <a:lnTo>
                    <a:pt x="127890" y="86742"/>
                  </a:lnTo>
                  <a:lnTo>
                    <a:pt x="144569" y="692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4827" y="3991356"/>
              <a:ext cx="2138680" cy="370840"/>
            </a:xfrm>
            <a:custGeom>
              <a:avLst/>
              <a:gdLst/>
              <a:ahLst/>
              <a:cxnLst/>
              <a:rect l="l" t="t" r="r" b="b"/>
              <a:pathLst>
                <a:path w="2138679" h="370839">
                  <a:moveTo>
                    <a:pt x="213817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138172" y="370332"/>
                  </a:lnTo>
                  <a:lnTo>
                    <a:pt x="21381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4827" y="3991356"/>
              <a:ext cx="2138680" cy="370840"/>
            </a:xfrm>
            <a:custGeom>
              <a:avLst/>
              <a:gdLst/>
              <a:ahLst/>
              <a:cxnLst/>
              <a:rect l="l" t="t" r="r" b="b"/>
              <a:pathLst>
                <a:path w="2138679" h="370839">
                  <a:moveTo>
                    <a:pt x="0" y="370332"/>
                  </a:moveTo>
                  <a:lnTo>
                    <a:pt x="2138172" y="370332"/>
                  </a:lnTo>
                  <a:lnTo>
                    <a:pt x="2138172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60591" y="4019804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Skewed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Partition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3583" y="5777484"/>
            <a:ext cx="6182995" cy="0"/>
          </a:xfrm>
          <a:custGeom>
            <a:avLst/>
            <a:gdLst/>
            <a:ahLst/>
            <a:cxnLst/>
            <a:rect l="l" t="t" r="r" b="b"/>
            <a:pathLst>
              <a:path w="6182995">
                <a:moveTo>
                  <a:pt x="0" y="0"/>
                </a:moveTo>
                <a:lnTo>
                  <a:pt x="618299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140" y="1321053"/>
            <a:ext cx="739267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Have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Skewed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</a:t>
            </a:r>
            <a:r>
              <a:rPr sz="1800" spc="-1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A0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(when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compared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other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Partitions</a:t>
            </a:r>
            <a:r>
              <a:rPr sz="1800" spc="-10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A1-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A3)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All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things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being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equal,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take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3x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longer to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process</a:t>
            </a:r>
            <a:r>
              <a:rPr sz="1800" spc="-10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A0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Partition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Might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even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run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into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Spill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Disk!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1752600" y="2397093"/>
            <a:ext cx="5248274" cy="433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14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dirty="0">
                <a:solidFill>
                  <a:srgbClr val="FF0000"/>
                </a:solidFill>
              </a:rPr>
              <a:t> 00 (Dates) /  </a:t>
            </a: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3333CC"/>
                </a:solidFill>
                <a:latin typeface="Arial"/>
              </a:rPr>
              <a:t>03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3333CC"/>
                </a:solidFill>
                <a:latin typeface="Arial"/>
              </a:rPr>
              <a:t>07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533400" y="1371600"/>
            <a:ext cx="7924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787E5-8000-DD16-3BC5-93A7D21FBF7D}"/>
              </a:ext>
            </a:extLst>
          </p:cNvPr>
          <p:cNvSpPr txBox="1"/>
          <p:nvPr/>
        </p:nvSpPr>
        <p:spPr>
          <a:xfrm>
            <a:off x="609600" y="304800"/>
            <a:ext cx="458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Table of Contents</a:t>
            </a:r>
            <a:endParaRPr lang="en-GB" b="1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200" y="249936"/>
            <a:ext cx="6629400" cy="521334"/>
            <a:chOff x="76200" y="249936"/>
            <a:chExt cx="6629400" cy="52133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00" y="249936"/>
              <a:ext cx="6629400" cy="521334"/>
            </a:xfrm>
            <a:custGeom>
              <a:avLst/>
              <a:gdLst/>
              <a:ahLst/>
              <a:cxnLst/>
              <a:rect l="l" t="t" r="r" b="b"/>
              <a:pathLst>
                <a:path w="6629400" h="521334">
                  <a:moveTo>
                    <a:pt x="6629400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6629400" y="521207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dirty="0"/>
              <a:t>Skew</a:t>
            </a:r>
            <a:r>
              <a:rPr spc="40" dirty="0"/>
              <a:t> </a:t>
            </a:r>
            <a:r>
              <a:rPr dirty="0"/>
              <a:t>–</a:t>
            </a:r>
            <a:r>
              <a:rPr spc="60" dirty="0"/>
              <a:t> </a:t>
            </a:r>
            <a:r>
              <a:rPr dirty="0"/>
              <a:t>How</a:t>
            </a:r>
            <a:r>
              <a:rPr spc="35" dirty="0"/>
              <a:t> </a:t>
            </a:r>
            <a:r>
              <a:rPr dirty="0"/>
              <a:t>it</a:t>
            </a:r>
            <a:r>
              <a:rPr spc="40" dirty="0"/>
              <a:t> </a:t>
            </a:r>
            <a:r>
              <a:rPr spc="-10" dirty="0"/>
              <a:t>Occurs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238630" y="2726054"/>
            <a:ext cx="7529195" cy="3455670"/>
            <a:chOff x="1238630" y="2726054"/>
            <a:chExt cx="7529195" cy="34556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198" y="2938479"/>
              <a:ext cx="6054109" cy="32337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3393" y="2730817"/>
              <a:ext cx="6179185" cy="3446145"/>
            </a:xfrm>
            <a:custGeom>
              <a:avLst/>
              <a:gdLst/>
              <a:ahLst/>
              <a:cxnLst/>
              <a:rect l="l" t="t" r="r" b="b"/>
              <a:pathLst>
                <a:path w="6179184" h="3446145">
                  <a:moveTo>
                    <a:pt x="0" y="3446145"/>
                  </a:moveTo>
                  <a:lnTo>
                    <a:pt x="6178677" y="3446145"/>
                  </a:lnTo>
                  <a:lnTo>
                    <a:pt x="6178677" y="0"/>
                  </a:lnTo>
                  <a:lnTo>
                    <a:pt x="0" y="0"/>
                  </a:lnTo>
                  <a:lnTo>
                    <a:pt x="0" y="34461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7691" y="4029455"/>
              <a:ext cx="1499615" cy="18851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6667" y="4489703"/>
              <a:ext cx="1310639" cy="16489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184" y="5256275"/>
              <a:ext cx="472439" cy="5943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55841" y="3749801"/>
              <a:ext cx="330835" cy="316230"/>
            </a:xfrm>
            <a:custGeom>
              <a:avLst/>
              <a:gdLst/>
              <a:ahLst/>
              <a:cxnLst/>
              <a:rect l="l" t="t" r="r" b="b"/>
              <a:pathLst>
                <a:path w="330834" h="316229">
                  <a:moveTo>
                    <a:pt x="127890" y="86742"/>
                  </a:moveTo>
                  <a:lnTo>
                    <a:pt x="92902" y="123506"/>
                  </a:lnTo>
                  <a:lnTo>
                    <a:pt x="295402" y="316230"/>
                  </a:lnTo>
                  <a:lnTo>
                    <a:pt x="330454" y="279527"/>
                  </a:lnTo>
                  <a:lnTo>
                    <a:pt x="127890" y="86742"/>
                  </a:lnTo>
                  <a:close/>
                </a:path>
                <a:path w="330834" h="316229">
                  <a:moveTo>
                    <a:pt x="0" y="0"/>
                  </a:moveTo>
                  <a:lnTo>
                    <a:pt x="57912" y="160274"/>
                  </a:lnTo>
                  <a:lnTo>
                    <a:pt x="92902" y="123506"/>
                  </a:lnTo>
                  <a:lnTo>
                    <a:pt x="74422" y="105918"/>
                  </a:lnTo>
                  <a:lnTo>
                    <a:pt x="109474" y="69215"/>
                  </a:lnTo>
                  <a:lnTo>
                    <a:pt x="144569" y="69215"/>
                  </a:lnTo>
                  <a:lnTo>
                    <a:pt x="162940" y="49911"/>
                  </a:lnTo>
                  <a:lnTo>
                    <a:pt x="0" y="0"/>
                  </a:lnTo>
                  <a:close/>
                </a:path>
                <a:path w="330834" h="316229">
                  <a:moveTo>
                    <a:pt x="109474" y="69215"/>
                  </a:moveTo>
                  <a:lnTo>
                    <a:pt x="74422" y="105918"/>
                  </a:lnTo>
                  <a:lnTo>
                    <a:pt x="92902" y="123506"/>
                  </a:lnTo>
                  <a:lnTo>
                    <a:pt x="127890" y="86742"/>
                  </a:lnTo>
                  <a:lnTo>
                    <a:pt x="109474" y="69215"/>
                  </a:lnTo>
                  <a:close/>
                </a:path>
                <a:path w="330834" h="316229">
                  <a:moveTo>
                    <a:pt x="144569" y="69215"/>
                  </a:moveTo>
                  <a:lnTo>
                    <a:pt x="109474" y="69215"/>
                  </a:lnTo>
                  <a:lnTo>
                    <a:pt x="127890" y="86742"/>
                  </a:lnTo>
                  <a:lnTo>
                    <a:pt x="144569" y="692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4827" y="4024883"/>
              <a:ext cx="2138680" cy="368935"/>
            </a:xfrm>
            <a:custGeom>
              <a:avLst/>
              <a:gdLst/>
              <a:ahLst/>
              <a:cxnLst/>
              <a:rect l="l" t="t" r="r" b="b"/>
              <a:pathLst>
                <a:path w="2138679" h="368935">
                  <a:moveTo>
                    <a:pt x="213817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138172" y="368807"/>
                  </a:lnTo>
                  <a:lnTo>
                    <a:pt x="21381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4827" y="4024883"/>
              <a:ext cx="2138680" cy="368935"/>
            </a:xfrm>
            <a:custGeom>
              <a:avLst/>
              <a:gdLst/>
              <a:ahLst/>
              <a:cxnLst/>
              <a:rect l="l" t="t" r="r" b="b"/>
              <a:pathLst>
                <a:path w="2138679" h="368935">
                  <a:moveTo>
                    <a:pt x="0" y="368807"/>
                  </a:moveTo>
                  <a:lnTo>
                    <a:pt x="2138172" y="368807"/>
                  </a:lnTo>
                  <a:lnTo>
                    <a:pt x="2138172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60591" y="4052061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Skewed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Partition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34439" y="5998464"/>
            <a:ext cx="6306820" cy="478790"/>
            <a:chOff x="1234439" y="5998464"/>
            <a:chExt cx="6306820" cy="478790"/>
          </a:xfrm>
        </p:grpSpPr>
        <p:sp>
          <p:nvSpPr>
            <p:cNvPr id="20" name="object 20"/>
            <p:cNvSpPr/>
            <p:nvPr/>
          </p:nvSpPr>
          <p:spPr>
            <a:xfrm>
              <a:off x="1234439" y="5998464"/>
              <a:ext cx="6306820" cy="478790"/>
            </a:xfrm>
            <a:custGeom>
              <a:avLst/>
              <a:gdLst/>
              <a:ahLst/>
              <a:cxnLst/>
              <a:rect l="l" t="t" r="r" b="b"/>
              <a:pathLst>
                <a:path w="6306820" h="478789">
                  <a:moveTo>
                    <a:pt x="6306312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6306312" y="478536"/>
                  </a:lnTo>
                  <a:lnTo>
                    <a:pt x="6306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3583" y="6059424"/>
              <a:ext cx="6182995" cy="0"/>
            </a:xfrm>
            <a:custGeom>
              <a:avLst/>
              <a:gdLst/>
              <a:ahLst/>
              <a:cxnLst/>
              <a:rect l="l" t="t" r="r" b="b"/>
              <a:pathLst>
                <a:path w="6182995">
                  <a:moveTo>
                    <a:pt x="0" y="0"/>
                  </a:moveTo>
                  <a:lnTo>
                    <a:pt x="618299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06416" y="4710176"/>
            <a:ext cx="918844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Sao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20" dirty="0">
                <a:latin typeface="Arial Narrow"/>
                <a:cs typeface="Arial Narrow"/>
              </a:rPr>
              <a:t>Paulo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Arial Narrow"/>
              <a:cs typeface="Arial Narrow"/>
            </a:endParaRPr>
          </a:p>
          <a:p>
            <a:pPr marL="889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Cairo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54677" y="3911600"/>
            <a:ext cx="65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Mexico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3360" y="4117340"/>
            <a:ext cx="37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 Narrow"/>
                <a:cs typeface="Arial Narrow"/>
              </a:rPr>
              <a:t>City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320" y="1379346"/>
            <a:ext cx="8783955" cy="225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273812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get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Skewed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when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doing</a:t>
            </a:r>
            <a:r>
              <a:rPr sz="1800" spc="-114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Aggregations.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example,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suppose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wanted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count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rows</a:t>
            </a:r>
            <a:r>
              <a:rPr sz="18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per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City.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	Since</a:t>
            </a:r>
            <a:r>
              <a:rPr sz="18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Tokyo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has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37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million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people,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would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much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larger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than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other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Cities.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Other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examples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Joins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orderBy</a:t>
            </a:r>
            <a:endParaRPr sz="1800">
              <a:latin typeface="Arial"/>
              <a:cs typeface="Arial"/>
            </a:endParaRPr>
          </a:p>
          <a:p>
            <a:pPr marL="2056764">
              <a:lnSpc>
                <a:spcPct val="100000"/>
              </a:lnSpc>
              <a:spcBef>
                <a:spcPts val="1420"/>
              </a:spcBef>
              <a:tabLst>
                <a:tab pos="504761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Before</a:t>
            </a:r>
            <a:r>
              <a:rPr sz="1800" b="1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Aggr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	After</a:t>
            </a:r>
            <a:r>
              <a:rPr sz="1800" b="1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Aggr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Arial"/>
              <a:cs typeface="Arial"/>
            </a:endParaRPr>
          </a:p>
          <a:p>
            <a:pPr marL="526986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Tokyo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dirty="0"/>
              <a:t>Remedy</a:t>
            </a:r>
            <a:r>
              <a:rPr spc="70" dirty="0"/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spc="-20" dirty="0"/>
              <a:t>Skew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320" y="1269238"/>
            <a:ext cx="8710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Goal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fix</a:t>
            </a:r>
            <a:r>
              <a:rPr sz="1800" spc="459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Uneven or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Non-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Uniform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Distribution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across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Partitions.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Remedies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636" y="2513203"/>
            <a:ext cx="700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Adaptive</a:t>
            </a:r>
            <a:r>
              <a:rPr sz="1800" b="1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Query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Execution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figure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earlier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lab)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636" y="3061538"/>
            <a:ext cx="687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Salting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random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number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0245" y="1929193"/>
            <a:ext cx="479425" cy="479425"/>
            <a:chOff x="440245" y="1929193"/>
            <a:chExt cx="479425" cy="479425"/>
          </a:xfrm>
        </p:grpSpPr>
        <p:sp>
          <p:nvSpPr>
            <p:cNvPr id="7" name="object 7"/>
            <p:cNvSpPr/>
            <p:nvPr/>
          </p:nvSpPr>
          <p:spPr>
            <a:xfrm>
              <a:off x="445008" y="19339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5008" y="19339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8053" y="2476309"/>
            <a:ext cx="479425" cy="479425"/>
            <a:chOff x="428053" y="2476309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432816" y="248107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816" y="248107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40245" y="3015805"/>
            <a:ext cx="479425" cy="479425"/>
            <a:chOff x="440245" y="3015805"/>
            <a:chExt cx="479425" cy="479425"/>
          </a:xfrm>
        </p:grpSpPr>
        <p:sp>
          <p:nvSpPr>
            <p:cNvPr id="13" name="object 13"/>
            <p:cNvSpPr/>
            <p:nvPr/>
          </p:nvSpPr>
          <p:spPr>
            <a:xfrm>
              <a:off x="445008" y="3020567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008" y="3020567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0395" y="1715541"/>
            <a:ext cx="6574790" cy="16713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60"/>
              </a:spcBef>
              <a:tabLst>
                <a:tab pos="497840" algn="l"/>
              </a:tabLst>
            </a:pPr>
            <a:r>
              <a:rPr sz="4200" b="1" spc="-1132" baseline="-9920" dirty="0"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Skew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Hint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columns/values 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skewed</a:t>
            </a:r>
            <a:endParaRPr sz="1800">
              <a:latin typeface="Arial"/>
              <a:cs typeface="Arial"/>
            </a:endParaRPr>
          </a:p>
          <a:p>
            <a:pPr marL="59055" marR="6276340" indent="-8890">
              <a:lnSpc>
                <a:spcPct val="128600"/>
              </a:lnSpc>
            </a:pPr>
            <a:r>
              <a:rPr sz="4200" b="1" spc="-1260" baseline="-14880" dirty="0">
                <a:latin typeface="Arial"/>
                <a:cs typeface="Arial"/>
              </a:rPr>
              <a:t>b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spc="5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200" b="1" spc="-1132" baseline="-9920" dirty="0">
                <a:latin typeface="Arial"/>
                <a:cs typeface="Arial"/>
              </a:rPr>
              <a:t>c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152400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421" y="253060"/>
            <a:ext cx="6197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1965" algn="l"/>
              </a:tabLst>
            </a:pPr>
            <a:r>
              <a:rPr sz="2800" spc="-50" dirty="0"/>
              <a:t>a</a:t>
            </a:r>
            <a:r>
              <a:rPr sz="2800" dirty="0"/>
              <a:t>	</a:t>
            </a:r>
            <a:r>
              <a:rPr dirty="0">
                <a:solidFill>
                  <a:srgbClr val="FF0000"/>
                </a:solidFill>
              </a:rPr>
              <a:t>04a-f</a:t>
            </a:r>
            <a:r>
              <a:rPr dirty="0"/>
              <a:t>:</a:t>
            </a:r>
            <a:r>
              <a:rPr spc="50" dirty="0"/>
              <a:t> </a:t>
            </a:r>
            <a:r>
              <a:rPr dirty="0"/>
              <a:t>Using</a:t>
            </a:r>
            <a:r>
              <a:rPr spc="85" dirty="0"/>
              <a:t> </a:t>
            </a:r>
            <a:r>
              <a:rPr dirty="0">
                <a:solidFill>
                  <a:srgbClr val="3333CC"/>
                </a:solidFill>
              </a:rPr>
              <a:t>Hint</a:t>
            </a:r>
            <a:r>
              <a:rPr spc="55" dirty="0">
                <a:solidFill>
                  <a:srgbClr val="3333CC"/>
                </a:solidFill>
              </a:rPr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dirty="0"/>
              <a:t>mitigate</a:t>
            </a:r>
            <a:r>
              <a:rPr spc="90" dirty="0"/>
              <a:t> </a:t>
            </a:r>
            <a:r>
              <a:rPr spc="-20" dirty="0"/>
              <a:t>Skew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772287" y="3724275"/>
            <a:ext cx="7305675" cy="2582545"/>
            <a:chOff x="772287" y="3724275"/>
            <a:chExt cx="7305675" cy="25825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3733800"/>
              <a:ext cx="7269480" cy="2563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7049" y="3729037"/>
              <a:ext cx="7279005" cy="2573020"/>
            </a:xfrm>
            <a:custGeom>
              <a:avLst/>
              <a:gdLst/>
              <a:ahLst/>
              <a:cxnLst/>
              <a:rect l="l" t="t" r="r" b="b"/>
              <a:pathLst>
                <a:path w="7279005" h="2573020">
                  <a:moveTo>
                    <a:pt x="0" y="2572893"/>
                  </a:moveTo>
                  <a:lnTo>
                    <a:pt x="7279005" y="2572893"/>
                  </a:lnTo>
                  <a:lnTo>
                    <a:pt x="7279005" y="0"/>
                  </a:lnTo>
                  <a:lnTo>
                    <a:pt x="0" y="0"/>
                  </a:lnTo>
                  <a:lnTo>
                    <a:pt x="0" y="25728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962" y="5176266"/>
              <a:ext cx="2641600" cy="228600"/>
            </a:xfrm>
            <a:custGeom>
              <a:avLst/>
              <a:gdLst/>
              <a:ahLst/>
              <a:cxnLst/>
              <a:rect l="l" t="t" r="r" b="b"/>
              <a:pathLst>
                <a:path w="2641600" h="228600">
                  <a:moveTo>
                    <a:pt x="0" y="228600"/>
                  </a:moveTo>
                  <a:lnTo>
                    <a:pt x="2641091" y="228600"/>
                  </a:lnTo>
                  <a:lnTo>
                    <a:pt x="2641091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06179" y="1895411"/>
            <a:ext cx="3731895" cy="1546225"/>
            <a:chOff x="2706179" y="1895411"/>
            <a:chExt cx="3731895" cy="15462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5768" y="1904999"/>
              <a:ext cx="3712463" cy="15270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10942" y="1900173"/>
              <a:ext cx="3722370" cy="1536700"/>
            </a:xfrm>
            <a:custGeom>
              <a:avLst/>
              <a:gdLst/>
              <a:ahLst/>
              <a:cxnLst/>
              <a:rect l="l" t="t" r="r" b="b"/>
              <a:pathLst>
                <a:path w="3722370" h="1536700">
                  <a:moveTo>
                    <a:pt x="0" y="1536573"/>
                  </a:moveTo>
                  <a:lnTo>
                    <a:pt x="3721988" y="1536573"/>
                  </a:lnTo>
                  <a:lnTo>
                    <a:pt x="3721988" y="0"/>
                  </a:lnTo>
                  <a:lnTo>
                    <a:pt x="0" y="0"/>
                  </a:lnTo>
                  <a:lnTo>
                    <a:pt x="0" y="1536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1162" y="2135885"/>
              <a:ext cx="3048000" cy="227329"/>
            </a:xfrm>
            <a:custGeom>
              <a:avLst/>
              <a:gdLst/>
              <a:ahLst/>
              <a:cxnLst/>
              <a:rect l="l" t="t" r="r" b="b"/>
              <a:pathLst>
                <a:path w="3048000" h="227330">
                  <a:moveTo>
                    <a:pt x="0" y="227075"/>
                  </a:moveTo>
                  <a:lnTo>
                    <a:pt x="3048000" y="227075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7320" y="1269238"/>
            <a:ext cx="836803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Goal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fix</a:t>
            </a:r>
            <a:r>
              <a:rPr sz="1800" spc="4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Uneven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Non-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Uniform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Distribution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across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Partitions.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Remedies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R="298450" algn="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Here's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Skew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76594" y="2172461"/>
            <a:ext cx="429259" cy="152400"/>
          </a:xfrm>
          <a:custGeom>
            <a:avLst/>
            <a:gdLst/>
            <a:ahLst/>
            <a:cxnLst/>
            <a:rect l="l" t="t" r="r" b="b"/>
            <a:pathLst>
              <a:path w="429259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101600"/>
                </a:lnTo>
                <a:lnTo>
                  <a:pt x="127000" y="101600"/>
                </a:lnTo>
                <a:lnTo>
                  <a:pt x="127000" y="50800"/>
                </a:lnTo>
                <a:lnTo>
                  <a:pt x="152400" y="50800"/>
                </a:lnTo>
                <a:lnTo>
                  <a:pt x="152400" y="0"/>
                </a:lnTo>
                <a:close/>
              </a:path>
              <a:path w="429259" h="152400">
                <a:moveTo>
                  <a:pt x="152400" y="50800"/>
                </a:moveTo>
                <a:lnTo>
                  <a:pt x="127000" y="50800"/>
                </a:lnTo>
                <a:lnTo>
                  <a:pt x="127000" y="101600"/>
                </a:lnTo>
                <a:lnTo>
                  <a:pt x="152400" y="101600"/>
                </a:lnTo>
                <a:lnTo>
                  <a:pt x="152400" y="50800"/>
                </a:lnTo>
                <a:close/>
              </a:path>
              <a:path w="429259" h="152400">
                <a:moveTo>
                  <a:pt x="429132" y="50800"/>
                </a:moveTo>
                <a:lnTo>
                  <a:pt x="152400" y="50800"/>
                </a:lnTo>
                <a:lnTo>
                  <a:pt x="152400" y="101600"/>
                </a:lnTo>
                <a:lnTo>
                  <a:pt x="429132" y="101600"/>
                </a:lnTo>
                <a:lnTo>
                  <a:pt x="429132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152400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972" y="253060"/>
            <a:ext cx="6300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" algn="l"/>
              </a:tabLst>
            </a:pPr>
            <a:r>
              <a:rPr sz="2800" spc="-50" dirty="0"/>
              <a:t>b</a:t>
            </a:r>
            <a:r>
              <a:rPr sz="2800" dirty="0"/>
              <a:t>	</a:t>
            </a:r>
            <a:r>
              <a:rPr dirty="0">
                <a:solidFill>
                  <a:srgbClr val="FF0000"/>
                </a:solidFill>
              </a:rPr>
              <a:t>02g-h</a:t>
            </a:r>
            <a:r>
              <a:rPr dirty="0"/>
              <a:t>:Using</a:t>
            </a:r>
            <a:r>
              <a:rPr spc="80" dirty="0"/>
              <a:t> </a:t>
            </a:r>
            <a:r>
              <a:rPr dirty="0">
                <a:solidFill>
                  <a:srgbClr val="3333CC"/>
                </a:solidFill>
              </a:rPr>
              <a:t>AQE</a:t>
            </a:r>
            <a:r>
              <a:rPr spc="85" dirty="0">
                <a:solidFill>
                  <a:srgbClr val="3333CC"/>
                </a:solidFill>
              </a:rPr>
              <a:t> </a:t>
            </a:r>
            <a:r>
              <a:rPr dirty="0"/>
              <a:t>to</a:t>
            </a:r>
            <a:r>
              <a:rPr spc="90" dirty="0"/>
              <a:t> </a:t>
            </a:r>
            <a:r>
              <a:rPr dirty="0"/>
              <a:t>mitigate</a:t>
            </a:r>
            <a:r>
              <a:rPr spc="95" dirty="0"/>
              <a:t> </a:t>
            </a:r>
            <a:r>
              <a:rPr spc="-20" dirty="0"/>
              <a:t>Skew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47320" y="1269238"/>
            <a:ext cx="8368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Goal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fix</a:t>
            </a:r>
            <a:r>
              <a:rPr sz="1800" spc="4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Uneven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Non-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Uniform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Distribution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across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Partitions.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Remedies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59090" y="2047938"/>
            <a:ext cx="6426200" cy="851535"/>
            <a:chOff x="1359090" y="2047938"/>
            <a:chExt cx="6426200" cy="8515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8551" y="2057400"/>
              <a:ext cx="6406896" cy="8153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3852" y="2052701"/>
              <a:ext cx="6416675" cy="824865"/>
            </a:xfrm>
            <a:custGeom>
              <a:avLst/>
              <a:gdLst/>
              <a:ahLst/>
              <a:cxnLst/>
              <a:rect l="l" t="t" r="r" b="b"/>
              <a:pathLst>
                <a:path w="6416675" h="824864">
                  <a:moveTo>
                    <a:pt x="0" y="824864"/>
                  </a:moveTo>
                  <a:lnTo>
                    <a:pt x="6416421" y="824864"/>
                  </a:lnTo>
                  <a:lnTo>
                    <a:pt x="6416421" y="0"/>
                  </a:lnTo>
                  <a:lnTo>
                    <a:pt x="0" y="0"/>
                  </a:lnTo>
                  <a:lnTo>
                    <a:pt x="0" y="8248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7161" y="2657094"/>
              <a:ext cx="4191000" cy="216535"/>
            </a:xfrm>
            <a:custGeom>
              <a:avLst/>
              <a:gdLst/>
              <a:ahLst/>
              <a:cxnLst/>
              <a:rect l="l" t="t" r="r" b="b"/>
              <a:pathLst>
                <a:path w="4191000" h="216535">
                  <a:moveTo>
                    <a:pt x="0" y="216408"/>
                  </a:moveTo>
                  <a:lnTo>
                    <a:pt x="4191000" y="216408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92683" y="3267011"/>
            <a:ext cx="7359015" cy="1748789"/>
            <a:chOff x="892683" y="3267011"/>
            <a:chExt cx="7359015" cy="174878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3276599"/>
              <a:ext cx="7339583" cy="17297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7445" y="3271773"/>
              <a:ext cx="7349490" cy="1739264"/>
            </a:xfrm>
            <a:custGeom>
              <a:avLst/>
              <a:gdLst/>
              <a:ahLst/>
              <a:cxnLst/>
              <a:rect l="l" t="t" r="r" b="b"/>
              <a:pathLst>
                <a:path w="7349490" h="1739264">
                  <a:moveTo>
                    <a:pt x="0" y="1739264"/>
                  </a:moveTo>
                  <a:lnTo>
                    <a:pt x="7349108" y="1739264"/>
                  </a:lnTo>
                  <a:lnTo>
                    <a:pt x="7349108" y="0"/>
                  </a:lnTo>
                  <a:lnTo>
                    <a:pt x="0" y="0"/>
                  </a:lnTo>
                  <a:lnTo>
                    <a:pt x="0" y="17392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06526" y="2104199"/>
            <a:ext cx="8309609" cy="1924050"/>
            <a:chOff x="406526" y="2104199"/>
            <a:chExt cx="8309609" cy="1924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1" y="2113787"/>
              <a:ext cx="8290559" cy="1905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1289" y="2108961"/>
              <a:ext cx="8300084" cy="1914525"/>
            </a:xfrm>
            <a:custGeom>
              <a:avLst/>
              <a:gdLst/>
              <a:ahLst/>
              <a:cxnLst/>
              <a:rect l="l" t="t" r="r" b="b"/>
              <a:pathLst>
                <a:path w="8300084" h="1914525">
                  <a:moveTo>
                    <a:pt x="0" y="1914525"/>
                  </a:moveTo>
                  <a:lnTo>
                    <a:pt x="8300084" y="1914525"/>
                  </a:lnTo>
                  <a:lnTo>
                    <a:pt x="8300084" y="0"/>
                  </a:lnTo>
                  <a:lnTo>
                    <a:pt x="0" y="0"/>
                  </a:lnTo>
                  <a:lnTo>
                    <a:pt x="0" y="1914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10" name="object 10"/>
            <p:cNvSpPr/>
            <p:nvPr/>
          </p:nvSpPr>
          <p:spPr>
            <a:xfrm>
              <a:off x="76200" y="249936"/>
              <a:ext cx="1409700" cy="521334"/>
            </a:xfrm>
            <a:custGeom>
              <a:avLst/>
              <a:gdLst/>
              <a:ahLst/>
              <a:cxnLst/>
              <a:rect l="l" t="t" r="r" b="b"/>
              <a:pathLst>
                <a:path w="1409700" h="521334">
                  <a:moveTo>
                    <a:pt x="1409700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1409700" y="521207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4421" y="253060"/>
            <a:ext cx="5721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1965" algn="l"/>
              </a:tabLst>
            </a:pPr>
            <a:r>
              <a:rPr sz="2800" spc="-50" dirty="0"/>
              <a:t>c</a:t>
            </a:r>
            <a:r>
              <a:rPr sz="2800" dirty="0"/>
              <a:t>	</a:t>
            </a:r>
            <a:r>
              <a:rPr dirty="0">
                <a:solidFill>
                  <a:srgbClr val="FF0000"/>
                </a:solidFill>
              </a:rPr>
              <a:t>02i</a:t>
            </a:r>
            <a:r>
              <a:rPr dirty="0"/>
              <a:t>:Using</a:t>
            </a:r>
            <a:r>
              <a:rPr spc="90" dirty="0"/>
              <a:t> </a:t>
            </a:r>
            <a:r>
              <a:rPr dirty="0">
                <a:solidFill>
                  <a:srgbClr val="3333CC"/>
                </a:solidFill>
              </a:rPr>
              <a:t>Salt</a:t>
            </a:r>
            <a:r>
              <a:rPr spc="80" dirty="0">
                <a:solidFill>
                  <a:srgbClr val="3333CC"/>
                </a:solidFill>
              </a:rPr>
              <a:t> </a:t>
            </a:r>
            <a:r>
              <a:rPr dirty="0"/>
              <a:t>to</a:t>
            </a:r>
            <a:r>
              <a:rPr spc="70" dirty="0"/>
              <a:t> </a:t>
            </a:r>
            <a:r>
              <a:rPr dirty="0"/>
              <a:t>mitigate</a:t>
            </a:r>
            <a:r>
              <a:rPr spc="85" dirty="0"/>
              <a:t> </a:t>
            </a:r>
            <a:r>
              <a:rPr spc="-20" dirty="0"/>
              <a:t>Skew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147320" y="1269238"/>
            <a:ext cx="8368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Goal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fix</a:t>
            </a:r>
            <a:r>
              <a:rPr sz="1800" spc="4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Uneven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Non-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Uniform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Distribution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across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Partitions.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Remedies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8550" y="3379470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228599"/>
                </a:moveTo>
                <a:lnTo>
                  <a:pt x="1295400" y="228599"/>
                </a:lnTo>
                <a:lnTo>
                  <a:pt x="12954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13332" y="5105400"/>
            <a:ext cx="611759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2909" marR="180340" indent="-233679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somewhat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unfair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comparison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able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BroadcastHashJoin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032" y="254889"/>
            <a:ext cx="1737995" cy="450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27685" algn="l"/>
              </a:tabLst>
            </a:pPr>
            <a:r>
              <a:rPr sz="2800" spc="-50" dirty="0"/>
              <a:t>3</a:t>
            </a:r>
            <a:r>
              <a:rPr sz="2800" dirty="0"/>
              <a:t>	</a:t>
            </a:r>
            <a:r>
              <a:rPr spc="-10" dirty="0"/>
              <a:t>Shuffle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47320" y="1213180"/>
            <a:ext cx="7964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Shuffle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movement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between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Executor's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during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Wide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operation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(join,</a:t>
            </a:r>
            <a:r>
              <a:rPr sz="18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distinct,</a:t>
            </a:r>
            <a:r>
              <a:rPr sz="1800" spc="-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groupBy,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orderBy,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repartition,</a:t>
            </a:r>
            <a:r>
              <a:rPr sz="18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count)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  <a:tab pos="31242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Don't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sweat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every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Shuffle.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	Joins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unavoidable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28544" y="2726435"/>
            <a:ext cx="3513454" cy="3979545"/>
            <a:chOff x="2828544" y="2726435"/>
            <a:chExt cx="3513454" cy="39795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544" y="2726435"/>
              <a:ext cx="3486911" cy="39791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72562" y="3946397"/>
              <a:ext cx="3343910" cy="506095"/>
            </a:xfrm>
            <a:custGeom>
              <a:avLst/>
              <a:gdLst/>
              <a:ahLst/>
              <a:cxnLst/>
              <a:rect l="l" t="t" r="r" b="b"/>
              <a:pathLst>
                <a:path w="3343910" h="506095">
                  <a:moveTo>
                    <a:pt x="0" y="505968"/>
                  </a:moveTo>
                  <a:lnTo>
                    <a:pt x="3343655" y="505968"/>
                  </a:lnTo>
                  <a:lnTo>
                    <a:pt x="3343655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4889"/>
            <a:ext cx="312991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latin typeface="Arial"/>
                <a:cs typeface="Arial"/>
              </a:rPr>
              <a:t>Remedy</a:t>
            </a:r>
            <a:r>
              <a:rPr sz="2750" b="1" spc="7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to</a:t>
            </a:r>
            <a:r>
              <a:rPr sz="2750" b="1" spc="75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Shuffle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" y="1269238"/>
            <a:ext cx="760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Goal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minimize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movement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between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Executors.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Remedies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16" y="2458339"/>
            <a:ext cx="181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Narrow</a:t>
            </a:r>
            <a:r>
              <a:rPr sz="1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columns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816" y="3006674"/>
            <a:ext cx="2298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Denormalize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Pre-</a:t>
            </a:r>
            <a:r>
              <a:rPr sz="1800" spc="-20" dirty="0">
                <a:latin typeface="Arial"/>
                <a:cs typeface="Arial"/>
              </a:rPr>
              <a:t>join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1816" y="3555872"/>
            <a:ext cx="38341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Broadcast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Executors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816" y="4104513"/>
            <a:ext cx="2831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Join</a:t>
            </a:r>
            <a:r>
              <a:rPr sz="1800" b="1" u="sng" spc="-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with</a:t>
            </a:r>
            <a:r>
              <a:rPr sz="1800" b="1" u="sng" spc="-4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Bucketed</a:t>
            </a:r>
            <a:r>
              <a:rPr sz="1800" b="1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816" y="4653533"/>
            <a:ext cx="77285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Use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Cost-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Based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Optimizer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Smaller ones</a:t>
            </a:r>
            <a:r>
              <a:rPr sz="1800" spc="-10" dirty="0">
                <a:latin typeface="Arial"/>
                <a:cs typeface="Arial"/>
              </a:rPr>
              <a:t> first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6425" y="1862137"/>
            <a:ext cx="479425" cy="479425"/>
            <a:chOff x="356425" y="1862137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361188" y="186690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188" y="186690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4233" y="2409253"/>
            <a:ext cx="479425" cy="479425"/>
            <a:chOff x="344233" y="2409253"/>
            <a:chExt cx="479425" cy="479425"/>
          </a:xfrm>
        </p:grpSpPr>
        <p:sp>
          <p:nvSpPr>
            <p:cNvPr id="13" name="object 13"/>
            <p:cNvSpPr/>
            <p:nvPr/>
          </p:nvSpPr>
          <p:spPr>
            <a:xfrm>
              <a:off x="348995" y="2414016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1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995" y="2414016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1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56425" y="2947225"/>
            <a:ext cx="479425" cy="479425"/>
            <a:chOff x="356425" y="2947225"/>
            <a:chExt cx="479425" cy="479425"/>
          </a:xfrm>
        </p:grpSpPr>
        <p:sp>
          <p:nvSpPr>
            <p:cNvPr id="16" name="object 16"/>
            <p:cNvSpPr/>
            <p:nvPr/>
          </p:nvSpPr>
          <p:spPr>
            <a:xfrm>
              <a:off x="361188" y="2951988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188" y="2951988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17531" y="2287079"/>
            <a:ext cx="2384425" cy="721995"/>
            <a:chOff x="3617531" y="2287079"/>
            <a:chExt cx="2384425" cy="72199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20" y="2296668"/>
              <a:ext cx="2365248" cy="7025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22294" y="2291842"/>
              <a:ext cx="2374900" cy="712470"/>
            </a:xfrm>
            <a:custGeom>
              <a:avLst/>
              <a:gdLst/>
              <a:ahLst/>
              <a:cxnLst/>
              <a:rect l="l" t="t" r="r" b="b"/>
              <a:pathLst>
                <a:path w="2374900" h="712469">
                  <a:moveTo>
                    <a:pt x="0" y="712088"/>
                  </a:moveTo>
                  <a:lnTo>
                    <a:pt x="2374773" y="712088"/>
                  </a:lnTo>
                  <a:lnTo>
                    <a:pt x="2374773" y="0"/>
                  </a:lnTo>
                  <a:lnTo>
                    <a:pt x="0" y="0"/>
                  </a:lnTo>
                  <a:lnTo>
                    <a:pt x="0" y="712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56425" y="3497389"/>
            <a:ext cx="479425" cy="479425"/>
            <a:chOff x="356425" y="3497389"/>
            <a:chExt cx="479425" cy="479425"/>
          </a:xfrm>
        </p:grpSpPr>
        <p:sp>
          <p:nvSpPr>
            <p:cNvPr id="22" name="object 22"/>
            <p:cNvSpPr/>
            <p:nvPr/>
          </p:nvSpPr>
          <p:spPr>
            <a:xfrm>
              <a:off x="361188" y="350215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188" y="350215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44233" y="4046029"/>
            <a:ext cx="479425" cy="479425"/>
            <a:chOff x="344233" y="4046029"/>
            <a:chExt cx="479425" cy="479425"/>
          </a:xfrm>
        </p:grpSpPr>
        <p:sp>
          <p:nvSpPr>
            <p:cNvPr id="25" name="object 25"/>
            <p:cNvSpPr/>
            <p:nvPr/>
          </p:nvSpPr>
          <p:spPr>
            <a:xfrm>
              <a:off x="348995" y="40507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1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8995" y="40507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1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56425" y="4584001"/>
            <a:ext cx="479425" cy="479425"/>
            <a:chOff x="356425" y="4584001"/>
            <a:chExt cx="479425" cy="479425"/>
          </a:xfrm>
        </p:grpSpPr>
        <p:sp>
          <p:nvSpPr>
            <p:cNvPr id="28" name="object 28"/>
            <p:cNvSpPr/>
            <p:nvPr/>
          </p:nvSpPr>
          <p:spPr>
            <a:xfrm>
              <a:off x="361188" y="4588764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1188" y="4588764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8955" y="1660677"/>
            <a:ext cx="3629660" cy="33178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6675" algn="just">
              <a:lnSpc>
                <a:spcPct val="100000"/>
              </a:lnSpc>
              <a:spcBef>
                <a:spcPts val="1060"/>
              </a:spcBef>
            </a:pPr>
            <a:r>
              <a:rPr sz="4200" b="1" spc="-1095" baseline="-8928" dirty="0"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spc="370" dirty="0">
                <a:solidFill>
                  <a:srgbClr val="3333CC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Larger, Fewer</a:t>
            </a:r>
            <a:r>
              <a:rPr sz="1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Worker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nodes</a:t>
            </a:r>
            <a:endParaRPr sz="1800">
              <a:latin typeface="Arial"/>
              <a:cs typeface="Arial"/>
            </a:endParaRPr>
          </a:p>
          <a:p>
            <a:pPr marL="50800" marR="3324225" indent="7620" algn="just">
              <a:lnSpc>
                <a:spcPct val="128600"/>
              </a:lnSpc>
            </a:pPr>
            <a:r>
              <a:rPr sz="4200" b="1" spc="-1260" baseline="-12896" dirty="0">
                <a:latin typeface="Arial"/>
                <a:cs typeface="Arial"/>
              </a:rPr>
              <a:t>b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spc="5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200" b="1" spc="-1132" baseline="-7936" dirty="0">
                <a:latin typeface="Arial"/>
                <a:cs typeface="Arial"/>
              </a:rPr>
              <a:t>c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spc="5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200" b="1" spc="-1170" baseline="-11904" dirty="0">
                <a:latin typeface="Arial"/>
                <a:cs typeface="Arial"/>
              </a:rPr>
              <a:t>d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spc="5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200" b="1" spc="-1064" baseline="-6944" dirty="0"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200" b="1" spc="-37" baseline="-7936" dirty="0">
                <a:latin typeface="Arial"/>
                <a:cs typeface="Arial"/>
              </a:rPr>
              <a:t>f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818443" y="3471227"/>
            <a:ext cx="4171950" cy="526415"/>
            <a:chOff x="4818443" y="3471227"/>
            <a:chExt cx="4171950" cy="52641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2015" y="3633216"/>
              <a:ext cx="2828543" cy="2590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57189" y="3628390"/>
              <a:ext cx="2838450" cy="268605"/>
            </a:xfrm>
            <a:custGeom>
              <a:avLst/>
              <a:gdLst/>
              <a:ahLst/>
              <a:cxnLst/>
              <a:rect l="l" t="t" r="r" b="b"/>
              <a:pathLst>
                <a:path w="2838450" h="268604">
                  <a:moveTo>
                    <a:pt x="0" y="268605"/>
                  </a:moveTo>
                  <a:lnTo>
                    <a:pt x="2838068" y="268605"/>
                  </a:lnTo>
                  <a:lnTo>
                    <a:pt x="2838068" y="0"/>
                  </a:lnTo>
                  <a:lnTo>
                    <a:pt x="0" y="0"/>
                  </a:lnTo>
                  <a:lnTo>
                    <a:pt x="0" y="2686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8031" y="3480816"/>
              <a:ext cx="4152900" cy="4648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3205" y="3475990"/>
              <a:ext cx="4162425" cy="474345"/>
            </a:xfrm>
            <a:custGeom>
              <a:avLst/>
              <a:gdLst/>
              <a:ahLst/>
              <a:cxnLst/>
              <a:rect l="l" t="t" r="r" b="b"/>
              <a:pathLst>
                <a:path w="4162425" h="474345">
                  <a:moveTo>
                    <a:pt x="0" y="474345"/>
                  </a:moveTo>
                  <a:lnTo>
                    <a:pt x="4162425" y="474345"/>
                  </a:lnTo>
                  <a:lnTo>
                    <a:pt x="4162425" y="0"/>
                  </a:lnTo>
                  <a:lnTo>
                    <a:pt x="0" y="0"/>
                  </a:lnTo>
                  <a:lnTo>
                    <a:pt x="0" y="47434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24093" y="3737610"/>
              <a:ext cx="2406650" cy="236220"/>
            </a:xfrm>
            <a:custGeom>
              <a:avLst/>
              <a:gdLst/>
              <a:ahLst/>
              <a:cxnLst/>
              <a:rect l="l" t="t" r="r" b="b"/>
              <a:pathLst>
                <a:path w="2406650" h="236220">
                  <a:moveTo>
                    <a:pt x="0" y="236219"/>
                  </a:moveTo>
                  <a:lnTo>
                    <a:pt x="2406396" y="236219"/>
                  </a:lnTo>
                  <a:lnTo>
                    <a:pt x="2406396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098422" y="5883783"/>
            <a:ext cx="6779895" cy="275590"/>
            <a:chOff x="1098422" y="5883783"/>
            <a:chExt cx="6779895" cy="27559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947" y="5893308"/>
              <a:ext cx="6760464" cy="25603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03185" y="5888545"/>
              <a:ext cx="6770370" cy="266065"/>
            </a:xfrm>
            <a:custGeom>
              <a:avLst/>
              <a:gdLst/>
              <a:ahLst/>
              <a:cxnLst/>
              <a:rect l="l" t="t" r="r" b="b"/>
              <a:pathLst>
                <a:path w="6770370" h="266064">
                  <a:moveTo>
                    <a:pt x="0" y="265556"/>
                  </a:moveTo>
                  <a:lnTo>
                    <a:pt x="6769989" y="265556"/>
                  </a:lnTo>
                  <a:lnTo>
                    <a:pt x="6769989" y="0"/>
                  </a:lnTo>
                  <a:lnTo>
                    <a:pt x="0" y="0"/>
                  </a:lnTo>
                  <a:lnTo>
                    <a:pt x="0" y="2655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995866" y="5069966"/>
            <a:ext cx="3152775" cy="628650"/>
            <a:chOff x="2995866" y="5069966"/>
            <a:chExt cx="3152775" cy="62865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5328" y="5079491"/>
              <a:ext cx="3133344" cy="5558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000629" y="5074729"/>
              <a:ext cx="3143250" cy="619125"/>
            </a:xfrm>
            <a:custGeom>
              <a:avLst/>
              <a:gdLst/>
              <a:ahLst/>
              <a:cxnLst/>
              <a:rect l="l" t="t" r="r" b="b"/>
              <a:pathLst>
                <a:path w="3143250" h="619125">
                  <a:moveTo>
                    <a:pt x="0" y="619125"/>
                  </a:moveTo>
                  <a:lnTo>
                    <a:pt x="3142869" y="619125"/>
                  </a:lnTo>
                  <a:lnTo>
                    <a:pt x="3142869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2400" y="239268"/>
            <a:ext cx="1371600" cy="523240"/>
            <a:chOff x="152400" y="239268"/>
            <a:chExt cx="1371600" cy="523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" y="239268"/>
              <a:ext cx="1371600" cy="523240"/>
            </a:xfrm>
            <a:custGeom>
              <a:avLst/>
              <a:gdLst/>
              <a:ahLst/>
              <a:cxnLst/>
              <a:rect l="l" t="t" r="r" b="b"/>
              <a:pathLst>
                <a:path w="1371600" h="523240">
                  <a:moveTo>
                    <a:pt x="1371600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1371600" y="522731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03a-k</a:t>
            </a:r>
            <a:r>
              <a:rPr dirty="0"/>
              <a:t>:</a:t>
            </a:r>
            <a:r>
              <a:rPr spc="60" dirty="0"/>
              <a:t> </a:t>
            </a:r>
            <a:r>
              <a:rPr dirty="0"/>
              <a:t>Joins</a:t>
            </a:r>
            <a:r>
              <a:rPr spc="80" dirty="0"/>
              <a:t> </a:t>
            </a:r>
            <a:r>
              <a:rPr dirty="0"/>
              <a:t>on</a:t>
            </a:r>
            <a:r>
              <a:rPr spc="75" dirty="0"/>
              <a:t> </a:t>
            </a:r>
            <a:r>
              <a:rPr dirty="0"/>
              <a:t>Bucket</a:t>
            </a:r>
            <a:r>
              <a:rPr spc="70" dirty="0"/>
              <a:t> </a:t>
            </a:r>
            <a:r>
              <a:rPr dirty="0"/>
              <a:t>tables</a:t>
            </a:r>
            <a:r>
              <a:rPr spc="70" dirty="0"/>
              <a:t> </a:t>
            </a:r>
            <a:r>
              <a:rPr dirty="0"/>
              <a:t>avoid</a:t>
            </a:r>
            <a:r>
              <a:rPr spc="80" dirty="0"/>
              <a:t> </a:t>
            </a:r>
            <a:r>
              <a:rPr spc="-10" dirty="0"/>
              <a:t>Shuffle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320" y="1213180"/>
            <a:ext cx="84315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you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Joining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large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tables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with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slow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Sort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Times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cost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Disk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IO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high,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Bucketing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your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tables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may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option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You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must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define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Number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Buckets.</a:t>
            </a:r>
            <a:r>
              <a:rPr sz="1800" spc="434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They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must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match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between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2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Each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Bucket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1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Disk-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Partition.</a:t>
            </a:r>
            <a:r>
              <a:rPr sz="1800" spc="459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overrides</a:t>
            </a:r>
            <a:r>
              <a:rPr sz="1800" spc="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3333CC"/>
                </a:solidFill>
                <a:latin typeface="Arial"/>
                <a:cs typeface="Arial"/>
              </a:rPr>
              <a:t>spark.sql.files.maxPartitionBytes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Buckets</a:t>
            </a:r>
            <a:r>
              <a:rPr sz="18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expose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Skew.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careful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506" y="3496055"/>
            <a:ext cx="3383588" cy="25267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8340" y="3217291"/>
            <a:ext cx="3724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CC99"/>
                </a:solidFill>
                <a:latin typeface="Arial"/>
                <a:cs typeface="Arial"/>
              </a:rPr>
              <a:t>With</a:t>
            </a:r>
            <a:r>
              <a:rPr sz="1400" b="1" spc="-50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buckets:</a:t>
            </a:r>
            <a:r>
              <a:rPr sz="1400" b="1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Eliminated</a:t>
            </a:r>
            <a:r>
              <a:rPr sz="14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Shuffle,</a:t>
            </a:r>
            <a:r>
              <a:rPr sz="14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4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1400" b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21F1F"/>
                </a:solidFill>
                <a:latin typeface="Arial"/>
                <a:cs typeface="Arial"/>
              </a:rPr>
              <a:t>sort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53412" y="3505200"/>
            <a:ext cx="3376295" cy="2819400"/>
            <a:chOff x="4853412" y="3505200"/>
            <a:chExt cx="3376295" cy="28194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412" y="3505200"/>
              <a:ext cx="3053627" cy="2819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94147" y="4119372"/>
              <a:ext cx="2771140" cy="463550"/>
            </a:xfrm>
            <a:custGeom>
              <a:avLst/>
              <a:gdLst/>
              <a:ahLst/>
              <a:cxnLst/>
              <a:rect l="l" t="t" r="r" b="b"/>
              <a:pathLst>
                <a:path w="2771140" h="463550">
                  <a:moveTo>
                    <a:pt x="2770631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2770631" y="463295"/>
                  </a:lnTo>
                  <a:lnTo>
                    <a:pt x="2770631" y="0"/>
                  </a:lnTo>
                  <a:close/>
                </a:path>
              </a:pathLst>
            </a:custGeom>
            <a:solidFill>
              <a:srgbClr val="FFFF00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4147" y="4119372"/>
              <a:ext cx="2771140" cy="463550"/>
            </a:xfrm>
            <a:custGeom>
              <a:avLst/>
              <a:gdLst/>
              <a:ahLst/>
              <a:cxnLst/>
              <a:rect l="l" t="t" r="r" b="b"/>
              <a:pathLst>
                <a:path w="2771140" h="463550">
                  <a:moveTo>
                    <a:pt x="0" y="463295"/>
                  </a:moveTo>
                  <a:lnTo>
                    <a:pt x="2770631" y="463295"/>
                  </a:lnTo>
                  <a:lnTo>
                    <a:pt x="2770631" y="0"/>
                  </a:lnTo>
                  <a:lnTo>
                    <a:pt x="0" y="0"/>
                  </a:lnTo>
                  <a:lnTo>
                    <a:pt x="0" y="4632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4147" y="4873752"/>
              <a:ext cx="2757170" cy="680085"/>
            </a:xfrm>
            <a:custGeom>
              <a:avLst/>
              <a:gdLst/>
              <a:ahLst/>
              <a:cxnLst/>
              <a:rect l="l" t="t" r="r" b="b"/>
              <a:pathLst>
                <a:path w="2757170" h="680085">
                  <a:moveTo>
                    <a:pt x="2756916" y="0"/>
                  </a:moveTo>
                  <a:lnTo>
                    <a:pt x="0" y="0"/>
                  </a:lnTo>
                  <a:lnTo>
                    <a:pt x="0" y="679704"/>
                  </a:lnTo>
                  <a:lnTo>
                    <a:pt x="2756916" y="679704"/>
                  </a:lnTo>
                  <a:lnTo>
                    <a:pt x="2756916" y="0"/>
                  </a:lnTo>
                  <a:close/>
                </a:path>
              </a:pathLst>
            </a:custGeom>
            <a:solidFill>
              <a:srgbClr val="FFFF00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94147" y="4873752"/>
              <a:ext cx="2757170" cy="680085"/>
            </a:xfrm>
            <a:custGeom>
              <a:avLst/>
              <a:gdLst/>
              <a:ahLst/>
              <a:cxnLst/>
              <a:rect l="l" t="t" r="r" b="b"/>
              <a:pathLst>
                <a:path w="2757170" h="680085">
                  <a:moveTo>
                    <a:pt x="0" y="679704"/>
                  </a:moveTo>
                  <a:lnTo>
                    <a:pt x="2756916" y="679704"/>
                  </a:lnTo>
                  <a:lnTo>
                    <a:pt x="2756916" y="0"/>
                  </a:lnTo>
                  <a:lnTo>
                    <a:pt x="0" y="0"/>
                  </a:lnTo>
                  <a:lnTo>
                    <a:pt x="0" y="6797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78496" y="4257293"/>
              <a:ext cx="451484" cy="1077595"/>
            </a:xfrm>
            <a:custGeom>
              <a:avLst/>
              <a:gdLst/>
              <a:ahLst/>
              <a:cxnLst/>
              <a:rect l="l" t="t" r="r" b="b"/>
              <a:pathLst>
                <a:path w="451484" h="1077595">
                  <a:moveTo>
                    <a:pt x="443357" y="950468"/>
                  </a:moveTo>
                  <a:lnTo>
                    <a:pt x="190500" y="950468"/>
                  </a:lnTo>
                  <a:lnTo>
                    <a:pt x="190500" y="886968"/>
                  </a:lnTo>
                  <a:lnTo>
                    <a:pt x="0" y="982218"/>
                  </a:lnTo>
                  <a:lnTo>
                    <a:pt x="190500" y="1077468"/>
                  </a:lnTo>
                  <a:lnTo>
                    <a:pt x="190500" y="1013968"/>
                  </a:lnTo>
                  <a:lnTo>
                    <a:pt x="443357" y="1013968"/>
                  </a:lnTo>
                  <a:lnTo>
                    <a:pt x="443357" y="950468"/>
                  </a:lnTo>
                  <a:close/>
                </a:path>
                <a:path w="451484" h="1077595">
                  <a:moveTo>
                    <a:pt x="450977" y="63500"/>
                  </a:moveTo>
                  <a:lnTo>
                    <a:pt x="198120" y="63500"/>
                  </a:lnTo>
                  <a:lnTo>
                    <a:pt x="198120" y="0"/>
                  </a:lnTo>
                  <a:lnTo>
                    <a:pt x="7620" y="95250"/>
                  </a:lnTo>
                  <a:lnTo>
                    <a:pt x="198120" y="190500"/>
                  </a:lnTo>
                  <a:lnTo>
                    <a:pt x="198120" y="127000"/>
                  </a:lnTo>
                  <a:lnTo>
                    <a:pt x="450977" y="127000"/>
                  </a:lnTo>
                  <a:lnTo>
                    <a:pt x="450977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80228" y="3225164"/>
            <a:ext cx="34785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buckets:</a:t>
            </a:r>
            <a:r>
              <a:rPr sz="14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Got</a:t>
            </a:r>
            <a:r>
              <a:rPr sz="1400" b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Shuffle</a:t>
            </a:r>
            <a:r>
              <a:rPr sz="14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400" b="1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1400" b="1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Sorts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4032" y="254889"/>
            <a:ext cx="1857375" cy="450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27685" algn="l"/>
              </a:tabLst>
            </a:pPr>
            <a:r>
              <a:rPr sz="2800" b="1" spc="-50" dirty="0">
                <a:latin typeface="Arial"/>
                <a:cs typeface="Arial"/>
              </a:rPr>
              <a:t>4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750" b="1" spc="-10" dirty="0">
                <a:latin typeface="Arial"/>
                <a:cs typeface="Arial"/>
              </a:rPr>
              <a:t>Storage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249" y="1281493"/>
            <a:ext cx="479425" cy="479425"/>
            <a:chOff x="91249" y="1281493"/>
            <a:chExt cx="479425" cy="479425"/>
          </a:xfrm>
        </p:grpSpPr>
        <p:sp>
          <p:nvSpPr>
            <p:cNvPr id="7" name="object 7"/>
            <p:cNvSpPr/>
            <p:nvPr/>
          </p:nvSpPr>
          <p:spPr>
            <a:xfrm>
              <a:off x="96011" y="12862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011" y="12862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4724" y="1200149"/>
            <a:ext cx="7189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457834" algn="l"/>
              </a:tabLst>
            </a:pPr>
            <a:r>
              <a:rPr sz="4200" spc="-1335" baseline="-8928" dirty="0"/>
              <a:t>a</a:t>
            </a:r>
            <a:r>
              <a:rPr sz="1800" b="0" spc="-3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b="0" dirty="0">
                <a:solidFill>
                  <a:srgbClr val="3333CC"/>
                </a:solidFill>
                <a:latin typeface="Arial"/>
                <a:cs typeface="Arial"/>
              </a:rPr>
              <a:t>	Data</a:t>
            </a:r>
            <a:r>
              <a:rPr sz="1800" b="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3333CC"/>
                </a:solidFill>
                <a:latin typeface="Arial"/>
                <a:cs typeface="Arial"/>
              </a:rPr>
              <a:t>Skipping</a:t>
            </a:r>
            <a:r>
              <a:rPr sz="1800" b="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3333CC"/>
                </a:solidFill>
                <a:latin typeface="Arial"/>
                <a:cs typeface="Arial"/>
              </a:rPr>
              <a:t>(SELECT):</a:t>
            </a:r>
            <a:r>
              <a:rPr sz="1800" b="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Some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file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formats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are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Columnar </a:t>
            </a:r>
            <a:r>
              <a:rPr sz="1800" b="0" spc="-10" dirty="0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057" y="2137981"/>
            <a:ext cx="479425" cy="479425"/>
            <a:chOff x="79057" y="2137981"/>
            <a:chExt cx="479425" cy="479425"/>
          </a:xfrm>
        </p:grpSpPr>
        <p:sp>
          <p:nvSpPr>
            <p:cNvPr id="11" name="object 11"/>
            <p:cNvSpPr/>
            <p:nvPr/>
          </p:nvSpPr>
          <p:spPr>
            <a:xfrm>
              <a:off x="83819" y="2142744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19" y="2142744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249" y="2957893"/>
            <a:ext cx="479425" cy="479425"/>
            <a:chOff x="91249" y="2957893"/>
            <a:chExt cx="479425" cy="479425"/>
          </a:xfrm>
        </p:grpSpPr>
        <p:sp>
          <p:nvSpPr>
            <p:cNvPr id="14" name="object 14"/>
            <p:cNvSpPr/>
            <p:nvPr/>
          </p:nvSpPr>
          <p:spPr>
            <a:xfrm>
              <a:off x="96011" y="29626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011" y="2962655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6865" y="4125277"/>
            <a:ext cx="479425" cy="479425"/>
            <a:chOff x="66865" y="4125277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71627" y="41300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27" y="41300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1437" y="5303329"/>
            <a:ext cx="479425" cy="479425"/>
            <a:chOff x="71437" y="5303329"/>
            <a:chExt cx="479425" cy="479425"/>
          </a:xfrm>
        </p:grpSpPr>
        <p:sp>
          <p:nvSpPr>
            <p:cNvPr id="20" name="object 20"/>
            <p:cNvSpPr/>
            <p:nvPr/>
          </p:nvSpPr>
          <p:spPr>
            <a:xfrm>
              <a:off x="76200" y="53080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1994"/>
                  </a:lnTo>
                  <a:lnTo>
                    <a:pt x="18443" y="326049"/>
                  </a:lnTo>
                  <a:lnTo>
                    <a:pt x="40083" y="365915"/>
                  </a:lnTo>
                  <a:lnTo>
                    <a:pt x="68741" y="400650"/>
                  </a:lnTo>
                  <a:lnTo>
                    <a:pt x="103476" y="429308"/>
                  </a:lnTo>
                  <a:lnTo>
                    <a:pt x="143342" y="450948"/>
                  </a:lnTo>
                  <a:lnTo>
                    <a:pt x="187397" y="464623"/>
                  </a:lnTo>
                  <a:lnTo>
                    <a:pt x="234696" y="469392"/>
                  </a:lnTo>
                  <a:lnTo>
                    <a:pt x="281994" y="464623"/>
                  </a:lnTo>
                  <a:lnTo>
                    <a:pt x="326049" y="450948"/>
                  </a:lnTo>
                  <a:lnTo>
                    <a:pt x="365915" y="429308"/>
                  </a:lnTo>
                  <a:lnTo>
                    <a:pt x="400650" y="400650"/>
                  </a:lnTo>
                  <a:lnTo>
                    <a:pt x="429308" y="365915"/>
                  </a:lnTo>
                  <a:lnTo>
                    <a:pt x="450948" y="326049"/>
                  </a:lnTo>
                  <a:lnTo>
                    <a:pt x="464623" y="281994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0" y="53080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1994"/>
                  </a:lnTo>
                  <a:lnTo>
                    <a:pt x="450948" y="326049"/>
                  </a:lnTo>
                  <a:lnTo>
                    <a:pt x="429308" y="365915"/>
                  </a:lnTo>
                  <a:lnTo>
                    <a:pt x="400650" y="400650"/>
                  </a:lnTo>
                  <a:lnTo>
                    <a:pt x="365915" y="429308"/>
                  </a:lnTo>
                  <a:lnTo>
                    <a:pt x="326049" y="450948"/>
                  </a:lnTo>
                  <a:lnTo>
                    <a:pt x="281994" y="464623"/>
                  </a:lnTo>
                  <a:lnTo>
                    <a:pt x="234696" y="469392"/>
                  </a:lnTo>
                  <a:lnTo>
                    <a:pt x="187397" y="464623"/>
                  </a:lnTo>
                  <a:lnTo>
                    <a:pt x="143342" y="450948"/>
                  </a:lnTo>
                  <a:lnTo>
                    <a:pt x="103476" y="429308"/>
                  </a:lnTo>
                  <a:lnTo>
                    <a:pt x="68741" y="400650"/>
                  </a:lnTo>
                  <a:lnTo>
                    <a:pt x="40083" y="365915"/>
                  </a:lnTo>
                  <a:lnTo>
                    <a:pt x="18443" y="326049"/>
                  </a:lnTo>
                  <a:lnTo>
                    <a:pt x="4768" y="281994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4170" y="1560935"/>
            <a:ext cx="8615045" cy="43821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919480" indent="-343535">
              <a:lnSpc>
                <a:spcPct val="100000"/>
              </a:lnSpc>
              <a:spcBef>
                <a:spcPts val="844"/>
              </a:spcBef>
              <a:buChar char="•"/>
              <a:tabLst>
                <a:tab pos="919480" algn="l"/>
                <a:tab pos="92011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SELECTs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10" dirty="0">
                <a:latin typeface="Arial"/>
                <a:cs typeface="Arial"/>
              </a:rPr>
              <a:t> columns</a:t>
            </a:r>
            <a:endParaRPr sz="18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1160"/>
              </a:spcBef>
              <a:tabLst>
                <a:tab pos="518795" algn="l"/>
              </a:tabLst>
            </a:pPr>
            <a:r>
              <a:rPr sz="4200" b="1" spc="-1462" baseline="-9920" dirty="0">
                <a:latin typeface="Arial"/>
                <a:cs typeface="Arial"/>
              </a:rPr>
              <a:t>b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Data</a:t>
            </a:r>
            <a:r>
              <a:rPr sz="1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Skipping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(WHERE)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Parquet,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Delta,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ORC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keep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Statistics.</a:t>
            </a:r>
            <a:endParaRPr sz="1800">
              <a:latin typeface="Arial"/>
              <a:cs typeface="Arial"/>
            </a:endParaRPr>
          </a:p>
          <a:p>
            <a:pPr marL="919480" lvl="1" indent="-287020">
              <a:lnSpc>
                <a:spcPct val="100000"/>
              </a:lnSpc>
              <a:spcBef>
                <a:spcPts val="234"/>
              </a:spcBef>
              <a:buChar char="•"/>
              <a:tabLst>
                <a:tab pos="919480" algn="l"/>
                <a:tab pos="9201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have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WHERE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clause,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decide</a:t>
            </a:r>
            <a:r>
              <a:rPr sz="18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which</a:t>
            </a:r>
            <a:r>
              <a:rPr sz="1800" spc="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files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skip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reading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869"/>
              </a:spcBef>
              <a:tabLst>
                <a:tab pos="518795" algn="l"/>
              </a:tabLst>
            </a:pPr>
            <a:r>
              <a:rPr sz="4200" b="1" spc="-1335" baseline="-1984" dirty="0"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Best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File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size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Disk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Optimize/Z-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Order)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Files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Disk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between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128MB –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1GB</a:t>
            </a:r>
            <a:endParaRPr sz="1800">
              <a:latin typeface="Arial"/>
              <a:cs typeface="Arial"/>
            </a:endParaRPr>
          </a:p>
          <a:p>
            <a:pPr marL="919480" indent="-343535">
              <a:lnSpc>
                <a:spcPct val="100000"/>
              </a:lnSpc>
              <a:spcBef>
                <a:spcPts val="235"/>
              </a:spcBef>
              <a:buChar char="•"/>
              <a:tabLst>
                <a:tab pos="919480" algn="l"/>
                <a:tab pos="920115" algn="l"/>
              </a:tabLst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Smaller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than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128MB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we run</a:t>
            </a:r>
            <a:r>
              <a:rPr sz="18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into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'Tiny</a:t>
            </a:r>
            <a:r>
              <a:rPr sz="18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files'</a:t>
            </a:r>
            <a:r>
              <a:rPr sz="18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  <a:p>
            <a:pPr marL="9194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919480" algn="l"/>
                <a:tab pos="920115" algn="l"/>
              </a:tabLst>
            </a:pP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1800" spc="-1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Auto-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Optimize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manually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run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'optimize'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command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(with</a:t>
            </a:r>
            <a:r>
              <a:rPr sz="1800" spc="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Z-Order)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  <a:tabLst>
                <a:tab pos="518795" algn="l"/>
              </a:tabLst>
            </a:pPr>
            <a:r>
              <a:rPr sz="4200" b="1" spc="-997" baseline="-3968" dirty="0">
                <a:latin typeface="Arial"/>
                <a:cs typeface="Arial"/>
              </a:rPr>
              <a:t>d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Partitioned</a:t>
            </a:r>
            <a:r>
              <a:rPr sz="1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Tables:</a:t>
            </a:r>
            <a:r>
              <a:rPr sz="1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it's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own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</a:t>
            </a:r>
            <a:endParaRPr sz="1800">
              <a:latin typeface="Arial"/>
              <a:cs typeface="Arial"/>
            </a:endParaRPr>
          </a:p>
          <a:p>
            <a:pPr marL="919480" marR="30480" lvl="1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919480" algn="l"/>
                <a:tab pos="92011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Partitioning column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scan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Directories'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files</a:t>
            </a:r>
            <a:endParaRPr sz="1800">
              <a:latin typeface="Arial"/>
              <a:cs typeface="Arial"/>
            </a:endParaRPr>
          </a:p>
          <a:p>
            <a:pPr marL="73660">
              <a:lnSpc>
                <a:spcPts val="3260"/>
              </a:lnSpc>
              <a:spcBef>
                <a:spcPts val="1160"/>
              </a:spcBef>
              <a:tabLst>
                <a:tab pos="518795" algn="l"/>
              </a:tabLst>
            </a:pPr>
            <a:r>
              <a:rPr sz="4200" b="1" spc="-1192" baseline="-5952" dirty="0">
                <a:latin typeface="Arial"/>
                <a:cs typeface="Arial"/>
              </a:rPr>
              <a:t>e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Bloom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Filters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index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space-</a:t>
            </a:r>
            <a:r>
              <a:rPr sz="1800" dirty="0">
                <a:latin typeface="Arial"/>
                <a:cs typeface="Arial"/>
              </a:rPr>
              <a:t>efficient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enables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518795">
              <a:lnSpc>
                <a:spcPts val="2060"/>
              </a:lnSpc>
            </a:pPr>
            <a:r>
              <a:rPr sz="1800" dirty="0">
                <a:latin typeface="Arial"/>
                <a:cs typeface="Arial"/>
              </a:rPr>
              <a:t>skipping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chosen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particularly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fields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containing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arbitrary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text.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36029"/>
            <a:ext cx="1409700" cy="535305"/>
            <a:chOff x="76200" y="236029"/>
            <a:chExt cx="1409700" cy="535305"/>
          </a:xfrm>
        </p:grpSpPr>
        <p:sp>
          <p:nvSpPr>
            <p:cNvPr id="3" name="object 3"/>
            <p:cNvSpPr/>
            <p:nvPr/>
          </p:nvSpPr>
          <p:spPr>
            <a:xfrm>
              <a:off x="96011" y="2407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011" y="240791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2023" y="253365"/>
            <a:ext cx="5354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62280" algn="l"/>
              </a:tabLst>
            </a:pPr>
            <a:r>
              <a:rPr sz="4200" spc="-75" baseline="6944" dirty="0"/>
              <a:t>a</a:t>
            </a:r>
            <a:r>
              <a:rPr sz="4200" baseline="6944" dirty="0"/>
              <a:t>	</a:t>
            </a:r>
            <a:r>
              <a:rPr sz="2750" dirty="0">
                <a:solidFill>
                  <a:srgbClr val="FF0000"/>
                </a:solidFill>
              </a:rPr>
              <a:t>04a-c</a:t>
            </a:r>
            <a:r>
              <a:rPr sz="2750" dirty="0"/>
              <a:t>:</a:t>
            </a:r>
            <a:r>
              <a:rPr sz="2750" spc="85" dirty="0"/>
              <a:t> </a:t>
            </a:r>
            <a:r>
              <a:rPr sz="2750" dirty="0"/>
              <a:t>Data</a:t>
            </a:r>
            <a:r>
              <a:rPr sz="2750" spc="85" dirty="0"/>
              <a:t> </a:t>
            </a:r>
            <a:r>
              <a:rPr sz="2750" dirty="0"/>
              <a:t>Skipping</a:t>
            </a:r>
            <a:r>
              <a:rPr sz="2750" spc="85" dirty="0"/>
              <a:t> </a:t>
            </a:r>
            <a:r>
              <a:rPr sz="2750" spc="-10" dirty="0"/>
              <a:t>(Select)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215900" y="1214751"/>
            <a:ext cx="789622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CSV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92929"/>
                </a:solidFill>
                <a:latin typeface="Arial"/>
                <a:cs typeface="Arial"/>
              </a:rPr>
              <a:t>Row-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based</a:t>
            </a:r>
            <a:r>
              <a:rPr sz="1800" spc="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must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read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entire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row</a:t>
            </a:r>
            <a:r>
              <a:rPr sz="18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even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only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selected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few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columns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Delta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Columnar-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based</a:t>
            </a:r>
            <a:r>
              <a:rPr sz="1800" spc="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only</a:t>
            </a:r>
            <a:r>
              <a:rPr sz="18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read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columns you</a:t>
            </a:r>
            <a:r>
              <a:rPr sz="18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selected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5275" y="2124011"/>
            <a:ext cx="3872229" cy="552450"/>
            <a:chOff x="295275" y="2124011"/>
            <a:chExt cx="3872229" cy="5524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133599"/>
              <a:ext cx="3852672" cy="533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0037" y="2128773"/>
              <a:ext cx="3862704" cy="542925"/>
            </a:xfrm>
            <a:custGeom>
              <a:avLst/>
              <a:gdLst/>
              <a:ahLst/>
              <a:cxnLst/>
              <a:rect l="l" t="t" r="r" b="b"/>
              <a:pathLst>
                <a:path w="3862704" h="542925">
                  <a:moveTo>
                    <a:pt x="0" y="542925"/>
                  </a:moveTo>
                  <a:lnTo>
                    <a:pt x="3862197" y="542925"/>
                  </a:lnTo>
                  <a:lnTo>
                    <a:pt x="3862197" y="0"/>
                  </a:lnTo>
                  <a:lnTo>
                    <a:pt x="0" y="0"/>
                  </a:lnTo>
                  <a:lnTo>
                    <a:pt x="0" y="542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6161" y="2637281"/>
              <a:ext cx="2057400" cy="0"/>
            </a:xfrm>
            <a:custGeom>
              <a:avLst/>
              <a:gdLst/>
              <a:ahLst/>
              <a:cxnLst/>
              <a:rect l="l" t="t" r="r" b="b"/>
              <a:pathLst>
                <a:path w="2057400">
                  <a:moveTo>
                    <a:pt x="0" y="0"/>
                  </a:moveTo>
                  <a:lnTo>
                    <a:pt x="2057400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61243" y="2124011"/>
            <a:ext cx="4548505" cy="552450"/>
            <a:chOff x="4361243" y="2124011"/>
            <a:chExt cx="4548505" cy="5524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0831" y="2133599"/>
              <a:ext cx="4529327" cy="533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66005" y="2128773"/>
              <a:ext cx="4538980" cy="542925"/>
            </a:xfrm>
            <a:custGeom>
              <a:avLst/>
              <a:gdLst/>
              <a:ahLst/>
              <a:cxnLst/>
              <a:rect l="l" t="t" r="r" b="b"/>
              <a:pathLst>
                <a:path w="4538980" h="542925">
                  <a:moveTo>
                    <a:pt x="0" y="542925"/>
                  </a:moveTo>
                  <a:lnTo>
                    <a:pt x="4538853" y="542925"/>
                  </a:lnTo>
                  <a:lnTo>
                    <a:pt x="4538853" y="0"/>
                  </a:lnTo>
                  <a:lnTo>
                    <a:pt x="0" y="0"/>
                  </a:lnTo>
                  <a:lnTo>
                    <a:pt x="0" y="542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3633" y="2625089"/>
              <a:ext cx="2057400" cy="0"/>
            </a:xfrm>
            <a:custGeom>
              <a:avLst/>
              <a:gdLst/>
              <a:ahLst/>
              <a:cxnLst/>
              <a:rect l="l" t="t" r="r" b="b"/>
              <a:pathLst>
                <a:path w="2057400">
                  <a:moveTo>
                    <a:pt x="0" y="0"/>
                  </a:moveTo>
                  <a:lnTo>
                    <a:pt x="2057399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55294" y="2891365"/>
            <a:ext cx="2527300" cy="2645410"/>
            <a:chOff x="955294" y="2891365"/>
            <a:chExt cx="2527300" cy="264541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9932" y="2891365"/>
              <a:ext cx="2502408" cy="26453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80694" y="4979669"/>
              <a:ext cx="2449195" cy="228600"/>
            </a:xfrm>
            <a:custGeom>
              <a:avLst/>
              <a:gdLst/>
              <a:ahLst/>
              <a:cxnLst/>
              <a:rect l="l" t="t" r="r" b="b"/>
              <a:pathLst>
                <a:path w="2449195" h="228600">
                  <a:moveTo>
                    <a:pt x="0" y="228599"/>
                  </a:moveTo>
                  <a:lnTo>
                    <a:pt x="2449068" y="228599"/>
                  </a:lnTo>
                  <a:lnTo>
                    <a:pt x="2449068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44997" y="2874095"/>
            <a:ext cx="2393315" cy="3240405"/>
            <a:chOff x="5444997" y="2874095"/>
            <a:chExt cx="2393315" cy="324040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2015" y="2874095"/>
              <a:ext cx="2350008" cy="32401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70397" y="5337810"/>
              <a:ext cx="2342515" cy="228600"/>
            </a:xfrm>
            <a:custGeom>
              <a:avLst/>
              <a:gdLst/>
              <a:ahLst/>
              <a:cxnLst/>
              <a:rect l="l" t="t" r="r" b="b"/>
              <a:pathLst>
                <a:path w="2342515" h="228600">
                  <a:moveTo>
                    <a:pt x="0" y="228599"/>
                  </a:moveTo>
                  <a:lnTo>
                    <a:pt x="2342388" y="228599"/>
                  </a:lnTo>
                  <a:lnTo>
                    <a:pt x="2342388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07435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4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41373" y="3165170"/>
            <a:ext cx="5464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Module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10: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Performance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Tuning</a:t>
            </a:r>
            <a:endParaRPr sz="2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7927" y="380682"/>
            <a:ext cx="8788400" cy="310515"/>
            <a:chOff x="177927" y="380682"/>
            <a:chExt cx="8788400" cy="3105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390144"/>
              <a:ext cx="8769096" cy="2910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2689" y="385445"/>
              <a:ext cx="8778875" cy="300990"/>
            </a:xfrm>
            <a:custGeom>
              <a:avLst/>
              <a:gdLst/>
              <a:ahLst/>
              <a:cxnLst/>
              <a:rect l="l" t="t" r="r" b="b"/>
              <a:pathLst>
                <a:path w="8778875" h="300990">
                  <a:moveTo>
                    <a:pt x="0" y="300609"/>
                  </a:moveTo>
                  <a:lnTo>
                    <a:pt x="8778621" y="300609"/>
                  </a:lnTo>
                  <a:lnTo>
                    <a:pt x="8778621" y="0"/>
                  </a:lnTo>
                  <a:lnTo>
                    <a:pt x="0" y="0"/>
                  </a:lnTo>
                  <a:lnTo>
                    <a:pt x="0" y="300609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1437" y="249936"/>
            <a:ext cx="1452880" cy="521334"/>
            <a:chOff x="71437" y="249936"/>
            <a:chExt cx="1452880" cy="52133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300" y="249936"/>
              <a:ext cx="1409700" cy="521334"/>
            </a:xfrm>
            <a:custGeom>
              <a:avLst/>
              <a:gdLst/>
              <a:ahLst/>
              <a:cxnLst/>
              <a:rect l="l" t="t" r="r" b="b"/>
              <a:pathLst>
                <a:path w="1409700" h="521334">
                  <a:moveTo>
                    <a:pt x="1409700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1409700" y="521207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6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6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4927" y="1248283"/>
            <a:ext cx="8343265" cy="560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7965">
              <a:lnSpc>
                <a:spcPts val="2050"/>
              </a:lnSpc>
              <a:spcBef>
                <a:spcPts val="26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Some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(Parquet,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Delta)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Statistics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(Min,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Max,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etc.)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file </a:t>
            </a:r>
            <a:r>
              <a:rPr sz="1800" dirty="0">
                <a:latin typeface="Arial"/>
                <a:cs typeface="Arial"/>
              </a:rPr>
              <a:t>written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927" y="4045457"/>
            <a:ext cx="8338820" cy="5607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40665" marR="5080" indent="-227965">
              <a:lnSpc>
                <a:spcPts val="2050"/>
              </a:lnSpc>
              <a:spcBef>
                <a:spcPts val="259"/>
              </a:spcBef>
              <a:buChar char="•"/>
              <a:tabLst>
                <a:tab pos="240665" algn="l"/>
                <a:tab pos="241300" algn="l"/>
                <a:tab pos="2259965" algn="l"/>
              </a:tabLst>
            </a:pPr>
            <a:r>
              <a:rPr sz="1800" dirty="0">
                <a:latin typeface="Arial"/>
                <a:cs typeface="Arial"/>
              </a:rPr>
              <a:t>When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query,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Statistics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condition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read.</a:t>
            </a:r>
            <a:r>
              <a:rPr sz="1800" dirty="0">
                <a:latin typeface="Arial"/>
                <a:cs typeface="Arial"/>
              </a:rPr>
              <a:t>	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ignored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9679" y="2367851"/>
            <a:ext cx="8185150" cy="1471930"/>
            <a:chOff x="479679" y="2367851"/>
            <a:chExt cx="8185150" cy="14719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831" y="2451648"/>
              <a:ext cx="8101964" cy="13463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4441" y="2372614"/>
              <a:ext cx="8175625" cy="1462405"/>
            </a:xfrm>
            <a:custGeom>
              <a:avLst/>
              <a:gdLst/>
              <a:ahLst/>
              <a:cxnLst/>
              <a:rect l="l" t="t" r="r" b="b"/>
              <a:pathLst>
                <a:path w="8175625" h="1462404">
                  <a:moveTo>
                    <a:pt x="0" y="1461897"/>
                  </a:moveTo>
                  <a:lnTo>
                    <a:pt x="8175117" y="1461897"/>
                  </a:lnTo>
                  <a:lnTo>
                    <a:pt x="8175117" y="0"/>
                  </a:lnTo>
                  <a:lnTo>
                    <a:pt x="0" y="0"/>
                  </a:lnTo>
                  <a:lnTo>
                    <a:pt x="0" y="14618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7533" y="2615946"/>
              <a:ext cx="1949450" cy="291465"/>
            </a:xfrm>
            <a:custGeom>
              <a:avLst/>
              <a:gdLst/>
              <a:ahLst/>
              <a:cxnLst/>
              <a:rect l="l" t="t" r="r" b="b"/>
              <a:pathLst>
                <a:path w="1949450" h="291464">
                  <a:moveTo>
                    <a:pt x="0" y="291084"/>
                  </a:moveTo>
                  <a:lnTo>
                    <a:pt x="1949195" y="291084"/>
                  </a:lnTo>
                  <a:lnTo>
                    <a:pt x="194919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52475" y="5011991"/>
            <a:ext cx="6292215" cy="306070"/>
            <a:chOff x="752475" y="5011991"/>
            <a:chExt cx="6292215" cy="30607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5021579"/>
              <a:ext cx="6272784" cy="2865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57237" y="5016753"/>
              <a:ext cx="6282690" cy="296545"/>
            </a:xfrm>
            <a:custGeom>
              <a:avLst/>
              <a:gdLst/>
              <a:ahLst/>
              <a:cxnLst/>
              <a:rect l="l" t="t" r="r" b="b"/>
              <a:pathLst>
                <a:path w="6282690" h="296545">
                  <a:moveTo>
                    <a:pt x="0" y="296037"/>
                  </a:moveTo>
                  <a:lnTo>
                    <a:pt x="6282309" y="296037"/>
                  </a:lnTo>
                  <a:lnTo>
                    <a:pt x="6282309" y="0"/>
                  </a:lnTo>
                  <a:lnTo>
                    <a:pt x="0" y="0"/>
                  </a:lnTo>
                  <a:lnTo>
                    <a:pt x="0" y="2960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250747" y="4783391"/>
            <a:ext cx="300990" cy="712470"/>
            <a:chOff x="7250747" y="4783391"/>
            <a:chExt cx="300990" cy="71247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0335" y="4792979"/>
              <a:ext cx="281940" cy="6477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55509" y="4788153"/>
              <a:ext cx="291465" cy="702945"/>
            </a:xfrm>
            <a:custGeom>
              <a:avLst/>
              <a:gdLst/>
              <a:ahLst/>
              <a:cxnLst/>
              <a:rect l="l" t="t" r="r" b="b"/>
              <a:pathLst>
                <a:path w="291465" h="702945">
                  <a:moveTo>
                    <a:pt x="0" y="702945"/>
                  </a:moveTo>
                  <a:lnTo>
                    <a:pt x="291465" y="702945"/>
                  </a:lnTo>
                  <a:lnTo>
                    <a:pt x="291465" y="0"/>
                  </a:lnTo>
                  <a:lnTo>
                    <a:pt x="0" y="0"/>
                  </a:lnTo>
                  <a:lnTo>
                    <a:pt x="0" y="7029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8889" y="259842"/>
            <a:ext cx="5253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7990" algn="l"/>
              </a:tabLst>
            </a:pPr>
            <a:r>
              <a:rPr sz="4200" spc="-75" baseline="3968" dirty="0"/>
              <a:t>b</a:t>
            </a:r>
            <a:r>
              <a:rPr sz="4200" baseline="3968" dirty="0"/>
              <a:t>	</a:t>
            </a:r>
            <a:r>
              <a:rPr sz="2750" dirty="0">
                <a:solidFill>
                  <a:srgbClr val="FF0000"/>
                </a:solidFill>
              </a:rPr>
              <a:t>04d-i</a:t>
            </a:r>
            <a:r>
              <a:rPr sz="2750" dirty="0"/>
              <a:t>:</a:t>
            </a:r>
            <a:r>
              <a:rPr sz="2750" spc="70" dirty="0"/>
              <a:t> </a:t>
            </a:r>
            <a:r>
              <a:rPr sz="2750" dirty="0"/>
              <a:t>Data</a:t>
            </a:r>
            <a:r>
              <a:rPr sz="2750" spc="85" dirty="0"/>
              <a:t> </a:t>
            </a:r>
            <a:r>
              <a:rPr sz="2750" dirty="0"/>
              <a:t>Skipping</a:t>
            </a:r>
            <a:r>
              <a:rPr sz="2750" spc="80" dirty="0"/>
              <a:t> </a:t>
            </a:r>
            <a:r>
              <a:rPr sz="2750" spc="-10" dirty="0"/>
              <a:t>(Where)</a:t>
            </a:r>
            <a:endParaRPr sz="2750"/>
          </a:p>
        </p:txBody>
      </p:sp>
      <p:grpSp>
        <p:nvGrpSpPr>
          <p:cNvPr id="23" name="object 23"/>
          <p:cNvGrpSpPr/>
          <p:nvPr/>
        </p:nvGrpSpPr>
        <p:grpSpPr>
          <a:xfrm>
            <a:off x="475106" y="1999043"/>
            <a:ext cx="8185150" cy="311785"/>
            <a:chOff x="475106" y="1999043"/>
            <a:chExt cx="8185150" cy="31178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631" y="2008631"/>
              <a:ext cx="8165592" cy="2926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9869" y="2003805"/>
              <a:ext cx="8175625" cy="302260"/>
            </a:xfrm>
            <a:custGeom>
              <a:avLst/>
              <a:gdLst/>
              <a:ahLst/>
              <a:cxnLst/>
              <a:rect l="l" t="t" r="r" b="b"/>
              <a:pathLst>
                <a:path w="8175625" h="302260">
                  <a:moveTo>
                    <a:pt x="0" y="302133"/>
                  </a:moveTo>
                  <a:lnTo>
                    <a:pt x="8175117" y="302133"/>
                  </a:lnTo>
                  <a:lnTo>
                    <a:pt x="8175117" y="0"/>
                  </a:lnTo>
                  <a:lnTo>
                    <a:pt x="0" y="0"/>
                  </a:lnTo>
                  <a:lnTo>
                    <a:pt x="0" y="3021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3835" y="3810000"/>
            <a:ext cx="3639312" cy="24841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8996" y="3764279"/>
            <a:ext cx="4184015" cy="2185670"/>
            <a:chOff x="98996" y="3764279"/>
            <a:chExt cx="4184015" cy="21856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" y="3764279"/>
              <a:ext cx="4172712" cy="2185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9634" y="4455413"/>
              <a:ext cx="3005455" cy="1270000"/>
            </a:xfrm>
            <a:custGeom>
              <a:avLst/>
              <a:gdLst/>
              <a:ahLst/>
              <a:cxnLst/>
              <a:rect l="l" t="t" r="r" b="b"/>
              <a:pathLst>
                <a:path w="3005455" h="1270000">
                  <a:moveTo>
                    <a:pt x="0" y="187451"/>
                  </a:moveTo>
                  <a:lnTo>
                    <a:pt x="2994660" y="187451"/>
                  </a:lnTo>
                  <a:lnTo>
                    <a:pt x="2994660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  <a:path w="3005455" h="1270000">
                  <a:moveTo>
                    <a:pt x="10667" y="1269491"/>
                  </a:moveTo>
                  <a:lnTo>
                    <a:pt x="3005328" y="1269491"/>
                  </a:lnTo>
                  <a:lnTo>
                    <a:pt x="3005328" y="1082039"/>
                  </a:lnTo>
                  <a:lnTo>
                    <a:pt x="10667" y="1082039"/>
                  </a:lnTo>
                  <a:lnTo>
                    <a:pt x="10667" y="1269491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8344" y="6321552"/>
            <a:ext cx="668782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325"/>
              </a:spcBef>
            </a:pPr>
            <a:r>
              <a:rPr sz="1400" spc="-10" dirty="0">
                <a:latin typeface="Arial"/>
                <a:cs typeface="Arial"/>
              </a:rPr>
              <a:t>https://docs.databricks.com/delta/optimizations/file-mgmt.html#delta-data-skipping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087" y="3515105"/>
            <a:ext cx="326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 Narrow"/>
                <a:cs typeface="Arial Narrow"/>
              </a:rPr>
              <a:t>CSV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77295" y="3475799"/>
            <a:ext cx="4189095" cy="247650"/>
            <a:chOff x="4777295" y="3475799"/>
            <a:chExt cx="4189095" cy="2476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884" y="3485387"/>
              <a:ext cx="4169664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82058" y="3480561"/>
              <a:ext cx="4179570" cy="238125"/>
            </a:xfrm>
            <a:custGeom>
              <a:avLst/>
              <a:gdLst/>
              <a:ahLst/>
              <a:cxnLst/>
              <a:rect l="l" t="t" r="r" b="b"/>
              <a:pathLst>
                <a:path w="4179570" h="238125">
                  <a:moveTo>
                    <a:pt x="0" y="238125"/>
                  </a:moveTo>
                  <a:lnTo>
                    <a:pt x="4179189" y="238125"/>
                  </a:lnTo>
                  <a:lnTo>
                    <a:pt x="4179189" y="0"/>
                  </a:lnTo>
                  <a:lnTo>
                    <a:pt x="0" y="0"/>
                  </a:lnTo>
                  <a:lnTo>
                    <a:pt x="0" y="238125"/>
                  </a:lnTo>
                  <a:close/>
                </a:path>
              </a:pathLst>
            </a:custGeom>
            <a:ln w="9525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90694" y="3229482"/>
            <a:ext cx="382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 Narrow"/>
                <a:cs typeface="Arial Narrow"/>
              </a:rPr>
              <a:t>Delta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5275" y="2206307"/>
            <a:ext cx="4330700" cy="295275"/>
            <a:chOff x="295275" y="2206307"/>
            <a:chExt cx="4330700" cy="2952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215896"/>
              <a:ext cx="4311396" cy="2758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0037" y="2211070"/>
              <a:ext cx="4321175" cy="285750"/>
            </a:xfrm>
            <a:custGeom>
              <a:avLst/>
              <a:gdLst/>
              <a:ahLst/>
              <a:cxnLst/>
              <a:rect l="l" t="t" r="r" b="b"/>
              <a:pathLst>
                <a:path w="4321175" h="285750">
                  <a:moveTo>
                    <a:pt x="0" y="285368"/>
                  </a:moveTo>
                  <a:lnTo>
                    <a:pt x="4320921" y="285368"/>
                  </a:lnTo>
                  <a:lnTo>
                    <a:pt x="4320921" y="0"/>
                  </a:lnTo>
                  <a:lnTo>
                    <a:pt x="0" y="0"/>
                  </a:lnTo>
                  <a:lnTo>
                    <a:pt x="0" y="2853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14811" y="2200338"/>
            <a:ext cx="4330700" cy="758190"/>
            <a:chOff x="4714811" y="2200338"/>
            <a:chExt cx="4330700" cy="75819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4399" y="2209800"/>
              <a:ext cx="4311396" cy="7391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19573" y="2205101"/>
              <a:ext cx="4321175" cy="748665"/>
            </a:xfrm>
            <a:custGeom>
              <a:avLst/>
              <a:gdLst/>
              <a:ahLst/>
              <a:cxnLst/>
              <a:rect l="l" t="t" r="r" b="b"/>
              <a:pathLst>
                <a:path w="4321175" h="748664">
                  <a:moveTo>
                    <a:pt x="0" y="748664"/>
                  </a:moveTo>
                  <a:lnTo>
                    <a:pt x="4320921" y="748664"/>
                  </a:lnTo>
                  <a:lnTo>
                    <a:pt x="4320921" y="0"/>
                  </a:lnTo>
                  <a:lnTo>
                    <a:pt x="0" y="0"/>
                  </a:lnTo>
                  <a:lnTo>
                    <a:pt x="0" y="7486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1906" y="1135887"/>
            <a:ext cx="7223759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9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Delta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Databricks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takes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advantage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information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(Minimum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Maximum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Data</a:t>
            </a:r>
            <a:r>
              <a:rPr spc="105" dirty="0"/>
              <a:t> </a:t>
            </a:r>
            <a:r>
              <a:rPr dirty="0"/>
              <a:t>Skipping</a:t>
            </a:r>
            <a:r>
              <a:rPr spc="80" dirty="0"/>
              <a:t> </a:t>
            </a:r>
            <a:r>
              <a:rPr spc="-10" dirty="0"/>
              <a:t>(Where)</a:t>
            </a:r>
          </a:p>
        </p:txBody>
      </p:sp>
      <p:sp>
        <p:nvSpPr>
          <p:cNvPr id="20" name="object 20"/>
          <p:cNvSpPr/>
          <p:nvPr/>
        </p:nvSpPr>
        <p:spPr>
          <a:xfrm>
            <a:off x="4778502" y="4385309"/>
            <a:ext cx="2994660" cy="187960"/>
          </a:xfrm>
          <a:custGeom>
            <a:avLst/>
            <a:gdLst/>
            <a:ahLst/>
            <a:cxnLst/>
            <a:rect l="l" t="t" r="r" b="b"/>
            <a:pathLst>
              <a:path w="2994659" h="187960">
                <a:moveTo>
                  <a:pt x="0" y="187451"/>
                </a:moveTo>
                <a:lnTo>
                  <a:pt x="2994659" y="187451"/>
                </a:lnTo>
                <a:lnTo>
                  <a:pt x="2994659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ln w="412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1361" y="5680709"/>
            <a:ext cx="2994660" cy="187960"/>
          </a:xfrm>
          <a:custGeom>
            <a:avLst/>
            <a:gdLst/>
            <a:ahLst/>
            <a:cxnLst/>
            <a:rect l="l" t="t" r="r" b="b"/>
            <a:pathLst>
              <a:path w="2994659" h="187960">
                <a:moveTo>
                  <a:pt x="0" y="187451"/>
                </a:moveTo>
                <a:lnTo>
                  <a:pt x="2994660" y="187451"/>
                </a:lnTo>
                <a:lnTo>
                  <a:pt x="2994660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34" y="253365"/>
            <a:ext cx="75666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55295" algn="l"/>
              </a:tabLst>
            </a:pPr>
            <a:r>
              <a:rPr sz="4200" spc="-75" baseline="7936" dirty="0"/>
              <a:t>c</a:t>
            </a:r>
            <a:r>
              <a:rPr sz="4200" baseline="7936" dirty="0"/>
              <a:t>	</a:t>
            </a:r>
            <a:r>
              <a:rPr sz="2750" dirty="0"/>
              <a:t>Best</a:t>
            </a:r>
            <a:r>
              <a:rPr sz="2750" spc="65" dirty="0"/>
              <a:t> </a:t>
            </a:r>
            <a:r>
              <a:rPr sz="2750" dirty="0"/>
              <a:t>file</a:t>
            </a:r>
            <a:r>
              <a:rPr sz="2750" spc="70" dirty="0"/>
              <a:t> </a:t>
            </a:r>
            <a:r>
              <a:rPr sz="2750" dirty="0"/>
              <a:t>size</a:t>
            </a:r>
            <a:r>
              <a:rPr sz="2750" spc="65" dirty="0"/>
              <a:t> </a:t>
            </a:r>
            <a:r>
              <a:rPr sz="2750" dirty="0"/>
              <a:t>on</a:t>
            </a:r>
            <a:r>
              <a:rPr sz="2750" spc="65" dirty="0"/>
              <a:t> </a:t>
            </a:r>
            <a:r>
              <a:rPr sz="2750" dirty="0"/>
              <a:t>Disk</a:t>
            </a:r>
            <a:r>
              <a:rPr sz="2750" spc="65" dirty="0"/>
              <a:t> </a:t>
            </a:r>
            <a:r>
              <a:rPr sz="2750" dirty="0"/>
              <a:t>(Manually</a:t>
            </a:r>
            <a:r>
              <a:rPr sz="2750" spc="60" dirty="0"/>
              <a:t> </a:t>
            </a:r>
            <a:r>
              <a:rPr sz="2750" spc="-10" dirty="0"/>
              <a:t>configure)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00076" y="1191681"/>
            <a:ext cx="4070985" cy="21685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2000">
              <a:latin typeface="Arial"/>
              <a:cs typeface="Arial"/>
            </a:endParaRPr>
          </a:p>
          <a:p>
            <a:pPr marL="332740" indent="-193675">
              <a:lnSpc>
                <a:spcPct val="100000"/>
              </a:lnSpc>
              <a:spcBef>
                <a:spcPts val="735"/>
              </a:spcBef>
              <a:buClr>
                <a:srgbClr val="FF361F"/>
              </a:buClr>
              <a:buAutoNum type="arabicPeriod"/>
              <a:tabLst>
                <a:tab pos="332740" algn="l"/>
              </a:tabLst>
            </a:pP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Determine</a:t>
            </a:r>
            <a:r>
              <a:rPr sz="1600" b="1" spc="-9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FF0000"/>
                </a:solidFill>
                <a:latin typeface="Tahoma"/>
                <a:cs typeface="Tahoma"/>
              </a:rPr>
              <a:t>size</a:t>
            </a:r>
            <a:r>
              <a:rPr sz="1600" b="1" spc="-1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6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FF0000"/>
                </a:solidFill>
                <a:latin typeface="Tahoma"/>
                <a:cs typeface="Tahoma"/>
              </a:rPr>
              <a:t>your</a:t>
            </a:r>
            <a:r>
              <a:rPr sz="160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FF0000"/>
                </a:solidFill>
                <a:latin typeface="Tahoma"/>
                <a:cs typeface="Tahoma"/>
              </a:rPr>
              <a:t>dataset</a:t>
            </a:r>
            <a:r>
              <a:rPr sz="16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rgbClr val="FF0000"/>
                </a:solidFill>
                <a:latin typeface="Tahoma"/>
                <a:cs typeface="Tahoma"/>
              </a:rPr>
              <a:t>on</a:t>
            </a:r>
            <a:r>
              <a:rPr sz="1600" b="1" spc="-1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ahoma"/>
                <a:cs typeface="Tahoma"/>
              </a:rPr>
              <a:t>disk</a:t>
            </a:r>
            <a:endParaRPr sz="1600">
              <a:latin typeface="Tahoma"/>
              <a:cs typeface="Tahoma"/>
            </a:endParaRPr>
          </a:p>
          <a:p>
            <a:pPr marL="335280" indent="-194310">
              <a:lnSpc>
                <a:spcPct val="100000"/>
              </a:lnSpc>
              <a:spcBef>
                <a:spcPts val="750"/>
              </a:spcBef>
              <a:buClr>
                <a:srgbClr val="FF361F"/>
              </a:buClr>
              <a:buAutoNum type="arabicPeriod"/>
              <a:tabLst>
                <a:tab pos="335915" algn="l"/>
              </a:tabLst>
            </a:pPr>
            <a:r>
              <a:rPr sz="1600" b="1" spc="-105" dirty="0">
                <a:solidFill>
                  <a:srgbClr val="1B2F38"/>
                </a:solidFill>
                <a:latin typeface="Tahoma"/>
                <a:cs typeface="Tahoma"/>
              </a:rPr>
              <a:t>Decide</a:t>
            </a:r>
            <a:r>
              <a:rPr sz="1600" b="1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rgbClr val="1B2F38"/>
                </a:solidFill>
                <a:latin typeface="Tahoma"/>
                <a:cs typeface="Tahoma"/>
              </a:rPr>
              <a:t>what</a:t>
            </a:r>
            <a:r>
              <a:rPr sz="1600" b="1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your</a:t>
            </a:r>
            <a:r>
              <a:rPr sz="1600" b="1" spc="-8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ideal</a:t>
            </a:r>
            <a:r>
              <a:rPr sz="1600" b="1" spc="-8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38761D"/>
                </a:solidFill>
                <a:latin typeface="Tahoma"/>
                <a:cs typeface="Tahoma"/>
              </a:rPr>
              <a:t>part-</a:t>
            </a:r>
            <a:r>
              <a:rPr sz="1600" b="1" spc="-70" dirty="0">
                <a:solidFill>
                  <a:srgbClr val="38761D"/>
                </a:solidFill>
                <a:latin typeface="Tahoma"/>
                <a:cs typeface="Tahoma"/>
              </a:rPr>
              <a:t>file </a:t>
            </a:r>
            <a:r>
              <a:rPr sz="1600" b="1" spc="-85" dirty="0">
                <a:solidFill>
                  <a:srgbClr val="38761D"/>
                </a:solidFill>
                <a:latin typeface="Tahoma"/>
                <a:cs typeface="Tahoma"/>
              </a:rPr>
              <a:t>size</a:t>
            </a:r>
            <a:r>
              <a:rPr sz="1600" b="1" spc="-100" dirty="0">
                <a:solidFill>
                  <a:srgbClr val="38761D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1B2F38"/>
                </a:solidFill>
                <a:latin typeface="Tahoma"/>
                <a:cs typeface="Tahoma"/>
              </a:rPr>
              <a:t>is</a:t>
            </a:r>
            <a:endParaRPr sz="1600">
              <a:latin typeface="Tahoma"/>
              <a:cs typeface="Tahoma"/>
            </a:endParaRPr>
          </a:p>
          <a:p>
            <a:pPr marL="335280" indent="-194310">
              <a:lnSpc>
                <a:spcPts val="1825"/>
              </a:lnSpc>
              <a:spcBef>
                <a:spcPts val="505"/>
              </a:spcBef>
              <a:buClr>
                <a:srgbClr val="FF361F"/>
              </a:buClr>
              <a:buAutoNum type="arabicPeriod"/>
              <a:tabLst>
                <a:tab pos="335915" algn="l"/>
              </a:tabLst>
            </a:pP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Compute</a:t>
            </a:r>
            <a:r>
              <a:rPr sz="1600" b="1" spc="-7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the</a:t>
            </a:r>
            <a:r>
              <a:rPr sz="1600" b="1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40" dirty="0">
                <a:solidFill>
                  <a:srgbClr val="0000FF"/>
                </a:solidFill>
                <a:latin typeface="Tahoma"/>
                <a:cs typeface="Tahoma"/>
              </a:rPr>
              <a:t>number</a:t>
            </a:r>
            <a:r>
              <a:rPr sz="1600" b="1" spc="-9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600" b="1" spc="-10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0000FF"/>
                </a:solidFill>
                <a:latin typeface="Tahoma"/>
                <a:cs typeface="Tahoma"/>
              </a:rPr>
              <a:t>spark-</a:t>
            </a:r>
            <a:r>
              <a:rPr sz="1600" b="1" spc="-20" dirty="0">
                <a:solidFill>
                  <a:srgbClr val="0000FF"/>
                </a:solidFill>
                <a:latin typeface="Tahoma"/>
                <a:cs typeface="Tahoma"/>
              </a:rPr>
              <a:t>partitions</a:t>
            </a:r>
            <a:endParaRPr sz="1600">
              <a:latin typeface="Tahoma"/>
              <a:cs typeface="Tahoma"/>
            </a:endParaRPr>
          </a:p>
          <a:p>
            <a:pPr marL="335280">
              <a:lnSpc>
                <a:spcPts val="1825"/>
              </a:lnSpc>
            </a:pP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required</a:t>
            </a:r>
            <a:r>
              <a:rPr sz="1600" b="1" spc="-7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(divide</a:t>
            </a:r>
            <a:r>
              <a:rPr sz="1600" b="1" spc="-3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FF0000"/>
                </a:solidFill>
                <a:latin typeface="Tahoma"/>
                <a:cs typeface="Tahoma"/>
              </a:rPr>
              <a:t>size-</a:t>
            </a:r>
            <a:r>
              <a:rPr sz="1600" b="1" spc="-110" dirty="0">
                <a:solidFill>
                  <a:srgbClr val="FF0000"/>
                </a:solidFill>
                <a:latin typeface="Tahoma"/>
                <a:cs typeface="Tahoma"/>
              </a:rPr>
              <a:t>on-</a:t>
            </a:r>
            <a:r>
              <a:rPr sz="1600" b="1" spc="-90" dirty="0">
                <a:solidFill>
                  <a:srgbClr val="FF0000"/>
                </a:solidFill>
                <a:latin typeface="Tahoma"/>
                <a:cs typeface="Tahoma"/>
              </a:rPr>
              <a:t>disk</a:t>
            </a:r>
            <a:r>
              <a:rPr sz="16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85" dirty="0">
                <a:solidFill>
                  <a:srgbClr val="1B2F38"/>
                </a:solidFill>
                <a:latin typeface="Tahoma"/>
                <a:cs typeface="Tahoma"/>
              </a:rPr>
              <a:t>/</a:t>
            </a:r>
            <a:r>
              <a:rPr sz="1600" b="1" spc="-6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38761D"/>
                </a:solidFill>
                <a:latin typeface="Tahoma"/>
                <a:cs typeface="Tahoma"/>
              </a:rPr>
              <a:t>ideal-</a:t>
            </a:r>
            <a:r>
              <a:rPr sz="1600" b="1" spc="-45" dirty="0">
                <a:solidFill>
                  <a:srgbClr val="38761D"/>
                </a:solidFill>
                <a:latin typeface="Tahoma"/>
                <a:cs typeface="Tahoma"/>
              </a:rPr>
              <a:t>size</a:t>
            </a:r>
            <a:r>
              <a:rPr sz="1600" b="1" spc="-45" dirty="0">
                <a:solidFill>
                  <a:srgbClr val="1B2F38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335280" indent="-194310">
              <a:lnSpc>
                <a:spcPts val="1825"/>
              </a:lnSpc>
              <a:spcBef>
                <a:spcPts val="405"/>
              </a:spcBef>
              <a:buClr>
                <a:srgbClr val="FF361F"/>
              </a:buClr>
              <a:buAutoNum type="arabicPeriod" startAt="4"/>
              <a:tabLst>
                <a:tab pos="335915" algn="l"/>
              </a:tabLst>
            </a:pP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Configure</a:t>
            </a:r>
            <a:r>
              <a:rPr sz="1600" b="1" spc="-9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1B2F38"/>
                </a:solidFill>
                <a:latin typeface="Tahoma"/>
                <a:cs typeface="Tahoma"/>
              </a:rPr>
              <a:t>a</a:t>
            </a:r>
            <a:r>
              <a:rPr sz="1600" b="1" spc="-10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1B2F38"/>
                </a:solidFill>
                <a:latin typeface="Tahoma"/>
                <a:cs typeface="Tahoma"/>
              </a:rPr>
              <a:t>cluster</a:t>
            </a:r>
            <a:r>
              <a:rPr sz="1600" b="1" spc="-9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with</a:t>
            </a:r>
            <a:r>
              <a:rPr sz="1600" b="1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80" dirty="0">
                <a:solidFill>
                  <a:srgbClr val="1B2F38"/>
                </a:solidFill>
                <a:latin typeface="Tahoma"/>
                <a:cs typeface="Tahoma"/>
              </a:rPr>
              <a:t>N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1B2F38"/>
                </a:solidFill>
                <a:latin typeface="Tahoma"/>
                <a:cs typeface="Tahoma"/>
              </a:rPr>
              <a:t>cores</a:t>
            </a:r>
            <a:endParaRPr sz="1600">
              <a:latin typeface="Tahoma"/>
              <a:cs typeface="Tahoma"/>
            </a:endParaRPr>
          </a:p>
          <a:p>
            <a:pPr marL="335280">
              <a:lnSpc>
                <a:spcPts val="1825"/>
              </a:lnSpc>
            </a:pPr>
            <a:r>
              <a:rPr sz="1600" b="1" i="1" spc="-155" dirty="0">
                <a:solidFill>
                  <a:srgbClr val="1B2F38"/>
                </a:solidFill>
                <a:latin typeface="Lucida Sans"/>
                <a:cs typeface="Lucida Sans"/>
              </a:rPr>
              <a:t>(more</a:t>
            </a:r>
            <a:r>
              <a:rPr sz="1600" b="1" i="1" spc="-18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105" dirty="0">
                <a:solidFill>
                  <a:srgbClr val="1B2F38"/>
                </a:solidFill>
                <a:latin typeface="Lucida Sans"/>
                <a:cs typeface="Lucida Sans"/>
              </a:rPr>
              <a:t>cores</a:t>
            </a:r>
            <a:r>
              <a:rPr sz="1600" b="1" i="1" spc="-17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280" dirty="0">
                <a:solidFill>
                  <a:srgbClr val="1B2F38"/>
                </a:solidFill>
                <a:latin typeface="Lucida Sans"/>
                <a:cs typeface="Lucida Sans"/>
              </a:rPr>
              <a:t>==</a:t>
            </a:r>
            <a:r>
              <a:rPr sz="1600" b="1" i="1" spc="-20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75" dirty="0">
                <a:solidFill>
                  <a:srgbClr val="1B2F38"/>
                </a:solidFill>
                <a:latin typeface="Lucida Sans"/>
                <a:cs typeface="Lucida Sans"/>
              </a:rPr>
              <a:t>less</a:t>
            </a:r>
            <a:r>
              <a:rPr sz="1600" b="1" i="1" spc="-20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10" dirty="0">
                <a:solidFill>
                  <a:srgbClr val="1B2F38"/>
                </a:solidFill>
                <a:latin typeface="Lucida Sans"/>
                <a:cs typeface="Lucida Sans"/>
              </a:rPr>
              <a:t>time)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/>
              <a:t>An</a:t>
            </a:r>
            <a:r>
              <a:rPr spc="-5" dirty="0"/>
              <a:t> </a:t>
            </a:r>
            <a:r>
              <a:rPr dirty="0"/>
              <a:t>Example</a:t>
            </a:r>
            <a:r>
              <a:rPr spc="-25" dirty="0"/>
              <a:t> </a:t>
            </a:r>
            <a:r>
              <a:rPr dirty="0"/>
              <a:t>In</a:t>
            </a:r>
            <a:r>
              <a:rPr spc="-10" dirty="0"/>
              <a:t> Action</a:t>
            </a:r>
          </a:p>
          <a:p>
            <a:pPr marL="320040" indent="-193675">
              <a:lnSpc>
                <a:spcPct val="100000"/>
              </a:lnSpc>
              <a:spcBef>
                <a:spcPts val="640"/>
              </a:spcBef>
              <a:buClr>
                <a:srgbClr val="FF361F"/>
              </a:buClr>
              <a:buAutoNum type="arabicPeriod"/>
              <a:tabLst>
                <a:tab pos="320675" algn="l"/>
              </a:tabLst>
            </a:pPr>
            <a:r>
              <a:rPr sz="1600" spc="-90" dirty="0">
                <a:solidFill>
                  <a:srgbClr val="1B2F38"/>
                </a:solidFill>
                <a:latin typeface="Tahoma"/>
                <a:cs typeface="Tahoma"/>
              </a:rPr>
              <a:t>Size</a:t>
            </a:r>
            <a:r>
              <a:rPr sz="1600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40" dirty="0">
                <a:solidFill>
                  <a:srgbClr val="1B2F38"/>
                </a:solidFill>
                <a:latin typeface="Tahoma"/>
                <a:cs typeface="Tahoma"/>
              </a:rPr>
              <a:t>on</a:t>
            </a:r>
            <a:r>
              <a:rPr sz="1600" spc="-12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90" dirty="0">
                <a:solidFill>
                  <a:srgbClr val="1B2F38"/>
                </a:solidFill>
                <a:latin typeface="Tahoma"/>
                <a:cs typeface="Tahoma"/>
              </a:rPr>
              <a:t>disk</a:t>
            </a:r>
            <a:r>
              <a:rPr sz="1600" spc="-12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540" dirty="0">
                <a:solidFill>
                  <a:srgbClr val="1B2F38"/>
                </a:solidFill>
                <a:latin typeface="Tahoma"/>
                <a:cs typeface="Tahoma"/>
              </a:rPr>
              <a:t>=</a:t>
            </a:r>
            <a:r>
              <a:rPr sz="1600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300" dirty="0">
                <a:solidFill>
                  <a:srgbClr val="FF0000"/>
                </a:solidFill>
                <a:latin typeface="Tahoma"/>
                <a:cs typeface="Tahoma"/>
              </a:rPr>
              <a:t>12</a:t>
            </a:r>
            <a:r>
              <a:rPr sz="1600" spc="-1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Tahoma"/>
                <a:cs typeface="Tahoma"/>
              </a:rPr>
              <a:t>GB</a:t>
            </a:r>
            <a:endParaRPr sz="1600">
              <a:latin typeface="Tahoma"/>
              <a:cs typeface="Tahoma"/>
            </a:endParaRPr>
          </a:p>
          <a:p>
            <a:pPr marL="323215" indent="-194310">
              <a:lnSpc>
                <a:spcPct val="100000"/>
              </a:lnSpc>
              <a:spcBef>
                <a:spcPts val="480"/>
              </a:spcBef>
              <a:buClr>
                <a:srgbClr val="FF361F"/>
              </a:buClr>
              <a:buAutoNum type="arabicPeriod"/>
              <a:tabLst>
                <a:tab pos="323850" algn="l"/>
              </a:tabLst>
            </a:pPr>
            <a:r>
              <a:rPr sz="1600" spc="-90" dirty="0">
                <a:solidFill>
                  <a:srgbClr val="1B2F38"/>
                </a:solidFill>
                <a:latin typeface="Tahoma"/>
                <a:cs typeface="Tahoma"/>
              </a:rPr>
              <a:t>Assume</a:t>
            </a:r>
            <a:r>
              <a:rPr sz="1600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50" dirty="0">
                <a:solidFill>
                  <a:srgbClr val="38761D"/>
                </a:solidFill>
                <a:latin typeface="Tahoma"/>
                <a:cs typeface="Tahoma"/>
              </a:rPr>
              <a:t>250</a:t>
            </a:r>
            <a:r>
              <a:rPr sz="1600" spc="-95" dirty="0">
                <a:solidFill>
                  <a:srgbClr val="38761D"/>
                </a:solidFill>
                <a:latin typeface="Tahoma"/>
                <a:cs typeface="Tahoma"/>
              </a:rPr>
              <a:t> </a:t>
            </a:r>
            <a:r>
              <a:rPr sz="1600" spc="-210" dirty="0">
                <a:solidFill>
                  <a:srgbClr val="38761D"/>
                </a:solidFill>
                <a:latin typeface="Tahoma"/>
                <a:cs typeface="Tahoma"/>
              </a:rPr>
              <a:t>MB</a:t>
            </a:r>
            <a:r>
              <a:rPr sz="1600" spc="-100" dirty="0">
                <a:solidFill>
                  <a:srgbClr val="38761D"/>
                </a:solidFill>
                <a:latin typeface="Tahoma"/>
                <a:cs typeface="Tahoma"/>
              </a:rPr>
              <a:t> </a:t>
            </a:r>
            <a:r>
              <a:rPr sz="1600" spc="-90" dirty="0">
                <a:solidFill>
                  <a:srgbClr val="1B2F38"/>
                </a:solidFill>
                <a:latin typeface="Tahoma"/>
                <a:cs typeface="Tahoma"/>
              </a:rPr>
              <a:t>part-</a:t>
            </a:r>
            <a:r>
              <a:rPr sz="1600" spc="-10" dirty="0">
                <a:solidFill>
                  <a:srgbClr val="1B2F38"/>
                </a:solidFill>
                <a:latin typeface="Tahoma"/>
                <a:cs typeface="Tahoma"/>
              </a:rPr>
              <a:t>files</a:t>
            </a:r>
            <a:endParaRPr sz="1600">
              <a:latin typeface="Tahoma"/>
              <a:cs typeface="Tahoma"/>
            </a:endParaRPr>
          </a:p>
          <a:p>
            <a:pPr marL="323215" indent="-194310">
              <a:lnSpc>
                <a:spcPct val="100000"/>
              </a:lnSpc>
              <a:spcBef>
                <a:spcPts val="445"/>
              </a:spcBef>
              <a:buClr>
                <a:srgbClr val="FF361F"/>
              </a:buClr>
              <a:buAutoNum type="arabicPeriod"/>
              <a:tabLst>
                <a:tab pos="323850" algn="l"/>
              </a:tabLst>
            </a:pPr>
            <a:r>
              <a:rPr sz="1600" spc="-300" dirty="0">
                <a:solidFill>
                  <a:srgbClr val="FF0000"/>
                </a:solidFill>
                <a:latin typeface="Tahoma"/>
                <a:cs typeface="Tahoma"/>
              </a:rPr>
              <a:t>12</a:t>
            </a:r>
            <a:r>
              <a:rPr sz="1600" spc="-1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spc="-180" dirty="0">
                <a:solidFill>
                  <a:srgbClr val="FF0000"/>
                </a:solidFill>
                <a:latin typeface="Tahoma"/>
                <a:cs typeface="Tahoma"/>
              </a:rPr>
              <a:t>GB</a:t>
            </a:r>
            <a:r>
              <a:rPr sz="1600" spc="-1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spc="-185" dirty="0">
                <a:solidFill>
                  <a:srgbClr val="1B2F38"/>
                </a:solidFill>
                <a:latin typeface="Tahoma"/>
                <a:cs typeface="Tahoma"/>
              </a:rPr>
              <a:t>/</a:t>
            </a:r>
            <a:r>
              <a:rPr sz="1600" spc="-13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50" dirty="0">
                <a:solidFill>
                  <a:srgbClr val="38761D"/>
                </a:solidFill>
                <a:latin typeface="Tahoma"/>
                <a:cs typeface="Tahoma"/>
              </a:rPr>
              <a:t>250</a:t>
            </a:r>
            <a:r>
              <a:rPr sz="1600" spc="-114" dirty="0">
                <a:solidFill>
                  <a:srgbClr val="38761D"/>
                </a:solidFill>
                <a:latin typeface="Tahoma"/>
                <a:cs typeface="Tahoma"/>
              </a:rPr>
              <a:t> </a:t>
            </a:r>
            <a:r>
              <a:rPr sz="1600" spc="-210" dirty="0">
                <a:solidFill>
                  <a:srgbClr val="38761D"/>
                </a:solidFill>
                <a:latin typeface="Tahoma"/>
                <a:cs typeface="Tahoma"/>
              </a:rPr>
              <a:t>MB</a:t>
            </a:r>
            <a:r>
              <a:rPr sz="1600" spc="-125" dirty="0">
                <a:solidFill>
                  <a:srgbClr val="38761D"/>
                </a:solidFill>
                <a:latin typeface="Tahoma"/>
                <a:cs typeface="Tahoma"/>
              </a:rPr>
              <a:t> </a:t>
            </a:r>
            <a:r>
              <a:rPr sz="1600" spc="-540" dirty="0">
                <a:solidFill>
                  <a:srgbClr val="1B2F38"/>
                </a:solidFill>
                <a:latin typeface="Tahoma"/>
                <a:cs typeface="Tahoma"/>
              </a:rPr>
              <a:t>=</a:t>
            </a:r>
            <a:r>
              <a:rPr sz="1600" spc="-13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20" dirty="0">
                <a:solidFill>
                  <a:srgbClr val="0000FF"/>
                </a:solidFill>
                <a:latin typeface="Tahoma"/>
                <a:cs typeface="Tahoma"/>
              </a:rPr>
              <a:t>48</a:t>
            </a:r>
            <a:r>
              <a:rPr sz="1600" spc="-14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ahoma"/>
                <a:cs typeface="Tahoma"/>
              </a:rPr>
              <a:t>partitions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361F"/>
              </a:buClr>
              <a:buFont typeface="Tahoma"/>
              <a:buAutoNum type="arabicPeriod"/>
            </a:pPr>
            <a:endParaRPr sz="1800">
              <a:latin typeface="Tahoma"/>
              <a:cs typeface="Tahoma"/>
            </a:endParaRPr>
          </a:p>
          <a:p>
            <a:pPr marL="323215" indent="-194310">
              <a:lnSpc>
                <a:spcPts val="1825"/>
              </a:lnSpc>
              <a:buClr>
                <a:srgbClr val="FF361F"/>
              </a:buClr>
              <a:buAutoNum type="arabicPeriod"/>
              <a:tabLst>
                <a:tab pos="323850" algn="l"/>
              </a:tabLst>
            </a:pPr>
            <a:r>
              <a:rPr sz="1600" spc="-95" dirty="0">
                <a:solidFill>
                  <a:srgbClr val="1B2F38"/>
                </a:solidFill>
                <a:latin typeface="Tahoma"/>
                <a:cs typeface="Tahoma"/>
              </a:rPr>
              <a:t>Cluster</a:t>
            </a:r>
            <a:r>
              <a:rPr sz="1600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210" dirty="0">
                <a:solidFill>
                  <a:srgbClr val="1B2F38"/>
                </a:solidFill>
                <a:latin typeface="Tahoma"/>
                <a:cs typeface="Tahoma"/>
              </a:rPr>
              <a:t>(15GB,</a:t>
            </a:r>
            <a:r>
              <a:rPr sz="1600" spc="-10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40" dirty="0">
                <a:solidFill>
                  <a:srgbClr val="1B2F38"/>
                </a:solidFill>
                <a:latin typeface="Tahoma"/>
                <a:cs typeface="Tahoma"/>
              </a:rPr>
              <a:t>2</a:t>
            </a:r>
            <a:r>
              <a:rPr sz="1600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B2F38"/>
                </a:solidFill>
                <a:latin typeface="Tahoma"/>
                <a:cs typeface="Tahoma"/>
              </a:rPr>
              <a:t>cores)</a:t>
            </a:r>
            <a:endParaRPr sz="1600">
              <a:latin typeface="Tahoma"/>
              <a:cs typeface="Tahoma"/>
            </a:endParaRPr>
          </a:p>
          <a:p>
            <a:pPr marL="551815" lvl="1" indent="-194310">
              <a:lnSpc>
                <a:spcPts val="1730"/>
              </a:lnSpc>
              <a:buClr>
                <a:srgbClr val="FF361F"/>
              </a:buClr>
              <a:buFont typeface="Times New Roman"/>
              <a:buChar char="●"/>
              <a:tabLst>
                <a:tab pos="552450" algn="l"/>
              </a:tabLst>
            </a:pPr>
            <a:r>
              <a:rPr sz="1600" b="1" spc="-95" dirty="0">
                <a:solidFill>
                  <a:srgbClr val="1B2F38"/>
                </a:solidFill>
                <a:latin typeface="Tahoma"/>
                <a:cs typeface="Tahoma"/>
              </a:rPr>
              <a:t>Total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1B2F38"/>
                </a:solidFill>
                <a:latin typeface="Tahoma"/>
                <a:cs typeface="Tahoma"/>
              </a:rPr>
              <a:t>cores</a:t>
            </a:r>
            <a:r>
              <a:rPr sz="1600" b="1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540" dirty="0">
                <a:solidFill>
                  <a:srgbClr val="1B2F38"/>
                </a:solidFill>
                <a:latin typeface="Tahoma"/>
                <a:cs typeface="Tahoma"/>
              </a:rPr>
              <a:t>=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B2F38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marL="551815" lvl="1" indent="-194310">
              <a:lnSpc>
                <a:spcPts val="1730"/>
              </a:lnSpc>
              <a:buClr>
                <a:srgbClr val="FF361F"/>
              </a:buClr>
              <a:buFont typeface="Times New Roman"/>
              <a:buChar char="●"/>
              <a:tabLst>
                <a:tab pos="552450" algn="l"/>
              </a:tabLst>
            </a:pPr>
            <a:r>
              <a:rPr sz="1600" b="1" spc="-220" dirty="0">
                <a:solidFill>
                  <a:srgbClr val="1B2F38"/>
                </a:solidFill>
                <a:latin typeface="Tahoma"/>
                <a:cs typeface="Tahoma"/>
              </a:rPr>
              <a:t>15GB/2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1B2F38"/>
                </a:solidFill>
                <a:latin typeface="Tahoma"/>
                <a:cs typeface="Tahoma"/>
              </a:rPr>
              <a:t>Cores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540" dirty="0">
                <a:solidFill>
                  <a:srgbClr val="1B2F38"/>
                </a:solidFill>
                <a:latin typeface="Tahoma"/>
                <a:cs typeface="Tahoma"/>
              </a:rPr>
              <a:t>=</a:t>
            </a:r>
            <a:r>
              <a:rPr sz="1600" b="1" spc="-13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70" dirty="0">
                <a:solidFill>
                  <a:srgbClr val="1B2F38"/>
                </a:solidFill>
                <a:latin typeface="Tahoma"/>
                <a:cs typeface="Tahoma"/>
              </a:rPr>
              <a:t>8</a:t>
            </a:r>
            <a:r>
              <a:rPr sz="1600" b="1" spc="-13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80" dirty="0">
                <a:solidFill>
                  <a:srgbClr val="1B2F38"/>
                </a:solidFill>
                <a:latin typeface="Tahoma"/>
                <a:cs typeface="Tahoma"/>
              </a:rPr>
              <a:t>GB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80" dirty="0">
                <a:solidFill>
                  <a:srgbClr val="1B2F38"/>
                </a:solidFill>
                <a:latin typeface="Tahoma"/>
                <a:cs typeface="Tahoma"/>
              </a:rPr>
              <a:t>RAM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B2F38"/>
                </a:solidFill>
                <a:latin typeface="Tahoma"/>
                <a:cs typeface="Tahoma"/>
              </a:rPr>
              <a:t>for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1B2F38"/>
                </a:solidFill>
                <a:latin typeface="Tahoma"/>
                <a:cs typeface="Tahoma"/>
              </a:rPr>
              <a:t>execution</a:t>
            </a:r>
            <a:endParaRPr sz="1600">
              <a:latin typeface="Tahoma"/>
              <a:cs typeface="Tahoma"/>
            </a:endParaRPr>
          </a:p>
          <a:p>
            <a:pPr marR="194945" algn="ctr">
              <a:lnSpc>
                <a:spcPts val="1730"/>
              </a:lnSpc>
            </a:pPr>
            <a:r>
              <a:rPr sz="1600" b="1" i="1" spc="-120" dirty="0">
                <a:solidFill>
                  <a:srgbClr val="1B2F38"/>
                </a:solidFill>
                <a:latin typeface="Lucida Sans"/>
                <a:cs typeface="Lucida Sans"/>
              </a:rPr>
              <a:t>(default</a:t>
            </a:r>
            <a:r>
              <a:rPr sz="1600" b="1" i="1" spc="-18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80" dirty="0">
                <a:solidFill>
                  <a:srgbClr val="1B2F38"/>
                </a:solidFill>
                <a:latin typeface="Lucida Sans"/>
                <a:cs typeface="Lucida Sans"/>
              </a:rPr>
              <a:t>is</a:t>
            </a:r>
            <a:r>
              <a:rPr sz="1600" b="1" i="1" spc="-20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155" dirty="0">
                <a:solidFill>
                  <a:srgbClr val="1B2F38"/>
                </a:solidFill>
                <a:latin typeface="Lucida Sans"/>
                <a:cs typeface="Lucida Sans"/>
              </a:rPr>
              <a:t>60%</a:t>
            </a:r>
            <a:r>
              <a:rPr sz="1600" b="1" i="1" spc="-170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155" dirty="0">
                <a:solidFill>
                  <a:srgbClr val="1B2F38"/>
                </a:solidFill>
                <a:latin typeface="Lucida Sans"/>
                <a:cs typeface="Lucida Sans"/>
              </a:rPr>
              <a:t>but</a:t>
            </a:r>
            <a:r>
              <a:rPr sz="1600" b="1" i="1" spc="-195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165" dirty="0">
                <a:solidFill>
                  <a:srgbClr val="1B2F38"/>
                </a:solidFill>
                <a:latin typeface="Lucida Sans"/>
                <a:cs typeface="Lucida Sans"/>
              </a:rPr>
              <a:t>50%</a:t>
            </a:r>
            <a:r>
              <a:rPr sz="1600" b="1" i="1" spc="-185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80" dirty="0">
                <a:solidFill>
                  <a:srgbClr val="1B2F38"/>
                </a:solidFill>
                <a:latin typeface="Lucida Sans"/>
                <a:cs typeface="Lucida Sans"/>
              </a:rPr>
              <a:t>is</a:t>
            </a:r>
            <a:r>
              <a:rPr sz="1600" b="1" i="1" spc="-185" dirty="0">
                <a:solidFill>
                  <a:srgbClr val="1B2F38"/>
                </a:solidFill>
                <a:latin typeface="Lucida Sans"/>
                <a:cs typeface="Lucida Sans"/>
              </a:rPr>
              <a:t> </a:t>
            </a:r>
            <a:r>
              <a:rPr sz="1600" b="1" i="1" spc="-10" dirty="0">
                <a:solidFill>
                  <a:srgbClr val="1B2F38"/>
                </a:solidFill>
                <a:latin typeface="Lucida Sans"/>
                <a:cs typeface="Lucida Sans"/>
              </a:rPr>
              <a:t>safe)</a:t>
            </a:r>
            <a:endParaRPr sz="1600">
              <a:latin typeface="Lucida Sans"/>
              <a:cs typeface="Lucida Sans"/>
            </a:endParaRPr>
          </a:p>
          <a:p>
            <a:pPr marL="551815" lvl="1" indent="-194310">
              <a:lnSpc>
                <a:spcPts val="1825"/>
              </a:lnSpc>
              <a:buClr>
                <a:srgbClr val="FF361F"/>
              </a:buClr>
              <a:buFont typeface="Times New Roman"/>
              <a:buChar char="●"/>
              <a:tabLst>
                <a:tab pos="552450" algn="l"/>
              </a:tabLst>
            </a:pPr>
            <a:r>
              <a:rPr sz="1600" b="1" spc="-90" dirty="0">
                <a:solidFill>
                  <a:srgbClr val="1B2F38"/>
                </a:solidFill>
                <a:latin typeface="Tahoma"/>
                <a:cs typeface="Tahoma"/>
              </a:rPr>
              <a:t>Each</a:t>
            </a:r>
            <a:r>
              <a:rPr sz="1600" b="1" spc="-10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1B2F38"/>
                </a:solidFill>
                <a:latin typeface="Tahoma"/>
                <a:cs typeface="Tahoma"/>
              </a:rPr>
              <a:t>core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540" dirty="0">
                <a:solidFill>
                  <a:srgbClr val="1B2F38"/>
                </a:solidFill>
                <a:latin typeface="Tahoma"/>
                <a:cs typeface="Tahoma"/>
              </a:rPr>
              <a:t>=</a:t>
            </a:r>
            <a:r>
              <a:rPr sz="1600" b="1" spc="-13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sz="1600" b="1" spc="-1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175" dirty="0">
                <a:solidFill>
                  <a:srgbClr val="FF0000"/>
                </a:solidFill>
                <a:latin typeface="Tahoma"/>
                <a:cs typeface="Tahoma"/>
              </a:rPr>
              <a:t>GB</a:t>
            </a:r>
            <a:r>
              <a:rPr sz="1600" b="1" spc="-1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235" dirty="0">
                <a:solidFill>
                  <a:srgbClr val="FF0000"/>
                </a:solidFill>
                <a:latin typeface="Tahoma"/>
                <a:cs typeface="Tahoma"/>
              </a:rPr>
              <a:t>(I'm</a:t>
            </a:r>
            <a:r>
              <a:rPr sz="1600" b="1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ahoma"/>
                <a:cs typeface="Tahoma"/>
              </a:rPr>
              <a:t>safe)</a:t>
            </a:r>
            <a:endParaRPr sz="16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361F"/>
              </a:buClr>
              <a:buFont typeface="Times New Roman"/>
              <a:buChar char="●"/>
            </a:pPr>
            <a:endParaRPr sz="1750">
              <a:latin typeface="Tahoma"/>
              <a:cs typeface="Tahoma"/>
            </a:endParaRPr>
          </a:p>
          <a:p>
            <a:pPr marL="323215" marR="5080" indent="-193675">
              <a:lnSpc>
                <a:spcPts val="1730"/>
              </a:lnSpc>
              <a:buClr>
                <a:srgbClr val="FF361F"/>
              </a:buClr>
              <a:buAutoNum type="arabicPeriod"/>
              <a:tabLst>
                <a:tab pos="323850" algn="l"/>
              </a:tabLst>
            </a:pPr>
            <a:r>
              <a:rPr sz="1600" spc="-135" dirty="0">
                <a:solidFill>
                  <a:srgbClr val="1B2F38"/>
                </a:solidFill>
                <a:latin typeface="Tahoma"/>
                <a:cs typeface="Tahoma"/>
              </a:rPr>
              <a:t>Read</a:t>
            </a:r>
            <a:r>
              <a:rPr sz="1600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30" dirty="0">
                <a:solidFill>
                  <a:srgbClr val="1B2F38"/>
                </a:solidFill>
                <a:latin typeface="Tahoma"/>
                <a:cs typeface="Tahoma"/>
              </a:rPr>
              <a:t>in</a:t>
            </a:r>
            <a:r>
              <a:rPr sz="1600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25" dirty="0">
                <a:solidFill>
                  <a:srgbClr val="1B2F38"/>
                </a:solidFill>
                <a:latin typeface="Tahoma"/>
                <a:cs typeface="Tahoma"/>
              </a:rPr>
              <a:t>your</a:t>
            </a:r>
            <a:r>
              <a:rPr sz="1600" spc="-9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1B2F38"/>
                </a:solidFill>
                <a:latin typeface="Tahoma"/>
                <a:cs typeface="Tahoma"/>
              </a:rPr>
              <a:t>data,</a:t>
            </a:r>
            <a:r>
              <a:rPr sz="1600" spc="-8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6F2F9F"/>
                </a:solidFill>
                <a:latin typeface="Tahoma"/>
                <a:cs typeface="Tahoma"/>
              </a:rPr>
              <a:t>repartition()</a:t>
            </a:r>
            <a:r>
              <a:rPr sz="1600" spc="-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600" spc="-125" dirty="0">
                <a:solidFill>
                  <a:srgbClr val="1B2F38"/>
                </a:solidFill>
                <a:latin typeface="Tahoma"/>
                <a:cs typeface="Tahoma"/>
              </a:rPr>
              <a:t>by</a:t>
            </a:r>
            <a:r>
              <a:rPr sz="1600" spc="-10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0000FF"/>
                </a:solidFill>
                <a:latin typeface="Tahoma"/>
                <a:cs typeface="Tahoma"/>
              </a:rPr>
              <a:t>48</a:t>
            </a:r>
            <a:r>
              <a:rPr sz="1600" spc="-110" dirty="0">
                <a:solidFill>
                  <a:srgbClr val="1B2F38"/>
                </a:solidFill>
                <a:latin typeface="Tahoma"/>
                <a:cs typeface="Tahoma"/>
              </a:rPr>
              <a:t>,</a:t>
            </a:r>
            <a:r>
              <a:rPr sz="1600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80" dirty="0">
                <a:solidFill>
                  <a:srgbClr val="1B2F38"/>
                </a:solidFill>
                <a:latin typeface="Tahoma"/>
                <a:cs typeface="Tahoma"/>
              </a:rPr>
              <a:t>and </a:t>
            </a:r>
            <a:r>
              <a:rPr sz="1600" spc="-120" dirty="0">
                <a:solidFill>
                  <a:srgbClr val="1B2F38"/>
                </a:solidFill>
                <a:latin typeface="Tahoma"/>
                <a:cs typeface="Tahoma"/>
              </a:rPr>
              <a:t>then</a:t>
            </a:r>
            <a:r>
              <a:rPr sz="1600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105" dirty="0">
                <a:solidFill>
                  <a:srgbClr val="1B2F38"/>
                </a:solidFill>
                <a:latin typeface="Tahoma"/>
                <a:cs typeface="Tahoma"/>
              </a:rPr>
              <a:t>write</a:t>
            </a:r>
            <a:r>
              <a:rPr sz="1600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85" dirty="0">
                <a:solidFill>
                  <a:srgbClr val="1B2F38"/>
                </a:solidFill>
                <a:latin typeface="Tahoma"/>
                <a:cs typeface="Tahoma"/>
              </a:rPr>
              <a:t>to</a:t>
            </a:r>
            <a:r>
              <a:rPr sz="1600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1B2F38"/>
                </a:solidFill>
                <a:latin typeface="Tahoma"/>
                <a:cs typeface="Tahoma"/>
              </a:rPr>
              <a:t>disk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4187190"/>
            <a:ext cx="4185285" cy="8128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05740" marR="713105" indent="-193675">
              <a:lnSpc>
                <a:spcPts val="1730"/>
              </a:lnSpc>
              <a:spcBef>
                <a:spcPts val="310"/>
              </a:spcBef>
              <a:buClr>
                <a:srgbClr val="FF361F"/>
              </a:buClr>
              <a:buAutoNum type="arabicPeriod"/>
              <a:tabLst>
                <a:tab pos="206375" algn="l"/>
              </a:tabLst>
            </a:pPr>
            <a:r>
              <a:rPr sz="1600" b="1" spc="-135" dirty="0">
                <a:solidFill>
                  <a:srgbClr val="1B2F38"/>
                </a:solidFill>
                <a:latin typeface="Tahoma"/>
                <a:cs typeface="Tahoma"/>
              </a:rPr>
              <a:t>Read</a:t>
            </a:r>
            <a:r>
              <a:rPr sz="1600" b="1" spc="-105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1B2F38"/>
                </a:solidFill>
                <a:latin typeface="Tahoma"/>
                <a:cs typeface="Tahoma"/>
              </a:rPr>
              <a:t>in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your</a:t>
            </a:r>
            <a:r>
              <a:rPr sz="1600" b="1" spc="-9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data,</a:t>
            </a:r>
            <a:r>
              <a:rPr sz="1600" b="1" spc="-8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6F2F9F"/>
                </a:solidFill>
                <a:latin typeface="Tahoma"/>
                <a:cs typeface="Tahoma"/>
              </a:rPr>
              <a:t>repartition()</a:t>
            </a:r>
            <a:r>
              <a:rPr sz="1600" b="1" spc="-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1B2F38"/>
                </a:solidFill>
                <a:latin typeface="Tahoma"/>
                <a:cs typeface="Tahoma"/>
              </a:rPr>
              <a:t>by</a:t>
            </a:r>
            <a:r>
              <a:rPr sz="1600" b="1" spc="-10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r>
              <a:rPr sz="1600" b="1" spc="-70" dirty="0">
                <a:solidFill>
                  <a:srgbClr val="1B2F38"/>
                </a:solidFill>
                <a:latin typeface="Tahoma"/>
                <a:cs typeface="Tahoma"/>
              </a:rPr>
              <a:t>, </a:t>
            </a:r>
            <a:r>
              <a:rPr sz="1600" b="1" spc="-135" dirty="0">
                <a:solidFill>
                  <a:srgbClr val="1B2F38"/>
                </a:solidFill>
                <a:latin typeface="Tahoma"/>
                <a:cs typeface="Tahoma"/>
              </a:rPr>
              <a:t>and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then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1B2F38"/>
                </a:solidFill>
                <a:latin typeface="Tahoma"/>
                <a:cs typeface="Tahoma"/>
              </a:rPr>
              <a:t>write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1B2F38"/>
                </a:solidFill>
                <a:latin typeface="Tahoma"/>
                <a:cs typeface="Tahoma"/>
              </a:rPr>
              <a:t>to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1B2F38"/>
                </a:solidFill>
                <a:latin typeface="Tahoma"/>
                <a:cs typeface="Tahoma"/>
              </a:rPr>
              <a:t>disk</a:t>
            </a:r>
            <a:endParaRPr sz="1600">
              <a:latin typeface="Tahoma"/>
              <a:cs typeface="Tahoma"/>
            </a:endParaRPr>
          </a:p>
          <a:p>
            <a:pPr marL="205740" indent="-193675">
              <a:lnSpc>
                <a:spcPct val="100000"/>
              </a:lnSpc>
              <a:spcBef>
                <a:spcPts val="605"/>
              </a:spcBef>
              <a:buClr>
                <a:srgbClr val="FF361F"/>
              </a:buClr>
              <a:buAutoNum type="arabicPeriod"/>
              <a:tabLst>
                <a:tab pos="206375" algn="l"/>
              </a:tabLst>
            </a:pPr>
            <a:r>
              <a:rPr sz="1600" b="1" spc="-95" dirty="0">
                <a:solidFill>
                  <a:srgbClr val="1B2F38"/>
                </a:solidFill>
                <a:latin typeface="Tahoma"/>
                <a:cs typeface="Tahoma"/>
              </a:rPr>
              <a:t>Check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Spark </a:t>
            </a:r>
            <a:r>
              <a:rPr sz="1600" b="1" spc="-275" dirty="0">
                <a:solidFill>
                  <a:srgbClr val="1B2F38"/>
                </a:solidFill>
                <a:latin typeface="Tahoma"/>
                <a:cs typeface="Tahoma"/>
              </a:rPr>
              <a:t>UI</a:t>
            </a:r>
            <a:r>
              <a:rPr sz="1600" b="1" spc="-11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B2F38"/>
                </a:solidFill>
                <a:latin typeface="Tahoma"/>
                <a:cs typeface="Tahoma"/>
              </a:rPr>
              <a:t>for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1B2F38"/>
                </a:solidFill>
                <a:latin typeface="Tahoma"/>
                <a:cs typeface="Tahoma"/>
              </a:rPr>
              <a:t>spill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1B2F38"/>
                </a:solidFill>
                <a:latin typeface="Tahoma"/>
                <a:cs typeface="Tahoma"/>
              </a:rPr>
              <a:t>and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1B2F38"/>
                </a:solidFill>
                <a:latin typeface="Tahoma"/>
                <a:cs typeface="Tahoma"/>
              </a:rPr>
              <a:t>any</a:t>
            </a:r>
            <a:r>
              <a:rPr sz="1600" b="1" spc="-114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1B2F38"/>
                </a:solidFill>
                <a:latin typeface="Tahoma"/>
                <a:cs typeface="Tahoma"/>
              </a:rPr>
              <a:t>other</a:t>
            </a:r>
            <a:r>
              <a:rPr sz="1600" b="1" spc="-120" dirty="0">
                <a:solidFill>
                  <a:srgbClr val="1B2F38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1B2F38"/>
                </a:solidFill>
                <a:latin typeface="Tahoma"/>
                <a:cs typeface="Tahoma"/>
              </a:rPr>
              <a:t>issues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761" y="1376933"/>
            <a:ext cx="0" cy="3625215"/>
          </a:xfrm>
          <a:custGeom>
            <a:avLst/>
            <a:gdLst/>
            <a:ahLst/>
            <a:cxnLst/>
            <a:rect l="l" t="t" r="r" b="b"/>
            <a:pathLst>
              <a:path h="3625215">
                <a:moveTo>
                  <a:pt x="0" y="0"/>
                </a:moveTo>
                <a:lnTo>
                  <a:pt x="0" y="3625088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416746" y="5562219"/>
            <a:ext cx="4311015" cy="750570"/>
            <a:chOff x="2416746" y="5562219"/>
            <a:chExt cx="4311015" cy="7505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4975" y="5669280"/>
              <a:ext cx="4242816" cy="5974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1508" y="5566981"/>
              <a:ext cx="4301490" cy="741045"/>
            </a:xfrm>
            <a:custGeom>
              <a:avLst/>
              <a:gdLst/>
              <a:ahLst/>
              <a:cxnLst/>
              <a:rect l="l" t="t" r="r" b="b"/>
              <a:pathLst>
                <a:path w="4301490" h="741045">
                  <a:moveTo>
                    <a:pt x="0" y="741044"/>
                  </a:moveTo>
                  <a:lnTo>
                    <a:pt x="4301109" y="741044"/>
                  </a:lnTo>
                  <a:lnTo>
                    <a:pt x="4301109" y="0"/>
                  </a:lnTo>
                  <a:lnTo>
                    <a:pt x="0" y="0"/>
                  </a:lnTo>
                  <a:lnTo>
                    <a:pt x="0" y="7410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04j-u</a:t>
            </a:r>
            <a:r>
              <a:rPr dirty="0"/>
              <a:t>:</a:t>
            </a:r>
            <a:r>
              <a:rPr spc="50" dirty="0"/>
              <a:t> </a:t>
            </a:r>
            <a:r>
              <a:rPr dirty="0"/>
              <a:t>Best</a:t>
            </a:r>
            <a:r>
              <a:rPr spc="50" dirty="0"/>
              <a:t> </a:t>
            </a:r>
            <a:r>
              <a:rPr dirty="0"/>
              <a:t>file</a:t>
            </a:r>
            <a:r>
              <a:rPr spc="70" dirty="0"/>
              <a:t> </a:t>
            </a:r>
            <a:r>
              <a:rPr dirty="0"/>
              <a:t>size</a:t>
            </a:r>
            <a:r>
              <a:rPr spc="50" dirty="0"/>
              <a:t> </a:t>
            </a:r>
            <a:r>
              <a:rPr dirty="0"/>
              <a:t>on</a:t>
            </a:r>
            <a:r>
              <a:rPr spc="55" dirty="0"/>
              <a:t> </a:t>
            </a:r>
            <a:r>
              <a:rPr dirty="0"/>
              <a:t>Disk</a:t>
            </a:r>
            <a:r>
              <a:rPr spc="50" dirty="0"/>
              <a:t> </a:t>
            </a:r>
            <a:r>
              <a:rPr spc="-10" dirty="0"/>
              <a:t>(Optimize)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00" y="1273809"/>
            <a:ext cx="7586980" cy="129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Databricks</a:t>
            </a:r>
            <a:r>
              <a:rPr sz="20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version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Spark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offers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two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ways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configure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Disk-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sized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Partitions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automatically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(default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sizes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changed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needed)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5"/>
              </a:spcBef>
              <a:tabLst>
                <a:tab pos="756285" algn="l"/>
                <a:tab pos="2755900" algn="l"/>
              </a:tabLst>
            </a:pP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1.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Optimize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1GB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12" y="2927426"/>
            <a:ext cx="3562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2355215" algn="l"/>
              </a:tabLst>
            </a:pP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2.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Auto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Optimize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128MB</a:t>
            </a:r>
            <a:r>
              <a:rPr sz="1800" spc="-20" dirty="0">
                <a:latin typeface="Arial"/>
                <a:cs typeface="Arial"/>
              </a:rPr>
              <a:t> size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67211" y="2200211"/>
            <a:ext cx="3905250" cy="534670"/>
            <a:chOff x="4867211" y="2200211"/>
            <a:chExt cx="3905250" cy="5346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99" y="2209799"/>
              <a:ext cx="3886200" cy="515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71973" y="2204973"/>
              <a:ext cx="3895725" cy="525145"/>
            </a:xfrm>
            <a:custGeom>
              <a:avLst/>
              <a:gdLst/>
              <a:ahLst/>
              <a:cxnLst/>
              <a:rect l="l" t="t" r="r" b="b"/>
              <a:pathLst>
                <a:path w="3895725" h="525144">
                  <a:moveTo>
                    <a:pt x="0" y="524637"/>
                  </a:moveTo>
                  <a:lnTo>
                    <a:pt x="3895725" y="524637"/>
                  </a:lnTo>
                  <a:lnTo>
                    <a:pt x="3895725" y="0"/>
                  </a:lnTo>
                  <a:lnTo>
                    <a:pt x="0" y="0"/>
                  </a:lnTo>
                  <a:lnTo>
                    <a:pt x="0" y="5246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76800" y="2877311"/>
            <a:ext cx="388620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 marR="27305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7E0054"/>
                </a:solidFill>
                <a:latin typeface="Arial Narrow"/>
                <a:cs typeface="Arial Narrow"/>
              </a:rPr>
              <a:t>CREATE</a:t>
            </a:r>
            <a:r>
              <a:rPr sz="1200" b="1" spc="-10" dirty="0">
                <a:solidFill>
                  <a:srgbClr val="7E0054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E0054"/>
                </a:solidFill>
                <a:latin typeface="Arial Narrow"/>
                <a:cs typeface="Arial Narrow"/>
              </a:rPr>
              <a:t>TABLE</a:t>
            </a:r>
            <a:r>
              <a:rPr sz="1200" b="1" spc="-5" dirty="0">
                <a:solidFill>
                  <a:srgbClr val="7E0054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student</a:t>
            </a:r>
            <a:r>
              <a:rPr sz="1200" b="1" spc="-30" dirty="0"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(</a:t>
            </a:r>
            <a:r>
              <a:rPr sz="1200" b="1" dirty="0">
                <a:latin typeface="Arial Narrow"/>
                <a:cs typeface="Arial Narrow"/>
              </a:rPr>
              <a:t>id</a:t>
            </a:r>
            <a:r>
              <a:rPr sz="1200" b="1" spc="-25" dirty="0">
                <a:latin typeface="Arial Narrow"/>
                <a:cs typeface="Arial Narrow"/>
              </a:rPr>
              <a:t> </a:t>
            </a:r>
            <a:r>
              <a:rPr sz="1200" b="1" spc="-20" dirty="0">
                <a:solidFill>
                  <a:srgbClr val="042146"/>
                </a:solidFill>
                <a:latin typeface="Arial Narrow"/>
                <a:cs typeface="Arial Narrow"/>
              </a:rPr>
              <a:t>INT,</a:t>
            </a:r>
            <a:r>
              <a:rPr sz="1200" b="1" spc="-15" dirty="0">
                <a:solidFill>
                  <a:srgbClr val="042146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name</a:t>
            </a:r>
            <a:r>
              <a:rPr sz="1200" b="1" spc="-1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STRING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,</a:t>
            </a:r>
            <a:r>
              <a:rPr sz="1200" b="1" spc="-15" dirty="0">
                <a:solidFill>
                  <a:srgbClr val="042146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age</a:t>
            </a:r>
            <a:r>
              <a:rPr sz="1200" b="1" spc="225" dirty="0">
                <a:latin typeface="Arial Narrow"/>
                <a:cs typeface="Arial Narrow"/>
              </a:rPr>
              <a:t> </a:t>
            </a:r>
            <a:r>
              <a:rPr sz="1200" b="1" spc="-20" dirty="0">
                <a:solidFill>
                  <a:srgbClr val="042146"/>
                </a:solidFill>
                <a:latin typeface="Arial Narrow"/>
                <a:cs typeface="Arial Narrow"/>
              </a:rPr>
              <a:t>INT) </a:t>
            </a:r>
            <a:r>
              <a:rPr sz="1200" b="1" dirty="0">
                <a:latin typeface="Arial Narrow"/>
                <a:cs typeface="Arial Narrow"/>
              </a:rPr>
              <a:t>TBLPROPERTIES</a:t>
            </a:r>
            <a:r>
              <a:rPr sz="1200" b="1" spc="20" dirty="0"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(</a:t>
            </a:r>
            <a:r>
              <a:rPr sz="1200" b="1" dirty="0">
                <a:latin typeface="Arial Narrow"/>
                <a:cs typeface="Arial Narrow"/>
              </a:rPr>
              <a:t>delta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.</a:t>
            </a:r>
            <a:r>
              <a:rPr sz="1200" b="1" dirty="0">
                <a:latin typeface="Arial Narrow"/>
                <a:cs typeface="Arial Narrow"/>
              </a:rPr>
              <a:t>autoOptimize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.</a:t>
            </a: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optimizeWrite</a:t>
            </a:r>
            <a:r>
              <a:rPr sz="1200" b="1" spc="-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3E7E5F"/>
                </a:solidFill>
                <a:latin typeface="Arial Narrow"/>
                <a:cs typeface="Arial Narrow"/>
              </a:rPr>
              <a:t>=</a:t>
            </a:r>
            <a:r>
              <a:rPr sz="1200" b="1" spc="-10" dirty="0">
                <a:solidFill>
                  <a:srgbClr val="3E7E5F"/>
                </a:solidFill>
                <a:latin typeface="Arial Narrow"/>
                <a:cs typeface="Arial Narrow"/>
              </a:rPr>
              <a:t> </a:t>
            </a:r>
            <a:r>
              <a:rPr sz="1200" b="1" spc="-10" dirty="0">
                <a:solidFill>
                  <a:srgbClr val="7E0054"/>
                </a:solidFill>
                <a:latin typeface="Arial Narrow"/>
                <a:cs typeface="Arial Narrow"/>
              </a:rPr>
              <a:t>true</a:t>
            </a:r>
            <a:r>
              <a:rPr sz="1200" b="1" spc="-10" dirty="0">
                <a:solidFill>
                  <a:srgbClr val="042146"/>
                </a:solidFill>
                <a:latin typeface="Arial Narrow"/>
                <a:cs typeface="Arial Narrow"/>
              </a:rPr>
              <a:t>, </a:t>
            </a:r>
            <a:r>
              <a:rPr sz="1200" b="1" dirty="0">
                <a:latin typeface="Arial Narrow"/>
                <a:cs typeface="Arial Narrow"/>
              </a:rPr>
              <a:t>delta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.</a:t>
            </a:r>
            <a:r>
              <a:rPr sz="1200" b="1" dirty="0">
                <a:latin typeface="Arial Narrow"/>
                <a:cs typeface="Arial Narrow"/>
              </a:rPr>
              <a:t>autoOptimize</a:t>
            </a:r>
            <a:r>
              <a:rPr sz="1200" b="1" dirty="0">
                <a:solidFill>
                  <a:srgbClr val="042146"/>
                </a:solidFill>
                <a:latin typeface="Arial Narrow"/>
                <a:cs typeface="Arial Narrow"/>
              </a:rPr>
              <a:t>.</a:t>
            </a: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autoCompact</a:t>
            </a:r>
            <a:r>
              <a:rPr sz="1200" b="1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3E7E5F"/>
                </a:solidFill>
                <a:latin typeface="Arial Narrow"/>
                <a:cs typeface="Arial Narrow"/>
              </a:rPr>
              <a:t>= </a:t>
            </a:r>
            <a:r>
              <a:rPr sz="1200" b="1" spc="-10" dirty="0">
                <a:solidFill>
                  <a:srgbClr val="7E0054"/>
                </a:solidFill>
                <a:latin typeface="Arial Narrow"/>
                <a:cs typeface="Arial Narrow"/>
              </a:rPr>
              <a:t>true</a:t>
            </a:r>
            <a:r>
              <a:rPr sz="1200" b="1" spc="-10" dirty="0">
                <a:solidFill>
                  <a:srgbClr val="042146"/>
                </a:solidFill>
                <a:latin typeface="Arial Narrow"/>
                <a:cs typeface="Arial Narrow"/>
              </a:rPr>
              <a:t>)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35"/>
              </a:spcBef>
            </a:pPr>
            <a:r>
              <a:rPr dirty="0"/>
              <a:t>Z-Order</a:t>
            </a:r>
            <a:r>
              <a:rPr spc="75" dirty="0"/>
              <a:t> </a:t>
            </a:r>
            <a:r>
              <a:rPr dirty="0"/>
              <a:t>(for</a:t>
            </a:r>
            <a:r>
              <a:rPr spc="65" dirty="0"/>
              <a:t> </a:t>
            </a:r>
            <a:r>
              <a:rPr dirty="0"/>
              <a:t>Needle</a:t>
            </a:r>
            <a:r>
              <a:rPr spc="65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spc="-10" dirty="0"/>
              <a:t>Haystack)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00" y="1273809"/>
            <a:ext cx="8740140" cy="2867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Z-Ordering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method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-1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Apache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Spark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combine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related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information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same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5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example,</a:t>
            </a:r>
            <a:r>
              <a:rPr sz="20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rows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where</a:t>
            </a:r>
            <a:r>
              <a:rPr sz="20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dept</a:t>
            </a:r>
            <a:r>
              <a:rPr sz="20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=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200,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put</a:t>
            </a:r>
            <a:r>
              <a:rPr sz="20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those</a:t>
            </a:r>
            <a:r>
              <a:rPr sz="20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rows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same</a:t>
            </a:r>
            <a:r>
              <a:rPr sz="20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file</a:t>
            </a:r>
            <a:endParaRPr sz="20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105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automatically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Delta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Lake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Databricks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data-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skipping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algorithms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dramatically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reduce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amount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needs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read</a:t>
            </a:r>
            <a:endParaRPr sz="2000">
              <a:latin typeface="Arial"/>
              <a:cs typeface="Arial"/>
            </a:endParaRPr>
          </a:p>
          <a:p>
            <a:pPr marL="354965" marR="220345" indent="-342265">
              <a:lnSpc>
                <a:spcPct val="100000"/>
              </a:lnSpc>
              <a:spcBef>
                <a:spcPts val="106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Z-Ordering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allows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specify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compact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optimize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on,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which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impact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querying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speeds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specified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WHERE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clause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has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high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cardinality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39" y="4379976"/>
            <a:ext cx="5641975" cy="337185"/>
          </a:xfrm>
          <a:prstGeom prst="rect">
            <a:avLst/>
          </a:prstGeom>
          <a:solidFill>
            <a:srgbClr val="EEEEEE"/>
          </a:solidFill>
          <a:ln w="9525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95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OPTIMIZE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tableA</a:t>
            </a:r>
            <a:r>
              <a:rPr sz="16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ZORDER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(column1,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[column2,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…]</a:t>
            </a:r>
            <a:r>
              <a:rPr sz="1600" b="1" spc="-2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49936"/>
            <a:ext cx="1409700" cy="521334"/>
          </a:xfrm>
          <a:custGeom>
            <a:avLst/>
            <a:gdLst/>
            <a:ahLst/>
            <a:cxnLst/>
            <a:rect l="l" t="t" r="r" b="b"/>
            <a:pathLst>
              <a:path w="1409700" h="521334">
                <a:moveTo>
                  <a:pt x="1409700" y="0"/>
                </a:moveTo>
                <a:lnTo>
                  <a:pt x="0" y="0"/>
                </a:lnTo>
                <a:lnTo>
                  <a:pt x="0" y="521207"/>
                </a:lnTo>
                <a:lnTo>
                  <a:pt x="1409700" y="521207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35"/>
              </a:spcBef>
            </a:pPr>
            <a:r>
              <a:rPr dirty="0"/>
              <a:t>Z-Order</a:t>
            </a:r>
            <a:r>
              <a:rPr spc="110" dirty="0"/>
              <a:t> </a:t>
            </a:r>
            <a:r>
              <a:rPr spc="-10" dirty="0"/>
              <a:t>example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914" y="1689671"/>
            <a:ext cx="2547620" cy="1069340"/>
            <a:chOff x="81914" y="1689671"/>
            <a:chExt cx="2547620" cy="1069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1699259"/>
              <a:ext cx="2528316" cy="10500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677" y="1694433"/>
              <a:ext cx="2538095" cy="1059815"/>
            </a:xfrm>
            <a:custGeom>
              <a:avLst/>
              <a:gdLst/>
              <a:ahLst/>
              <a:cxnLst/>
              <a:rect l="l" t="t" r="r" b="b"/>
              <a:pathLst>
                <a:path w="2538095" h="1059814">
                  <a:moveTo>
                    <a:pt x="0" y="1059561"/>
                  </a:moveTo>
                  <a:lnTo>
                    <a:pt x="2537841" y="1059561"/>
                  </a:lnTo>
                  <a:lnTo>
                    <a:pt x="2537841" y="0"/>
                  </a:lnTo>
                  <a:lnTo>
                    <a:pt x="0" y="0"/>
                  </a:lnTo>
                  <a:lnTo>
                    <a:pt x="0" y="1059561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3834" y="1285811"/>
            <a:ext cx="8874760" cy="4380865"/>
            <a:chOff x="203834" y="1285811"/>
            <a:chExt cx="8874760" cy="43808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3576" y="1295400"/>
              <a:ext cx="6353556" cy="13517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8877" y="1290574"/>
              <a:ext cx="6363335" cy="1361440"/>
            </a:xfrm>
            <a:custGeom>
              <a:avLst/>
              <a:gdLst/>
              <a:ahLst/>
              <a:cxnLst/>
              <a:rect l="l" t="t" r="r" b="b"/>
              <a:pathLst>
                <a:path w="6363334" h="1361439">
                  <a:moveTo>
                    <a:pt x="0" y="1361313"/>
                  </a:moveTo>
                  <a:lnTo>
                    <a:pt x="6363081" y="1361313"/>
                  </a:lnTo>
                  <a:lnTo>
                    <a:pt x="6363081" y="0"/>
                  </a:lnTo>
                  <a:lnTo>
                    <a:pt x="0" y="0"/>
                  </a:lnTo>
                  <a:lnTo>
                    <a:pt x="0" y="1361313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2198" y="1927098"/>
              <a:ext cx="4316095" cy="394970"/>
            </a:xfrm>
            <a:custGeom>
              <a:avLst/>
              <a:gdLst/>
              <a:ahLst/>
              <a:cxnLst/>
              <a:rect l="l" t="t" r="r" b="b"/>
              <a:pathLst>
                <a:path w="4316095" h="394969">
                  <a:moveTo>
                    <a:pt x="3078479" y="394715"/>
                  </a:moveTo>
                  <a:lnTo>
                    <a:pt x="4315967" y="394715"/>
                  </a:lnTo>
                  <a:lnTo>
                    <a:pt x="4315967" y="220979"/>
                  </a:lnTo>
                  <a:lnTo>
                    <a:pt x="3078479" y="220979"/>
                  </a:lnTo>
                  <a:lnTo>
                    <a:pt x="3078479" y="394715"/>
                  </a:lnTo>
                  <a:close/>
                </a:path>
                <a:path w="4316095" h="394969">
                  <a:moveTo>
                    <a:pt x="0" y="173736"/>
                  </a:moveTo>
                  <a:lnTo>
                    <a:pt x="1810512" y="173736"/>
                  </a:lnTo>
                  <a:lnTo>
                    <a:pt x="1810512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412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4427" y="3474719"/>
              <a:ext cx="5632704" cy="18150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19729" y="3469894"/>
              <a:ext cx="5642610" cy="1824989"/>
            </a:xfrm>
            <a:custGeom>
              <a:avLst/>
              <a:gdLst/>
              <a:ahLst/>
              <a:cxnLst/>
              <a:rect l="l" t="t" r="r" b="b"/>
              <a:pathLst>
                <a:path w="5642609" h="1824989">
                  <a:moveTo>
                    <a:pt x="0" y="1824608"/>
                  </a:moveTo>
                  <a:lnTo>
                    <a:pt x="5642229" y="1824608"/>
                  </a:lnTo>
                  <a:lnTo>
                    <a:pt x="5642229" y="0"/>
                  </a:lnTo>
                  <a:lnTo>
                    <a:pt x="0" y="0"/>
                  </a:lnTo>
                  <a:lnTo>
                    <a:pt x="0" y="1824608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1499" y="2489454"/>
              <a:ext cx="2322195" cy="2812415"/>
            </a:xfrm>
            <a:custGeom>
              <a:avLst/>
              <a:gdLst/>
              <a:ahLst/>
              <a:cxnLst/>
              <a:rect l="l" t="t" r="r" b="b"/>
              <a:pathLst>
                <a:path w="2322195" h="2812415">
                  <a:moveTo>
                    <a:pt x="2205710" y="101529"/>
                  </a:moveTo>
                  <a:lnTo>
                    <a:pt x="0" y="2779649"/>
                  </a:lnTo>
                  <a:lnTo>
                    <a:pt x="39116" y="2811907"/>
                  </a:lnTo>
                  <a:lnTo>
                    <a:pt x="2244915" y="133832"/>
                  </a:lnTo>
                  <a:lnTo>
                    <a:pt x="2205710" y="101529"/>
                  </a:lnTo>
                  <a:close/>
                </a:path>
                <a:path w="2322195" h="2812415">
                  <a:moveTo>
                    <a:pt x="2303407" y="81915"/>
                  </a:moveTo>
                  <a:lnTo>
                    <a:pt x="2221865" y="81915"/>
                  </a:lnTo>
                  <a:lnTo>
                    <a:pt x="2261108" y="114173"/>
                  </a:lnTo>
                  <a:lnTo>
                    <a:pt x="2244915" y="133832"/>
                  </a:lnTo>
                  <a:lnTo>
                    <a:pt x="2284095" y="166116"/>
                  </a:lnTo>
                  <a:lnTo>
                    <a:pt x="2303407" y="81915"/>
                  </a:lnTo>
                  <a:close/>
                </a:path>
                <a:path w="2322195" h="2812415">
                  <a:moveTo>
                    <a:pt x="2221865" y="81915"/>
                  </a:moveTo>
                  <a:lnTo>
                    <a:pt x="2205710" y="101529"/>
                  </a:lnTo>
                  <a:lnTo>
                    <a:pt x="2244915" y="133832"/>
                  </a:lnTo>
                  <a:lnTo>
                    <a:pt x="2261108" y="114173"/>
                  </a:lnTo>
                  <a:lnTo>
                    <a:pt x="2221865" y="81915"/>
                  </a:lnTo>
                  <a:close/>
                </a:path>
                <a:path w="2322195" h="2812415">
                  <a:moveTo>
                    <a:pt x="2322195" y="0"/>
                  </a:moveTo>
                  <a:lnTo>
                    <a:pt x="2166492" y="69215"/>
                  </a:lnTo>
                  <a:lnTo>
                    <a:pt x="2205710" y="101529"/>
                  </a:lnTo>
                  <a:lnTo>
                    <a:pt x="2221865" y="81915"/>
                  </a:lnTo>
                  <a:lnTo>
                    <a:pt x="2303407" y="81915"/>
                  </a:lnTo>
                  <a:lnTo>
                    <a:pt x="232219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5145" y="4981194"/>
              <a:ext cx="5222875" cy="295910"/>
            </a:xfrm>
            <a:custGeom>
              <a:avLst/>
              <a:gdLst/>
              <a:ahLst/>
              <a:cxnLst/>
              <a:rect l="l" t="t" r="r" b="b"/>
              <a:pathLst>
                <a:path w="5222875" h="295910">
                  <a:moveTo>
                    <a:pt x="0" y="295655"/>
                  </a:moveTo>
                  <a:lnTo>
                    <a:pt x="5222748" y="295655"/>
                  </a:lnTo>
                  <a:lnTo>
                    <a:pt x="5222748" y="0"/>
                  </a:lnTo>
                  <a:lnTo>
                    <a:pt x="0" y="0"/>
                  </a:lnTo>
                  <a:lnTo>
                    <a:pt x="0" y="295655"/>
                  </a:lnTo>
                  <a:close/>
                </a:path>
              </a:pathLst>
            </a:custGeom>
            <a:ln w="412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3543300"/>
              <a:ext cx="2808732" cy="6248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8597" y="3538474"/>
              <a:ext cx="2818765" cy="634365"/>
            </a:xfrm>
            <a:custGeom>
              <a:avLst/>
              <a:gdLst/>
              <a:ahLst/>
              <a:cxnLst/>
              <a:rect l="l" t="t" r="r" b="b"/>
              <a:pathLst>
                <a:path w="2818765" h="634364">
                  <a:moveTo>
                    <a:pt x="0" y="634364"/>
                  </a:moveTo>
                  <a:lnTo>
                    <a:pt x="2818257" y="634364"/>
                  </a:lnTo>
                  <a:lnTo>
                    <a:pt x="2818257" y="0"/>
                  </a:lnTo>
                  <a:lnTo>
                    <a:pt x="0" y="0"/>
                  </a:lnTo>
                  <a:lnTo>
                    <a:pt x="0" y="634364"/>
                  </a:lnTo>
                  <a:close/>
                </a:path>
              </a:pathLst>
            </a:custGeom>
            <a:ln w="9524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34233" y="3775709"/>
              <a:ext cx="416559" cy="373380"/>
            </a:xfrm>
            <a:custGeom>
              <a:avLst/>
              <a:gdLst/>
              <a:ahLst/>
              <a:cxnLst/>
              <a:rect l="l" t="t" r="r" b="b"/>
              <a:pathLst>
                <a:path w="416560" h="373379">
                  <a:moveTo>
                    <a:pt x="0" y="373380"/>
                  </a:moveTo>
                  <a:lnTo>
                    <a:pt x="416051" y="373380"/>
                  </a:lnTo>
                  <a:lnTo>
                    <a:pt x="416051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50800">
              <a:solidFill>
                <a:srgbClr val="FF3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59" y="5045964"/>
              <a:ext cx="2808732" cy="6111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8597" y="5041201"/>
              <a:ext cx="2818765" cy="621030"/>
            </a:xfrm>
            <a:custGeom>
              <a:avLst/>
              <a:gdLst/>
              <a:ahLst/>
              <a:cxnLst/>
              <a:rect l="l" t="t" r="r" b="b"/>
              <a:pathLst>
                <a:path w="2818765" h="621029">
                  <a:moveTo>
                    <a:pt x="0" y="620649"/>
                  </a:moveTo>
                  <a:lnTo>
                    <a:pt x="2818257" y="620649"/>
                  </a:lnTo>
                  <a:lnTo>
                    <a:pt x="2818257" y="0"/>
                  </a:lnTo>
                  <a:lnTo>
                    <a:pt x="0" y="0"/>
                  </a:lnTo>
                  <a:lnTo>
                    <a:pt x="0" y="620649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2793" y="5264658"/>
              <a:ext cx="502920" cy="373380"/>
            </a:xfrm>
            <a:custGeom>
              <a:avLst/>
              <a:gdLst/>
              <a:ahLst/>
              <a:cxnLst/>
              <a:rect l="l" t="t" r="r" b="b"/>
              <a:pathLst>
                <a:path w="502919" h="373379">
                  <a:moveTo>
                    <a:pt x="0" y="373380"/>
                  </a:moveTo>
                  <a:lnTo>
                    <a:pt x="502919" y="373380"/>
                  </a:lnTo>
                  <a:lnTo>
                    <a:pt x="502919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508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03834" y="2840291"/>
            <a:ext cx="1992630" cy="631825"/>
            <a:chOff x="203834" y="2840291"/>
            <a:chExt cx="1992630" cy="63182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59" y="2849880"/>
              <a:ext cx="1973580" cy="6126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8597" y="2845054"/>
              <a:ext cx="1983105" cy="622300"/>
            </a:xfrm>
            <a:custGeom>
              <a:avLst/>
              <a:gdLst/>
              <a:ahLst/>
              <a:cxnLst/>
              <a:rect l="l" t="t" r="r" b="b"/>
              <a:pathLst>
                <a:path w="1983105" h="622300">
                  <a:moveTo>
                    <a:pt x="0" y="622173"/>
                  </a:moveTo>
                  <a:lnTo>
                    <a:pt x="1983105" y="622173"/>
                  </a:lnTo>
                  <a:lnTo>
                    <a:pt x="1983105" y="0"/>
                  </a:lnTo>
                  <a:lnTo>
                    <a:pt x="0" y="0"/>
                  </a:lnTo>
                  <a:lnTo>
                    <a:pt x="0" y="622173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26695" y="4371911"/>
            <a:ext cx="1992630" cy="603250"/>
            <a:chOff x="226695" y="4371911"/>
            <a:chExt cx="1992630" cy="60325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20" y="4381499"/>
              <a:ext cx="1973580" cy="5836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1457" y="4376673"/>
              <a:ext cx="1983105" cy="593725"/>
            </a:xfrm>
            <a:custGeom>
              <a:avLst/>
              <a:gdLst/>
              <a:ahLst/>
              <a:cxnLst/>
              <a:rect l="l" t="t" r="r" b="b"/>
              <a:pathLst>
                <a:path w="1983105" h="593725">
                  <a:moveTo>
                    <a:pt x="0" y="593217"/>
                  </a:moveTo>
                  <a:lnTo>
                    <a:pt x="1983105" y="593217"/>
                  </a:lnTo>
                  <a:lnTo>
                    <a:pt x="1983105" y="0"/>
                  </a:lnTo>
                  <a:lnTo>
                    <a:pt x="0" y="0"/>
                  </a:lnTo>
                  <a:lnTo>
                    <a:pt x="0" y="593217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414966" y="5438775"/>
            <a:ext cx="5652135" cy="285750"/>
            <a:chOff x="3414966" y="5438775"/>
            <a:chExt cx="5652135" cy="28575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4427" y="5448300"/>
              <a:ext cx="5632704" cy="2667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19728" y="5443537"/>
              <a:ext cx="5642610" cy="276225"/>
            </a:xfrm>
            <a:custGeom>
              <a:avLst/>
              <a:gdLst/>
              <a:ahLst/>
              <a:cxnLst/>
              <a:rect l="l" t="t" r="r" b="b"/>
              <a:pathLst>
                <a:path w="5642609" h="276225">
                  <a:moveTo>
                    <a:pt x="0" y="276225"/>
                  </a:moveTo>
                  <a:lnTo>
                    <a:pt x="5642229" y="276225"/>
                  </a:lnTo>
                  <a:lnTo>
                    <a:pt x="5642229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04v-w</a:t>
            </a:r>
            <a:r>
              <a:rPr dirty="0"/>
              <a:t>:</a:t>
            </a:r>
            <a:r>
              <a:rPr spc="55" dirty="0"/>
              <a:t> </a:t>
            </a:r>
            <a:r>
              <a:rPr dirty="0"/>
              <a:t>Z-Order</a:t>
            </a:r>
            <a:r>
              <a:rPr spc="90" dirty="0"/>
              <a:t> </a:t>
            </a:r>
            <a:r>
              <a:rPr dirty="0"/>
              <a:t>(for</a:t>
            </a:r>
            <a:r>
              <a:rPr spc="65" dirty="0"/>
              <a:t> </a:t>
            </a:r>
            <a:r>
              <a:rPr dirty="0"/>
              <a:t>Needle</a:t>
            </a:r>
            <a:r>
              <a:rPr spc="70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/>
              <a:t>the</a:t>
            </a:r>
            <a:r>
              <a:rPr spc="70" dirty="0"/>
              <a:t> </a:t>
            </a:r>
            <a:r>
              <a:rPr spc="-10" dirty="0"/>
              <a:t>Haystack)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00" y="1273809"/>
            <a:ext cx="8740140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Z-Ordering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method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-1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Apache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Spark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combine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related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information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same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automatically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Delta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Lake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Databricks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data-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skipping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algorithms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dramatically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reduce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amount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needs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read</a:t>
            </a:r>
            <a:endParaRPr sz="2000">
              <a:latin typeface="Arial"/>
              <a:cs typeface="Arial"/>
            </a:endParaRPr>
          </a:p>
          <a:p>
            <a:pPr marL="354965" marR="218440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Z-Ordering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allows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specify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compact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optimize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on,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which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impact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querying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speeds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specified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WHERE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clause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has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high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cardinality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8695" y="3700271"/>
            <a:ext cx="5641975" cy="338455"/>
          </a:xfrm>
          <a:prstGeom prst="rect">
            <a:avLst/>
          </a:prstGeom>
          <a:solidFill>
            <a:srgbClr val="EEEEEE"/>
          </a:solidFill>
          <a:ln w="952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4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OPTIMIZE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tableA</a:t>
            </a:r>
            <a:r>
              <a:rPr sz="16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ZORDER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(column1,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[column2,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…]</a:t>
            </a:r>
            <a:r>
              <a:rPr sz="1600" b="1" spc="-2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96011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011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64" y="253365"/>
            <a:ext cx="6519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3390" algn="l"/>
              </a:tabLst>
            </a:pPr>
            <a:r>
              <a:rPr sz="4200" spc="-75" baseline="-3968" dirty="0"/>
              <a:t>d</a:t>
            </a:r>
            <a:r>
              <a:rPr sz="4200" baseline="-3968" dirty="0"/>
              <a:t>	</a:t>
            </a:r>
            <a:r>
              <a:rPr sz="2750" dirty="0"/>
              <a:t>Disk-Partitioned</a:t>
            </a:r>
            <a:r>
              <a:rPr sz="2750" spc="204" dirty="0"/>
              <a:t> </a:t>
            </a:r>
            <a:r>
              <a:rPr sz="2750" spc="-10" dirty="0"/>
              <a:t>Tables/DataFrames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231140" y="1168653"/>
            <a:ext cx="8679180" cy="234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009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1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Partition</a:t>
            </a:r>
            <a:r>
              <a:rPr sz="20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Table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more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columns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defined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Partitioning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column.</a:t>
            </a:r>
            <a:r>
              <a:rPr sz="2000" spc="-9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will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cause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each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value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have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its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own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Directory</a:t>
            </a:r>
            <a:r>
              <a:rPr sz="20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system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44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While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querying,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WHERE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clause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contains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Partitioning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(or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from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Join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another</a:t>
            </a:r>
            <a:r>
              <a:rPr sz="2000" spc="-7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Table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matches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Partitioning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column),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disk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I/O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only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done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those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Partitioned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Directories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while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other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Directories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ignored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14638" y="3495675"/>
            <a:ext cx="4514850" cy="2609850"/>
            <a:chOff x="2314638" y="3495675"/>
            <a:chExt cx="4514850" cy="26098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4100" y="3505200"/>
              <a:ext cx="4495800" cy="2567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19401" y="3500437"/>
              <a:ext cx="4505325" cy="2600325"/>
            </a:xfrm>
            <a:custGeom>
              <a:avLst/>
              <a:gdLst/>
              <a:ahLst/>
              <a:cxnLst/>
              <a:rect l="l" t="t" r="r" b="b"/>
              <a:pathLst>
                <a:path w="4505325" h="2600325">
                  <a:moveTo>
                    <a:pt x="0" y="2600325"/>
                  </a:moveTo>
                  <a:lnTo>
                    <a:pt x="4505325" y="2600325"/>
                  </a:lnTo>
                  <a:lnTo>
                    <a:pt x="4505325" y="0"/>
                  </a:lnTo>
                  <a:lnTo>
                    <a:pt x="0" y="0"/>
                  </a:lnTo>
                  <a:lnTo>
                    <a:pt x="0" y="2600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84960" y="6248400"/>
            <a:ext cx="597408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Best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low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Cardinality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column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04x-cc</a:t>
            </a:r>
            <a:r>
              <a:rPr dirty="0"/>
              <a:t>:</a:t>
            </a:r>
            <a:r>
              <a:rPr spc="135" dirty="0"/>
              <a:t> </a:t>
            </a:r>
            <a:r>
              <a:rPr dirty="0"/>
              <a:t>Disk-Partitioned</a:t>
            </a:r>
            <a:r>
              <a:rPr spc="160" dirty="0"/>
              <a:t> </a:t>
            </a:r>
            <a:r>
              <a:rPr spc="-10" dirty="0"/>
              <a:t>Tables/DataFrames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7675" y="2636202"/>
            <a:ext cx="6684009" cy="628650"/>
            <a:chOff x="447675" y="2636202"/>
            <a:chExt cx="6684009" cy="628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645663"/>
              <a:ext cx="6664452" cy="60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2437" y="2640964"/>
              <a:ext cx="6674484" cy="619125"/>
            </a:xfrm>
            <a:custGeom>
              <a:avLst/>
              <a:gdLst/>
              <a:ahLst/>
              <a:cxnLst/>
              <a:rect l="l" t="t" r="r" b="b"/>
              <a:pathLst>
                <a:path w="6674484" h="619125">
                  <a:moveTo>
                    <a:pt x="0" y="619125"/>
                  </a:moveTo>
                  <a:lnTo>
                    <a:pt x="6673977" y="619125"/>
                  </a:lnTo>
                  <a:lnTo>
                    <a:pt x="6673977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8050" y="3201161"/>
              <a:ext cx="3410585" cy="27940"/>
            </a:xfrm>
            <a:custGeom>
              <a:avLst/>
              <a:gdLst/>
              <a:ahLst/>
              <a:cxnLst/>
              <a:rect l="l" t="t" r="r" b="b"/>
              <a:pathLst>
                <a:path w="3410584" h="27939">
                  <a:moveTo>
                    <a:pt x="0" y="27939"/>
                  </a:moveTo>
                  <a:lnTo>
                    <a:pt x="341058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0911" y="1511490"/>
            <a:ext cx="6609080" cy="628650"/>
            <a:chOff x="430911" y="1511490"/>
            <a:chExt cx="6609080" cy="6286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6" y="1520951"/>
              <a:ext cx="6589776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5673" y="1516252"/>
              <a:ext cx="6599555" cy="619125"/>
            </a:xfrm>
            <a:custGeom>
              <a:avLst/>
              <a:gdLst/>
              <a:ahLst/>
              <a:cxnLst/>
              <a:rect l="l" t="t" r="r" b="b"/>
              <a:pathLst>
                <a:path w="6599555" h="619125">
                  <a:moveTo>
                    <a:pt x="0" y="619125"/>
                  </a:moveTo>
                  <a:lnTo>
                    <a:pt x="6599301" y="619125"/>
                  </a:lnTo>
                  <a:lnTo>
                    <a:pt x="6599301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5650" y="2093213"/>
              <a:ext cx="3562985" cy="0"/>
            </a:xfrm>
            <a:custGeom>
              <a:avLst/>
              <a:gdLst/>
              <a:ahLst/>
              <a:cxnLst/>
              <a:rect l="l" t="t" r="r" b="b"/>
              <a:pathLst>
                <a:path w="3562984">
                  <a:moveTo>
                    <a:pt x="0" y="0"/>
                  </a:moveTo>
                  <a:lnTo>
                    <a:pt x="356298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2612" y="1170178"/>
            <a:ext cx="463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Non-Partitioned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(must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scan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Files)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19" y="2292477"/>
            <a:ext cx="534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Partitioned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(only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scan </a:t>
            </a:r>
            <a:r>
              <a:rPr sz="1800" b="1" spc="-10" dirty="0">
                <a:latin typeface="Arial"/>
                <a:cs typeface="Arial"/>
              </a:rPr>
              <a:t>'UniqueCarrier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DL)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2562" y="3735323"/>
            <a:ext cx="3739515" cy="1981200"/>
            <a:chOff x="432562" y="3735323"/>
            <a:chExt cx="3739515" cy="19812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75" y="3735323"/>
              <a:ext cx="3707457" cy="1981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7962" y="5258561"/>
              <a:ext cx="2667000" cy="228600"/>
            </a:xfrm>
            <a:custGeom>
              <a:avLst/>
              <a:gdLst/>
              <a:ahLst/>
              <a:cxnLst/>
              <a:rect l="l" t="t" r="r" b="b"/>
              <a:pathLst>
                <a:path w="2667000" h="228600">
                  <a:moveTo>
                    <a:pt x="0" y="228600"/>
                  </a:moveTo>
                  <a:lnTo>
                    <a:pt x="2667000" y="22860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004561" y="3741334"/>
            <a:ext cx="2052320" cy="2931160"/>
            <a:chOff x="5004561" y="3741334"/>
            <a:chExt cx="2052320" cy="293116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011" y="3741334"/>
              <a:ext cx="1981199" cy="29307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29961" y="5791961"/>
              <a:ext cx="2001520" cy="228600"/>
            </a:xfrm>
            <a:custGeom>
              <a:avLst/>
              <a:gdLst/>
              <a:ahLst/>
              <a:cxnLst/>
              <a:rect l="l" t="t" r="r" b="b"/>
              <a:pathLst>
                <a:path w="2001520" h="228600">
                  <a:moveTo>
                    <a:pt x="0" y="228600"/>
                  </a:moveTo>
                  <a:lnTo>
                    <a:pt x="2001012" y="228600"/>
                  </a:lnTo>
                  <a:lnTo>
                    <a:pt x="2001012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5940" y="3392170"/>
            <a:ext cx="238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Non-Partitioned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8005" y="3401314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Partitioned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96011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1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5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011" y="281940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5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1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9700" y="1217752"/>
            <a:ext cx="8514080" cy="2880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0350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Proprietary</a:t>
            </a:r>
            <a:r>
              <a:rPr sz="20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Databricks.</a:t>
            </a:r>
            <a:r>
              <a:rPr sz="2000" spc="-10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filter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operates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by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either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stating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definitively not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file,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probably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file,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defined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false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positive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probability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(FPP)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structure</a:t>
            </a:r>
            <a:r>
              <a:rPr sz="20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test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whether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element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member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set,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particularly</a:t>
            </a:r>
            <a:r>
              <a:rPr sz="20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fields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containing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arbitrary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text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Each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have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single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filter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index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associated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with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  <a:p>
            <a:pPr marL="355600" marR="592455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Before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reading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Databricks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checks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index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read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only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index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indicates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 might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match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filter.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619" y="6336791"/>
            <a:ext cx="6068695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Arial"/>
                <a:cs typeface="Arial"/>
              </a:rPr>
              <a:t>https://</a:t>
            </a:r>
            <a:r>
              <a:rPr sz="1800" spc="-10" dirty="0">
                <a:latin typeface="Arial"/>
                <a:cs typeface="Arial"/>
                <a:hlinkClick r:id="rId2"/>
              </a:rPr>
              <a:t>www.youtube.com/watch?v=gaPQt0oPKLI&amp;t=824s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25562" y="4257675"/>
            <a:ext cx="6479540" cy="1847850"/>
            <a:chOff x="1325562" y="4257675"/>
            <a:chExt cx="6479540" cy="18478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012" y="4274695"/>
              <a:ext cx="6445247" cy="18213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30325" y="4262437"/>
              <a:ext cx="6470015" cy="1838325"/>
            </a:xfrm>
            <a:custGeom>
              <a:avLst/>
              <a:gdLst/>
              <a:ahLst/>
              <a:cxnLst/>
              <a:rect l="l" t="t" r="r" b="b"/>
              <a:pathLst>
                <a:path w="6470015" h="1838325">
                  <a:moveTo>
                    <a:pt x="0" y="1838325"/>
                  </a:moveTo>
                  <a:lnTo>
                    <a:pt x="6469761" y="1838325"/>
                  </a:lnTo>
                  <a:lnTo>
                    <a:pt x="6469761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434" y="253365"/>
            <a:ext cx="73126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1965" algn="l"/>
              </a:tabLst>
            </a:pPr>
            <a:r>
              <a:rPr sz="2800" spc="-50" dirty="0"/>
              <a:t>e</a:t>
            </a:r>
            <a:r>
              <a:rPr sz="2800" dirty="0"/>
              <a:t>	</a:t>
            </a:r>
            <a:r>
              <a:rPr sz="2750" dirty="0"/>
              <a:t>Bloom</a:t>
            </a:r>
            <a:r>
              <a:rPr sz="2750" spc="50" dirty="0"/>
              <a:t> </a:t>
            </a:r>
            <a:r>
              <a:rPr sz="2750" dirty="0"/>
              <a:t>Filter</a:t>
            </a:r>
            <a:r>
              <a:rPr sz="2750" spc="90" dirty="0"/>
              <a:t> </a:t>
            </a:r>
            <a:r>
              <a:rPr sz="2750" dirty="0"/>
              <a:t>(for</a:t>
            </a:r>
            <a:r>
              <a:rPr sz="2750" spc="65" dirty="0"/>
              <a:t> </a:t>
            </a:r>
            <a:r>
              <a:rPr sz="2750" dirty="0"/>
              <a:t>Needle</a:t>
            </a:r>
            <a:r>
              <a:rPr sz="2750" spc="65" dirty="0"/>
              <a:t> </a:t>
            </a:r>
            <a:r>
              <a:rPr sz="2750" dirty="0"/>
              <a:t>in</a:t>
            </a:r>
            <a:r>
              <a:rPr sz="2750" spc="70" dirty="0"/>
              <a:t> </a:t>
            </a:r>
            <a:r>
              <a:rPr sz="2750" dirty="0"/>
              <a:t>the</a:t>
            </a:r>
            <a:r>
              <a:rPr sz="2750" spc="60" dirty="0"/>
              <a:t> </a:t>
            </a:r>
            <a:r>
              <a:rPr sz="2750" spc="-10" dirty="0"/>
              <a:t>Haystack)</a:t>
            </a:r>
            <a:endParaRPr sz="2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6711" y="1285875"/>
            <a:ext cx="6910705" cy="5332095"/>
            <a:chOff x="1116711" y="1285875"/>
            <a:chExt cx="6910705" cy="5332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" y="1295400"/>
              <a:ext cx="6891527" cy="53126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1473" y="1290637"/>
              <a:ext cx="6901180" cy="5322570"/>
            </a:xfrm>
            <a:custGeom>
              <a:avLst/>
              <a:gdLst/>
              <a:ahLst/>
              <a:cxnLst/>
              <a:rect l="l" t="t" r="r" b="b"/>
              <a:pathLst>
                <a:path w="6901180" h="5322570">
                  <a:moveTo>
                    <a:pt x="0" y="5322189"/>
                  </a:moveTo>
                  <a:lnTo>
                    <a:pt x="6901052" y="5322189"/>
                  </a:lnTo>
                  <a:lnTo>
                    <a:pt x="6901052" y="0"/>
                  </a:lnTo>
                  <a:lnTo>
                    <a:pt x="0" y="0"/>
                  </a:lnTo>
                  <a:lnTo>
                    <a:pt x="0" y="53221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6200" y="249936"/>
            <a:ext cx="1409700" cy="521334"/>
          </a:xfrm>
          <a:custGeom>
            <a:avLst/>
            <a:gdLst/>
            <a:ahLst/>
            <a:cxnLst/>
            <a:rect l="l" t="t" r="r" b="b"/>
            <a:pathLst>
              <a:path w="1409700" h="521334">
                <a:moveTo>
                  <a:pt x="1409700" y="0"/>
                </a:moveTo>
                <a:lnTo>
                  <a:pt x="0" y="0"/>
                </a:lnTo>
                <a:lnTo>
                  <a:pt x="0" y="521207"/>
                </a:lnTo>
                <a:lnTo>
                  <a:pt x="1409700" y="521207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Before</a:t>
            </a:r>
            <a:r>
              <a:rPr spc="75" dirty="0"/>
              <a:t> </a:t>
            </a:r>
            <a:r>
              <a:rPr dirty="0"/>
              <a:t>we</a:t>
            </a:r>
            <a:r>
              <a:rPr spc="75" dirty="0"/>
              <a:t> </a:t>
            </a:r>
            <a:r>
              <a:rPr dirty="0"/>
              <a:t>Begin:</a:t>
            </a:r>
            <a:r>
              <a:rPr spc="55" dirty="0"/>
              <a:t> </a:t>
            </a:r>
            <a:r>
              <a:rPr dirty="0"/>
              <a:t>Open</a:t>
            </a:r>
            <a:r>
              <a:rPr spc="90" dirty="0"/>
              <a:t> </a:t>
            </a:r>
            <a:r>
              <a:rPr dirty="0">
                <a:solidFill>
                  <a:srgbClr val="3333CC"/>
                </a:solidFill>
              </a:rPr>
              <a:t>Mod</a:t>
            </a:r>
            <a:r>
              <a:rPr spc="5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10</a:t>
            </a:r>
            <a:r>
              <a:rPr spc="75" dirty="0">
                <a:solidFill>
                  <a:srgbClr val="3333CC"/>
                </a:solidFill>
              </a:rPr>
              <a:t> </a:t>
            </a:r>
            <a:r>
              <a:rPr spc="-10" dirty="0"/>
              <a:t>Notebook</a:t>
            </a:r>
          </a:p>
        </p:txBody>
      </p:sp>
      <p:sp>
        <p:nvSpPr>
          <p:cNvPr id="7" name="object 7"/>
          <p:cNvSpPr/>
          <p:nvPr/>
        </p:nvSpPr>
        <p:spPr>
          <a:xfrm>
            <a:off x="1094994" y="2539745"/>
            <a:ext cx="554990" cy="485140"/>
          </a:xfrm>
          <a:custGeom>
            <a:avLst/>
            <a:gdLst/>
            <a:ahLst/>
            <a:cxnLst/>
            <a:rect l="l" t="t" r="r" b="b"/>
            <a:pathLst>
              <a:path w="554989" h="485139">
                <a:moveTo>
                  <a:pt x="0" y="484631"/>
                </a:moveTo>
                <a:lnTo>
                  <a:pt x="554736" y="484631"/>
                </a:lnTo>
                <a:lnTo>
                  <a:pt x="554736" y="0"/>
                </a:lnTo>
                <a:lnTo>
                  <a:pt x="0" y="0"/>
                </a:lnTo>
                <a:lnTo>
                  <a:pt x="0" y="4846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04dd-oo</a:t>
            </a:r>
            <a:r>
              <a:rPr dirty="0"/>
              <a:t>:</a:t>
            </a:r>
            <a:r>
              <a:rPr spc="75" dirty="0"/>
              <a:t> </a:t>
            </a:r>
            <a:r>
              <a:rPr dirty="0"/>
              <a:t>Bloom</a:t>
            </a:r>
            <a:r>
              <a:rPr spc="95" dirty="0"/>
              <a:t> </a:t>
            </a:r>
            <a:r>
              <a:rPr dirty="0"/>
              <a:t>Index</a:t>
            </a:r>
            <a:r>
              <a:rPr spc="105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2108707"/>
            <a:ext cx="8662035" cy="3806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365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fpp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False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positive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probability.</a:t>
            </a:r>
            <a:r>
              <a:rPr sz="2000" spc="-7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 desired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false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positive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rate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per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written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filter.</a:t>
            </a:r>
            <a:r>
              <a:rPr sz="20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influences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number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bits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needed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put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single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item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filter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influences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size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filter.</a:t>
            </a:r>
            <a:r>
              <a:rPr sz="20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value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must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larger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than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0 and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smaller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than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1.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 default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value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0.1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which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requires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5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bits</a:t>
            </a:r>
            <a:r>
              <a:rPr sz="2000" spc="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per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item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numItems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Number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distinct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items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can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contain.</a:t>
            </a:r>
            <a:r>
              <a:rPr sz="2000" spc="-7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setting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important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quality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filtering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as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influences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total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number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bits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used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filter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(number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items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*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number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bits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per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item).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If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setting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 incorrect,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Bloom filter is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either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very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sparsely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populated,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wasting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disk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space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slowing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queries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that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must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download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file,</a:t>
            </a:r>
            <a:r>
              <a:rPr sz="2000" spc="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it</a:t>
            </a:r>
            <a:r>
              <a:rPr sz="2000" spc="50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 too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full and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 less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accurate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(higher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FPP).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value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must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larger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than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0.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 default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1 million</a:t>
            </a:r>
            <a:r>
              <a:rPr sz="2000" spc="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items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5627" y="6144767"/>
            <a:ext cx="5953125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Best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Cardinality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column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78418" y="1185227"/>
            <a:ext cx="4987290" cy="753745"/>
            <a:chOff x="2078418" y="1185227"/>
            <a:chExt cx="4987290" cy="7537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79" y="1194815"/>
              <a:ext cx="4968240" cy="7345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83180" y="1189989"/>
              <a:ext cx="4977765" cy="744220"/>
            </a:xfrm>
            <a:custGeom>
              <a:avLst/>
              <a:gdLst/>
              <a:ahLst/>
              <a:cxnLst/>
              <a:rect l="l" t="t" r="r" b="b"/>
              <a:pathLst>
                <a:path w="4977765" h="744219">
                  <a:moveTo>
                    <a:pt x="0" y="744092"/>
                  </a:moveTo>
                  <a:lnTo>
                    <a:pt x="4977765" y="744092"/>
                  </a:lnTo>
                  <a:lnTo>
                    <a:pt x="4977765" y="0"/>
                  </a:lnTo>
                  <a:lnTo>
                    <a:pt x="0" y="0"/>
                  </a:lnTo>
                  <a:lnTo>
                    <a:pt x="0" y="7440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49936"/>
            <a:ext cx="1409700" cy="521334"/>
            <a:chOff x="76200" y="249936"/>
            <a:chExt cx="1409700" cy="521334"/>
          </a:xfrm>
        </p:grpSpPr>
        <p:sp>
          <p:nvSpPr>
            <p:cNvPr id="3" name="object 3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5603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5" y="0"/>
                  </a:lnTo>
                  <a:lnTo>
                    <a:pt x="281994" y="4766"/>
                  </a:lnTo>
                  <a:lnTo>
                    <a:pt x="326049" y="18436"/>
                  </a:lnTo>
                  <a:lnTo>
                    <a:pt x="365915" y="40069"/>
                  </a:lnTo>
                  <a:lnTo>
                    <a:pt x="400650" y="68722"/>
                  </a:lnTo>
                  <a:lnTo>
                    <a:pt x="429308" y="103454"/>
                  </a:lnTo>
                  <a:lnTo>
                    <a:pt x="450948" y="143321"/>
                  </a:lnTo>
                  <a:lnTo>
                    <a:pt x="464623" y="187382"/>
                  </a:lnTo>
                  <a:lnTo>
                    <a:pt x="469392" y="234696"/>
                  </a:lnTo>
                  <a:lnTo>
                    <a:pt x="464623" y="282009"/>
                  </a:lnTo>
                  <a:lnTo>
                    <a:pt x="450948" y="326070"/>
                  </a:lnTo>
                  <a:lnTo>
                    <a:pt x="429308" y="365937"/>
                  </a:lnTo>
                  <a:lnTo>
                    <a:pt x="400650" y="400669"/>
                  </a:lnTo>
                  <a:lnTo>
                    <a:pt x="365915" y="429322"/>
                  </a:lnTo>
                  <a:lnTo>
                    <a:pt x="326049" y="450955"/>
                  </a:lnTo>
                  <a:lnTo>
                    <a:pt x="281994" y="464625"/>
                  </a:lnTo>
                  <a:lnTo>
                    <a:pt x="234695" y="469392"/>
                  </a:lnTo>
                  <a:lnTo>
                    <a:pt x="187397" y="464625"/>
                  </a:lnTo>
                  <a:lnTo>
                    <a:pt x="143342" y="450955"/>
                  </a:lnTo>
                  <a:lnTo>
                    <a:pt x="103476" y="429322"/>
                  </a:lnTo>
                  <a:lnTo>
                    <a:pt x="68741" y="400669"/>
                  </a:lnTo>
                  <a:lnTo>
                    <a:pt x="40083" y="365937"/>
                  </a:lnTo>
                  <a:lnTo>
                    <a:pt x="18443" y="326070"/>
                  </a:lnTo>
                  <a:lnTo>
                    <a:pt x="4768" y="282009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032" y="254889"/>
            <a:ext cx="2621280" cy="450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27685" algn="l"/>
              </a:tabLst>
            </a:pPr>
            <a:r>
              <a:rPr sz="2800" spc="-50" dirty="0"/>
              <a:t>5</a:t>
            </a:r>
            <a:r>
              <a:rPr sz="2800" dirty="0"/>
              <a:t>	</a:t>
            </a:r>
            <a:r>
              <a:rPr spc="-10" dirty="0"/>
              <a:t>Serialization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15900" y="1273809"/>
            <a:ext cx="8786495" cy="3611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Spark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SQL</a:t>
            </a:r>
            <a:r>
              <a:rPr sz="2000" spc="-10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DataFrame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methods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higher-level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functinos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already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Java-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optimized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354965" marR="36893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Lower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'map</a:t>
            </a:r>
            <a:r>
              <a:rPr sz="2000" dirty="0">
                <a:latin typeface="Arial"/>
                <a:cs typeface="Arial"/>
              </a:rPr>
              <a:t>',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'flatMap</a:t>
            </a:r>
            <a:r>
              <a:rPr sz="2000" dirty="0">
                <a:latin typeface="Arial"/>
                <a:cs typeface="Arial"/>
              </a:rPr>
              <a:t>',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'reduce</a:t>
            </a:r>
            <a:r>
              <a:rPr sz="2000" dirty="0">
                <a:latin typeface="Arial"/>
                <a:cs typeface="Arial"/>
              </a:rPr>
              <a:t>'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UDFs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(lambda)</a:t>
            </a:r>
            <a:r>
              <a:rPr sz="20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Serialization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(Unsafe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row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format)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spc="-10" dirty="0">
                <a:latin typeface="Arial"/>
                <a:cs typeface="Arial"/>
              </a:rPr>
              <a:t>Executor,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Deserialized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executed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Java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bytecode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900">
              <a:latin typeface="Arial"/>
              <a:cs typeface="Arial"/>
            </a:endParaRPr>
          </a:p>
          <a:p>
            <a:pPr marL="354965" marR="104139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Python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(as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opposed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Scala)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take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an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even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bigger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performance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hit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since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requires</a:t>
            </a:r>
            <a:r>
              <a:rPr sz="2000" spc="-6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Python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interpreter</a:t>
            </a:r>
            <a:r>
              <a:rPr sz="2000" spc="-6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be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substantiated</a:t>
            </a:r>
            <a:r>
              <a:rPr sz="2000" spc="-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every</a:t>
            </a:r>
            <a:r>
              <a:rPr sz="2000" spc="-3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Executor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00">
              <a:latin typeface="Arial"/>
              <a:cs typeface="Arial"/>
            </a:endParaRPr>
          </a:p>
          <a:p>
            <a:pPr marL="354965" marR="267970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addition,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UDFs</a:t>
            </a:r>
            <a:r>
              <a:rPr sz="2000" spc="-2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create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'Black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box'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scenario</a:t>
            </a:r>
            <a:r>
              <a:rPr sz="2000" spc="-5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where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Catalyst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Optimizer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has</a:t>
            </a:r>
            <a:r>
              <a:rPr sz="2000" spc="-4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difficulty</a:t>
            </a:r>
            <a:r>
              <a:rPr sz="2000" spc="-5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optimizing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Arial"/>
                <a:cs typeface="Arial"/>
              </a:rPr>
              <a:t>code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" y="5650991"/>
            <a:ext cx="8242300" cy="384175"/>
          </a:xfrm>
          <a:prstGeom prst="rect">
            <a:avLst/>
          </a:prstGeom>
          <a:solidFill>
            <a:srgbClr val="FFFF00"/>
          </a:solidFill>
          <a:ln w="9525">
            <a:solidFill>
              <a:srgbClr val="1B2F3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325"/>
              </a:spcBef>
            </a:pPr>
            <a:r>
              <a:rPr sz="1900" spc="-20" dirty="0">
                <a:latin typeface="Arial Narrow"/>
                <a:cs typeface="Arial Narrow"/>
              </a:rPr>
              <a:t>https://medium.com/quantumblack/spark-udf-deep-insights-</a:t>
            </a:r>
            <a:r>
              <a:rPr sz="1900" spc="-10" dirty="0">
                <a:latin typeface="Arial Narrow"/>
                <a:cs typeface="Arial Narrow"/>
              </a:rPr>
              <a:t>in-</a:t>
            </a:r>
            <a:r>
              <a:rPr sz="1900" spc="-20" dirty="0">
                <a:latin typeface="Arial Narrow"/>
                <a:cs typeface="Arial Narrow"/>
              </a:rPr>
              <a:t>performance-</a:t>
            </a:r>
            <a:r>
              <a:rPr sz="1900" spc="-10" dirty="0">
                <a:latin typeface="Arial Narrow"/>
                <a:cs typeface="Arial Narrow"/>
              </a:rPr>
              <a:t>f0a95a4d8c62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59" y="1397253"/>
            <a:ext cx="7658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Python,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Inter-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(IPC)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passes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between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UDF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Spark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JVM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011" y="1593596"/>
            <a:ext cx="8385175" cy="3100705"/>
            <a:chOff x="96011" y="1593596"/>
            <a:chExt cx="8385175" cy="3100705"/>
          </a:xfrm>
        </p:grpSpPr>
        <p:sp>
          <p:nvSpPr>
            <p:cNvPr id="5" name="object 5"/>
            <p:cNvSpPr/>
            <p:nvPr/>
          </p:nvSpPr>
          <p:spPr>
            <a:xfrm>
              <a:off x="6929373" y="1606296"/>
              <a:ext cx="870585" cy="13970"/>
            </a:xfrm>
            <a:custGeom>
              <a:avLst/>
              <a:gdLst/>
              <a:ahLst/>
              <a:cxnLst/>
              <a:rect l="l" t="t" r="r" b="b"/>
              <a:pathLst>
                <a:path w="870584" h="13969">
                  <a:moveTo>
                    <a:pt x="870203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870203" y="13715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1" y="1734312"/>
              <a:ext cx="8385048" cy="2959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06590" y="2538222"/>
              <a:ext cx="189230" cy="1569720"/>
            </a:xfrm>
            <a:custGeom>
              <a:avLst/>
              <a:gdLst/>
              <a:ahLst/>
              <a:cxnLst/>
              <a:rect l="l" t="t" r="r" b="b"/>
              <a:pathLst>
                <a:path w="189229" h="1569720">
                  <a:moveTo>
                    <a:pt x="0" y="201167"/>
                  </a:moveTo>
                  <a:lnTo>
                    <a:pt x="185927" y="201167"/>
                  </a:lnTo>
                  <a:lnTo>
                    <a:pt x="185927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  <a:path w="189229" h="1569720">
                  <a:moveTo>
                    <a:pt x="4571" y="1569720"/>
                  </a:moveTo>
                  <a:lnTo>
                    <a:pt x="188975" y="1569720"/>
                  </a:lnTo>
                  <a:lnTo>
                    <a:pt x="188975" y="1370076"/>
                  </a:lnTo>
                  <a:lnTo>
                    <a:pt x="4571" y="1370076"/>
                  </a:lnTo>
                  <a:lnTo>
                    <a:pt x="4571" y="1569720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5898" y="1593595"/>
              <a:ext cx="1311275" cy="2496185"/>
            </a:xfrm>
            <a:custGeom>
              <a:avLst/>
              <a:gdLst/>
              <a:ahLst/>
              <a:cxnLst/>
              <a:rect l="l" t="t" r="r" b="b"/>
              <a:pathLst>
                <a:path w="1311275" h="2496185">
                  <a:moveTo>
                    <a:pt x="493522" y="8636"/>
                  </a:moveTo>
                  <a:lnTo>
                    <a:pt x="446786" y="0"/>
                  </a:lnTo>
                  <a:lnTo>
                    <a:pt x="445122" y="9004"/>
                  </a:lnTo>
                  <a:lnTo>
                    <a:pt x="435229" y="5461"/>
                  </a:lnTo>
                  <a:lnTo>
                    <a:pt x="151980" y="802322"/>
                  </a:lnTo>
                  <a:lnTo>
                    <a:pt x="107188" y="786384"/>
                  </a:lnTo>
                  <a:lnTo>
                    <a:pt x="126619" y="944880"/>
                  </a:lnTo>
                  <a:lnTo>
                    <a:pt x="235051" y="840740"/>
                  </a:lnTo>
                  <a:lnTo>
                    <a:pt x="241808" y="834263"/>
                  </a:lnTo>
                  <a:lnTo>
                    <a:pt x="196938" y="818311"/>
                  </a:lnTo>
                  <a:lnTo>
                    <a:pt x="402666" y="239280"/>
                  </a:lnTo>
                  <a:lnTo>
                    <a:pt x="46850" y="2169172"/>
                  </a:lnTo>
                  <a:lnTo>
                    <a:pt x="0" y="2160524"/>
                  </a:lnTo>
                  <a:lnTo>
                    <a:pt x="44323" y="2313940"/>
                  </a:lnTo>
                  <a:lnTo>
                    <a:pt x="129349" y="2201164"/>
                  </a:lnTo>
                  <a:lnTo>
                    <a:pt x="140462" y="2186432"/>
                  </a:lnTo>
                  <a:lnTo>
                    <a:pt x="93586" y="2177796"/>
                  </a:lnTo>
                  <a:lnTo>
                    <a:pt x="493522" y="8636"/>
                  </a:lnTo>
                  <a:close/>
                </a:path>
                <a:path w="1311275" h="2496185">
                  <a:moveTo>
                    <a:pt x="1242568" y="1909445"/>
                  </a:moveTo>
                  <a:lnTo>
                    <a:pt x="789076" y="1489760"/>
                  </a:lnTo>
                  <a:lnTo>
                    <a:pt x="805002" y="1472565"/>
                  </a:lnTo>
                  <a:lnTo>
                    <a:pt x="823595" y="1452499"/>
                  </a:lnTo>
                  <a:lnTo>
                    <a:pt x="660019" y="1404874"/>
                  </a:lnTo>
                  <a:lnTo>
                    <a:pt x="720090" y="1564259"/>
                  </a:lnTo>
                  <a:lnTo>
                    <a:pt x="754583" y="1527022"/>
                  </a:lnTo>
                  <a:lnTo>
                    <a:pt x="1208024" y="1946783"/>
                  </a:lnTo>
                  <a:lnTo>
                    <a:pt x="1242568" y="1909445"/>
                  </a:lnTo>
                  <a:close/>
                </a:path>
                <a:path w="1311275" h="2496185">
                  <a:moveTo>
                    <a:pt x="1310767" y="1946529"/>
                  </a:moveTo>
                  <a:lnTo>
                    <a:pt x="1276858" y="1908683"/>
                  </a:lnTo>
                  <a:lnTo>
                    <a:pt x="756564" y="2375065"/>
                  </a:lnTo>
                  <a:lnTo>
                    <a:pt x="722630" y="2337181"/>
                  </a:lnTo>
                  <a:lnTo>
                    <a:pt x="660019" y="2495677"/>
                  </a:lnTo>
                  <a:lnTo>
                    <a:pt x="824357" y="2450719"/>
                  </a:lnTo>
                  <a:lnTo>
                    <a:pt x="805573" y="2429764"/>
                  </a:lnTo>
                  <a:lnTo>
                    <a:pt x="790409" y="2412847"/>
                  </a:lnTo>
                  <a:lnTo>
                    <a:pt x="1310767" y="19465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22692" y="3236976"/>
            <a:ext cx="1245235" cy="524510"/>
          </a:xfrm>
          <a:prstGeom prst="rect">
            <a:avLst/>
          </a:prstGeom>
          <a:solidFill>
            <a:srgbClr val="FFFF00"/>
          </a:solidFill>
          <a:ln w="9525">
            <a:solidFill>
              <a:srgbClr val="1B2F38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 Narrow"/>
                <a:cs typeface="Arial Narrow"/>
              </a:rPr>
              <a:t>UDF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registered</a:t>
            </a:r>
            <a:endParaRPr sz="1400">
              <a:latin typeface="Arial Narrow"/>
              <a:cs typeface="Arial Narrow"/>
            </a:endParaRPr>
          </a:p>
          <a:p>
            <a:pPr marL="3175"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on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Executor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35"/>
              </a:spcBef>
            </a:pPr>
            <a:r>
              <a:rPr dirty="0"/>
              <a:t>Python</a:t>
            </a:r>
            <a:r>
              <a:rPr spc="75" dirty="0"/>
              <a:t> </a:t>
            </a:r>
            <a:r>
              <a:rPr dirty="0"/>
              <a:t>UDF</a:t>
            </a:r>
            <a:r>
              <a:rPr spc="65" dirty="0"/>
              <a:t> </a:t>
            </a:r>
            <a:r>
              <a:rPr dirty="0"/>
              <a:t>incurs</a:t>
            </a:r>
            <a:r>
              <a:rPr spc="75" dirty="0"/>
              <a:t> </a:t>
            </a:r>
            <a:r>
              <a:rPr dirty="0"/>
              <a:t>IPC</a:t>
            </a:r>
            <a:r>
              <a:rPr spc="65" dirty="0"/>
              <a:t> </a:t>
            </a:r>
            <a:r>
              <a:rPr dirty="0"/>
              <a:t>hit,</a:t>
            </a:r>
            <a:r>
              <a:rPr spc="70" dirty="0"/>
              <a:t> </a:t>
            </a:r>
            <a:r>
              <a:rPr dirty="0"/>
              <a:t>Scala</a:t>
            </a:r>
            <a:r>
              <a:rPr spc="65" dirty="0"/>
              <a:t> </a:t>
            </a:r>
            <a:r>
              <a:rPr spc="-10" dirty="0"/>
              <a:t>doesn't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35"/>
              </a:spcBef>
            </a:pPr>
            <a:r>
              <a:rPr dirty="0"/>
              <a:t>Python</a:t>
            </a:r>
            <a:r>
              <a:rPr spc="90" dirty="0"/>
              <a:t> </a:t>
            </a:r>
            <a:r>
              <a:rPr dirty="0"/>
              <a:t>UDFs</a:t>
            </a:r>
            <a:r>
              <a:rPr spc="80" dirty="0"/>
              <a:t> </a:t>
            </a:r>
            <a:r>
              <a:rPr dirty="0"/>
              <a:t>versus</a:t>
            </a:r>
            <a:r>
              <a:rPr spc="80" dirty="0"/>
              <a:t> </a:t>
            </a:r>
            <a:r>
              <a:rPr dirty="0"/>
              <a:t>Panda</a:t>
            </a:r>
            <a:r>
              <a:rPr spc="85" dirty="0"/>
              <a:t> </a:t>
            </a:r>
            <a:r>
              <a:rPr spc="-25" dirty="0"/>
              <a:t>UDF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551" y="1321053"/>
            <a:ext cx="7734300" cy="319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Python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UDFs,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best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Pandas </a:t>
            </a:r>
            <a:r>
              <a:rPr sz="2400" b="1" spc="-25" dirty="0">
                <a:latin typeface="Arial"/>
                <a:cs typeface="Arial"/>
              </a:rPr>
              <a:t>UDF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Python UDF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(slow)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Char char="–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Serialize/Deserialize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Pickle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484"/>
              </a:spcBef>
              <a:buChar char="–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Fetch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block,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invoke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UDF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row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row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Pandas UDF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(faster)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Char char="–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Data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transfer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Serialization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 </a:t>
            </a:r>
            <a:r>
              <a:rPr sz="2000" spc="-10" dirty="0">
                <a:solidFill>
                  <a:srgbClr val="00AF50"/>
                </a:solidFill>
                <a:latin typeface="Arial"/>
                <a:cs typeface="Arial"/>
              </a:rPr>
              <a:t>Arrow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Char char="–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Fetch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block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invoke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UDF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block</a:t>
            </a:r>
            <a:r>
              <a:rPr sz="2000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00AF50"/>
                </a:solidFill>
                <a:latin typeface="Arial"/>
                <a:cs typeface="Arial"/>
              </a:rPr>
              <a:t> block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275" y="5300471"/>
            <a:ext cx="8537575" cy="5245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400" spc="-10" dirty="0">
                <a:latin typeface="Arial"/>
                <a:cs typeface="Arial"/>
              </a:rPr>
              <a:t>https://databricks.com/blog/2020/05/20/new-pandas-udfs-and-python-type-hints-in-the-upcoming-release-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of-</a:t>
            </a:r>
            <a:r>
              <a:rPr sz="1400" spc="-10" dirty="0">
                <a:latin typeface="Arial"/>
                <a:cs typeface="Arial"/>
              </a:rPr>
              <a:t>apache-spark-3-0.html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05a-c</a:t>
            </a:r>
            <a:r>
              <a:rPr dirty="0"/>
              <a:t>:</a:t>
            </a:r>
            <a:r>
              <a:rPr spc="100" dirty="0"/>
              <a:t> </a:t>
            </a:r>
            <a:r>
              <a:rPr dirty="0"/>
              <a:t>flatMap()</a:t>
            </a:r>
            <a:r>
              <a:rPr spc="105" dirty="0"/>
              <a:t> </a:t>
            </a:r>
            <a:r>
              <a:rPr dirty="0"/>
              <a:t>Requires</a:t>
            </a:r>
            <a:r>
              <a:rPr spc="100" dirty="0"/>
              <a:t> </a:t>
            </a:r>
            <a:r>
              <a:rPr spc="-10" dirty="0"/>
              <a:t>Serialize/DeSerialize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86269" y="1285811"/>
            <a:ext cx="1808480" cy="4097654"/>
            <a:chOff x="6986269" y="1285811"/>
            <a:chExt cx="1808480" cy="40976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3551" y="1295400"/>
              <a:ext cx="1679448" cy="4078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78725" y="1290574"/>
              <a:ext cx="1689100" cy="4088129"/>
            </a:xfrm>
            <a:custGeom>
              <a:avLst/>
              <a:gdLst/>
              <a:ahLst/>
              <a:cxnLst/>
              <a:rect l="l" t="t" r="r" b="b"/>
              <a:pathLst>
                <a:path w="1689100" h="4088129">
                  <a:moveTo>
                    <a:pt x="0" y="4087749"/>
                  </a:moveTo>
                  <a:lnTo>
                    <a:pt x="1688973" y="4087749"/>
                  </a:lnTo>
                  <a:lnTo>
                    <a:pt x="1688973" y="0"/>
                  </a:lnTo>
                  <a:lnTo>
                    <a:pt x="0" y="0"/>
                  </a:lnTo>
                  <a:lnTo>
                    <a:pt x="0" y="40877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8019" y="2395727"/>
              <a:ext cx="1744980" cy="2068195"/>
            </a:xfrm>
            <a:custGeom>
              <a:avLst/>
              <a:gdLst/>
              <a:ahLst/>
              <a:cxnLst/>
              <a:rect l="l" t="t" r="r" b="b"/>
              <a:pathLst>
                <a:path w="1744979" h="2068195">
                  <a:moveTo>
                    <a:pt x="0" y="260603"/>
                  </a:moveTo>
                  <a:lnTo>
                    <a:pt x="1744979" y="260603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  <a:path w="1744979" h="2068195">
                  <a:moveTo>
                    <a:pt x="403859" y="2068067"/>
                  </a:moveTo>
                  <a:lnTo>
                    <a:pt x="1394459" y="2068067"/>
                  </a:lnTo>
                  <a:lnTo>
                    <a:pt x="1394459" y="1769363"/>
                  </a:lnTo>
                  <a:lnTo>
                    <a:pt x="403859" y="1769363"/>
                  </a:lnTo>
                  <a:lnTo>
                    <a:pt x="403859" y="2068067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6850" y="1263650"/>
            <a:ext cx="5358130" cy="1648460"/>
            <a:chOff x="196850" y="1263650"/>
            <a:chExt cx="5358130" cy="16484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1295400"/>
              <a:ext cx="5231892" cy="15819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8221" y="1290573"/>
              <a:ext cx="5241925" cy="1609725"/>
            </a:xfrm>
            <a:custGeom>
              <a:avLst/>
              <a:gdLst/>
              <a:ahLst/>
              <a:cxnLst/>
              <a:rect l="l" t="t" r="r" b="b"/>
              <a:pathLst>
                <a:path w="5241925" h="1609725">
                  <a:moveTo>
                    <a:pt x="0" y="1609725"/>
                  </a:moveTo>
                  <a:lnTo>
                    <a:pt x="5241417" y="1609725"/>
                  </a:lnTo>
                  <a:lnTo>
                    <a:pt x="5241417" y="0"/>
                  </a:lnTo>
                  <a:lnTo>
                    <a:pt x="0" y="0"/>
                  </a:lnTo>
                  <a:lnTo>
                    <a:pt x="0" y="1609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1295400"/>
              <a:ext cx="5294630" cy="586740"/>
            </a:xfrm>
            <a:custGeom>
              <a:avLst/>
              <a:gdLst/>
              <a:ahLst/>
              <a:cxnLst/>
              <a:rect l="l" t="t" r="r" b="b"/>
              <a:pathLst>
                <a:path w="5294630" h="586739">
                  <a:moveTo>
                    <a:pt x="0" y="586739"/>
                  </a:moveTo>
                  <a:lnTo>
                    <a:pt x="5294376" y="586739"/>
                  </a:lnTo>
                  <a:lnTo>
                    <a:pt x="5294376" y="0"/>
                  </a:lnTo>
                  <a:lnTo>
                    <a:pt x="0" y="0"/>
                  </a:lnTo>
                  <a:lnTo>
                    <a:pt x="0" y="586739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" y="2656332"/>
              <a:ext cx="1653539" cy="1981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6031" y="2628900"/>
              <a:ext cx="1729739" cy="251460"/>
            </a:xfrm>
            <a:custGeom>
              <a:avLst/>
              <a:gdLst/>
              <a:ahLst/>
              <a:cxnLst/>
              <a:rect l="l" t="t" r="r" b="b"/>
              <a:pathLst>
                <a:path w="1729739" h="251460">
                  <a:moveTo>
                    <a:pt x="0" y="251460"/>
                  </a:moveTo>
                  <a:lnTo>
                    <a:pt x="1729739" y="251460"/>
                  </a:lnTo>
                  <a:lnTo>
                    <a:pt x="1729739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966" y="3279928"/>
            <a:ext cx="3140348" cy="111507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07340" y="3229482"/>
            <a:ext cx="520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Input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858" y="4698832"/>
            <a:ext cx="2241061" cy="204491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46100" y="4677536"/>
            <a:ext cx="687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0553" y="3229482"/>
            <a:ext cx="13442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Narrow"/>
                <a:cs typeface="Arial Narrow"/>
              </a:rPr>
              <a:t>Spent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time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spc="-20" dirty="0">
                <a:latin typeface="Arial Narrow"/>
                <a:cs typeface="Arial Narrow"/>
              </a:rPr>
              <a:t>doing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Arial Narrow"/>
                <a:cs typeface="Arial Narrow"/>
              </a:rPr>
              <a:t>Serialize/Deserialize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40135" y="3766883"/>
            <a:ext cx="2228850" cy="1695450"/>
            <a:chOff x="4640135" y="3766883"/>
            <a:chExt cx="2228850" cy="169545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0702" y="4669536"/>
              <a:ext cx="2188820" cy="7833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44897" y="4664710"/>
              <a:ext cx="2219325" cy="793115"/>
            </a:xfrm>
            <a:custGeom>
              <a:avLst/>
              <a:gdLst/>
              <a:ahLst/>
              <a:cxnLst/>
              <a:rect l="l" t="t" r="r" b="b"/>
              <a:pathLst>
                <a:path w="2219325" h="793114">
                  <a:moveTo>
                    <a:pt x="0" y="792860"/>
                  </a:moveTo>
                  <a:lnTo>
                    <a:pt x="2219325" y="792860"/>
                  </a:lnTo>
                  <a:lnTo>
                    <a:pt x="2219325" y="0"/>
                  </a:lnTo>
                  <a:lnTo>
                    <a:pt x="0" y="0"/>
                  </a:lnTo>
                  <a:lnTo>
                    <a:pt x="0" y="7928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9723" y="3776472"/>
              <a:ext cx="1927860" cy="84581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44897" y="3771646"/>
              <a:ext cx="1937385" cy="855344"/>
            </a:xfrm>
            <a:custGeom>
              <a:avLst/>
              <a:gdLst/>
              <a:ahLst/>
              <a:cxnLst/>
              <a:rect l="l" t="t" r="r" b="b"/>
              <a:pathLst>
                <a:path w="1937384" h="855345">
                  <a:moveTo>
                    <a:pt x="0" y="855344"/>
                  </a:moveTo>
                  <a:lnTo>
                    <a:pt x="1937384" y="855344"/>
                  </a:lnTo>
                  <a:lnTo>
                    <a:pt x="1937384" y="0"/>
                  </a:lnTo>
                  <a:lnTo>
                    <a:pt x="0" y="0"/>
                  </a:lnTo>
                  <a:lnTo>
                    <a:pt x="0" y="855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553" y="5122926"/>
              <a:ext cx="685800" cy="154305"/>
            </a:xfrm>
            <a:custGeom>
              <a:avLst/>
              <a:gdLst/>
              <a:ahLst/>
              <a:cxnLst/>
              <a:rect l="l" t="t" r="r" b="b"/>
              <a:pathLst>
                <a:path w="685800" h="154304">
                  <a:moveTo>
                    <a:pt x="0" y="153924"/>
                  </a:moveTo>
                  <a:lnTo>
                    <a:pt x="685800" y="153924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13" y="254889"/>
            <a:ext cx="546862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900045" algn="l"/>
              </a:tabLst>
            </a:pPr>
            <a:r>
              <a:rPr dirty="0">
                <a:solidFill>
                  <a:srgbClr val="FF0000"/>
                </a:solidFill>
              </a:rPr>
              <a:t>05a-c</a:t>
            </a:r>
            <a:r>
              <a:rPr dirty="0"/>
              <a:t>:</a:t>
            </a:r>
            <a:r>
              <a:rPr spc="60" dirty="0"/>
              <a:t> </a:t>
            </a:r>
            <a:r>
              <a:rPr spc="-10" dirty="0"/>
              <a:t>explode()</a:t>
            </a:r>
            <a:r>
              <a:rPr dirty="0"/>
              <a:t>	Java-</a:t>
            </a:r>
            <a:r>
              <a:rPr spc="-10" dirty="0"/>
              <a:t>optimized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8303" y="1285811"/>
            <a:ext cx="2085975" cy="994410"/>
            <a:chOff x="138303" y="1285811"/>
            <a:chExt cx="2085975" cy="994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1295400"/>
              <a:ext cx="2066544" cy="975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3065" y="1290574"/>
              <a:ext cx="2076450" cy="984885"/>
            </a:xfrm>
            <a:custGeom>
              <a:avLst/>
              <a:gdLst/>
              <a:ahLst/>
              <a:cxnLst/>
              <a:rect l="l" t="t" r="r" b="b"/>
              <a:pathLst>
                <a:path w="2076450" h="984885">
                  <a:moveTo>
                    <a:pt x="0" y="984885"/>
                  </a:moveTo>
                  <a:lnTo>
                    <a:pt x="2076069" y="984885"/>
                  </a:lnTo>
                  <a:lnTo>
                    <a:pt x="2076069" y="0"/>
                  </a:lnTo>
                  <a:lnTo>
                    <a:pt x="0" y="0"/>
                  </a:lnTo>
                  <a:lnTo>
                    <a:pt x="0" y="9848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06650" y="1301051"/>
            <a:ext cx="4743450" cy="4187190"/>
            <a:chOff x="2406650" y="1301051"/>
            <a:chExt cx="4743450" cy="41871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1310639"/>
              <a:ext cx="4701540" cy="40782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33701" y="1305813"/>
              <a:ext cx="4711065" cy="4126229"/>
            </a:xfrm>
            <a:custGeom>
              <a:avLst/>
              <a:gdLst/>
              <a:ahLst/>
              <a:cxnLst/>
              <a:rect l="l" t="t" r="r" b="b"/>
              <a:pathLst>
                <a:path w="4711065" h="4126229">
                  <a:moveTo>
                    <a:pt x="0" y="4125849"/>
                  </a:moveTo>
                  <a:lnTo>
                    <a:pt x="4711064" y="4125849"/>
                  </a:lnTo>
                  <a:lnTo>
                    <a:pt x="4711064" y="0"/>
                  </a:lnTo>
                  <a:lnTo>
                    <a:pt x="0" y="0"/>
                  </a:lnTo>
                  <a:lnTo>
                    <a:pt x="0" y="41258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400" y="5204460"/>
              <a:ext cx="1684020" cy="251460"/>
            </a:xfrm>
            <a:custGeom>
              <a:avLst/>
              <a:gdLst/>
              <a:ahLst/>
              <a:cxnLst/>
              <a:rect l="l" t="t" r="r" b="b"/>
              <a:pathLst>
                <a:path w="1684020" h="251460">
                  <a:moveTo>
                    <a:pt x="0" y="251460"/>
                  </a:moveTo>
                  <a:lnTo>
                    <a:pt x="1684020" y="251460"/>
                  </a:lnTo>
                  <a:lnTo>
                    <a:pt x="1684020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0" y="2569463"/>
              <a:ext cx="2301240" cy="22539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352855" y="1307147"/>
            <a:ext cx="1482090" cy="3768090"/>
            <a:chOff x="7352855" y="1307147"/>
            <a:chExt cx="1482090" cy="37680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2444" y="1316736"/>
              <a:ext cx="1463040" cy="37490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57618" y="1311910"/>
              <a:ext cx="1472565" cy="3758565"/>
            </a:xfrm>
            <a:custGeom>
              <a:avLst/>
              <a:gdLst/>
              <a:ahLst/>
              <a:cxnLst/>
              <a:rect l="l" t="t" r="r" b="b"/>
              <a:pathLst>
                <a:path w="1472565" h="3758565">
                  <a:moveTo>
                    <a:pt x="0" y="3758565"/>
                  </a:moveTo>
                  <a:lnTo>
                    <a:pt x="1472565" y="3758565"/>
                  </a:lnTo>
                  <a:lnTo>
                    <a:pt x="1472565" y="0"/>
                  </a:lnTo>
                  <a:lnTo>
                    <a:pt x="0" y="0"/>
                  </a:lnTo>
                  <a:lnTo>
                    <a:pt x="0" y="37585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5031" y="2534793"/>
            <a:ext cx="18992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Narrow"/>
                <a:cs typeface="Arial Narrow"/>
              </a:rPr>
              <a:t>Can</a:t>
            </a:r>
            <a:r>
              <a:rPr sz="1400" spc="-2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do</a:t>
            </a:r>
            <a:r>
              <a:rPr sz="1400" spc="-2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processing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in</a:t>
            </a:r>
            <a:r>
              <a:rPr sz="1400" spc="-20" dirty="0"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Arial Narrow"/>
                <a:cs typeface="Arial Narrow"/>
              </a:rPr>
              <a:t>Unsafe </a:t>
            </a:r>
            <a:r>
              <a:rPr sz="1400" dirty="0">
                <a:solidFill>
                  <a:srgbClr val="0079DB"/>
                </a:solidFill>
                <a:latin typeface="Arial Narrow"/>
                <a:cs typeface="Arial Narrow"/>
              </a:rPr>
              <a:t>Row</a:t>
            </a:r>
            <a:r>
              <a:rPr sz="1400" spc="-10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79DB"/>
                </a:solidFill>
                <a:latin typeface="Arial Narrow"/>
                <a:cs typeface="Arial Narrow"/>
              </a:rPr>
              <a:t>binary</a:t>
            </a:r>
            <a:r>
              <a:rPr sz="1400" spc="-5" dirty="0">
                <a:solidFill>
                  <a:srgbClr val="0079DB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79DB"/>
                </a:solidFill>
                <a:latin typeface="Arial Narrow"/>
                <a:cs typeface="Arial Narrow"/>
              </a:rPr>
              <a:t>format</a:t>
            </a:r>
            <a:r>
              <a:rPr sz="1400" dirty="0">
                <a:latin typeface="Arial Narrow"/>
                <a:cs typeface="Arial Narrow"/>
              </a:rPr>
              <a:t>.</a:t>
            </a:r>
            <a:r>
              <a:rPr sz="1400" spc="31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Don't </a:t>
            </a:r>
            <a:r>
              <a:rPr sz="1400" dirty="0">
                <a:latin typeface="Arial Narrow"/>
                <a:cs typeface="Arial Narrow"/>
              </a:rPr>
              <a:t>need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to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Serialize/Deserialize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In</a:t>
            </a:r>
            <a:r>
              <a:rPr spc="2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321053"/>
            <a:ext cx="4649470" cy="37706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module,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learned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about: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9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Skipping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Caching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Caching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Delta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(Databricks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proprietary)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 </a:t>
            </a:r>
            <a:r>
              <a:rPr sz="1800" spc="-10" dirty="0">
                <a:latin typeface="Arial"/>
                <a:cs typeface="Arial"/>
              </a:rPr>
              <a:t>issues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Spill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(to</a:t>
            </a:r>
            <a:r>
              <a:rPr sz="1800" spc="-10" dirty="0">
                <a:latin typeface="Arial"/>
                <a:cs typeface="Arial"/>
              </a:rPr>
              <a:t> Disk)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20" dirty="0">
                <a:latin typeface="Arial"/>
                <a:cs typeface="Arial"/>
              </a:rPr>
              <a:t>Skew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Shuffle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Serialization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Objectives</a:t>
            </a:r>
            <a:r>
              <a:rPr spc="125" dirty="0"/>
              <a:t> </a:t>
            </a:r>
            <a:r>
              <a:rPr dirty="0"/>
              <a:t>–</a:t>
            </a:r>
            <a:r>
              <a:rPr spc="95" dirty="0"/>
              <a:t> </a:t>
            </a:r>
            <a:r>
              <a:rPr dirty="0"/>
              <a:t>Performance</a:t>
            </a:r>
            <a:r>
              <a:rPr spc="114" dirty="0"/>
              <a:t> </a:t>
            </a:r>
            <a:r>
              <a:rPr spc="-10" dirty="0"/>
              <a:t>Tuning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03" y="1321053"/>
            <a:ext cx="8156575" cy="3746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After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completing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module,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you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will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have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knowledge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how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dirty="0">
                <a:latin typeface="Arial"/>
                <a:cs typeface="Arial"/>
              </a:rPr>
              <a:t>configure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performant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Spark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queries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9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Caching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Caching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Delta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(Databricks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proprietary)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 </a:t>
            </a:r>
            <a:r>
              <a:rPr sz="1800" spc="-10" dirty="0">
                <a:latin typeface="Arial"/>
                <a:cs typeface="Arial"/>
              </a:rPr>
              <a:t>issues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Spill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(to</a:t>
            </a:r>
            <a:r>
              <a:rPr sz="1800" spc="-10" dirty="0">
                <a:latin typeface="Arial"/>
                <a:cs typeface="Arial"/>
              </a:rPr>
              <a:t> Disk)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20" dirty="0">
                <a:latin typeface="Arial"/>
                <a:cs typeface="Arial"/>
              </a:rPr>
              <a:t>Skew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Shuffle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Serialization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32661"/>
            <a:ext cx="8829675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4502785" algn="l"/>
                <a:tab pos="725678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intermediate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(partitions)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RAM.</a:t>
            </a:r>
            <a:r>
              <a:rPr sz="1800" dirty="0">
                <a:latin typeface="Arial"/>
                <a:cs typeface="Arial"/>
              </a:rPr>
              <a:t>	Note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default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coded.</a:t>
            </a:r>
            <a:r>
              <a:rPr sz="1800" dirty="0">
                <a:latin typeface="Arial"/>
                <a:cs typeface="Arial"/>
              </a:rPr>
              <a:t>	Once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cached,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used </a:t>
            </a:r>
            <a:r>
              <a:rPr sz="1800" dirty="0">
                <a:latin typeface="Arial"/>
                <a:cs typeface="Arial"/>
              </a:rPr>
              <a:t>again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without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re-computing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scratch.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measured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milliseconds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measured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nanoseconds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cache()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lazy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until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occurs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Beneficiaries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machine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algorithms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does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iterative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3866388"/>
            <a:ext cx="8382000" cy="120142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 marR="42862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Arial Narrow"/>
                <a:cs typeface="Arial Narrow"/>
              </a:rPr>
              <a:t>Note:</a:t>
            </a:r>
            <a:r>
              <a:rPr sz="1600" b="1" spc="28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Note: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In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Python,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stored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objects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will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always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be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Serialized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with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Pickle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library,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so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it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does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not </a:t>
            </a:r>
            <a:r>
              <a:rPr sz="1600" b="1" dirty="0">
                <a:latin typeface="Arial Narrow"/>
                <a:cs typeface="Arial Narrow"/>
              </a:rPr>
              <a:t>matter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whether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you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choose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serialized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level</a:t>
            </a:r>
            <a:endParaRPr sz="1600">
              <a:latin typeface="Arial Narrow"/>
              <a:cs typeface="Arial Narrow"/>
            </a:endParaRPr>
          </a:p>
          <a:p>
            <a:pPr marL="91440" marR="402590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latin typeface="Arial Narrow"/>
                <a:cs typeface="Arial Narrow"/>
              </a:rPr>
              <a:t>Spark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also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automatically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persists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some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intermediate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data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in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shuffle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operations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even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without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users </a:t>
            </a:r>
            <a:r>
              <a:rPr sz="1600" b="1" dirty="0">
                <a:latin typeface="Arial Narrow"/>
                <a:cs typeface="Arial Narrow"/>
              </a:rPr>
              <a:t>calling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333CC"/>
                </a:solidFill>
                <a:latin typeface="Arial Narrow"/>
                <a:cs typeface="Arial Narrow"/>
              </a:rPr>
              <a:t>persist().</a:t>
            </a:r>
            <a:r>
              <a:rPr sz="1600" b="1" spc="-3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This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is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done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to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avoid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re-</a:t>
            </a:r>
            <a:r>
              <a:rPr sz="1600" b="1" dirty="0">
                <a:latin typeface="Arial Narrow"/>
                <a:cs typeface="Arial Narrow"/>
              </a:rPr>
              <a:t>computing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entire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input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if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node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fails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during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shuffle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40" y="5389575"/>
            <a:ext cx="85604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 Narrow"/>
                <a:cs typeface="Arial Narrow"/>
              </a:rPr>
              <a:t>Serialization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is</a:t>
            </a:r>
            <a:r>
              <a:rPr sz="1600" spc="-2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the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process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of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converting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object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into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sequence</a:t>
            </a:r>
            <a:r>
              <a:rPr sz="1600" spc="-6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of</a:t>
            </a:r>
            <a:r>
              <a:rPr sz="1600" spc="-2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bytes</a:t>
            </a:r>
            <a:r>
              <a:rPr sz="1600" spc="-2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which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can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be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persisted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to</a:t>
            </a:r>
            <a:r>
              <a:rPr sz="1600" spc="-2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disk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or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 Narrow"/>
                <a:cs typeface="Arial Narrow"/>
              </a:rPr>
              <a:t>database</a:t>
            </a:r>
            <a:r>
              <a:rPr sz="1600" spc="-6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or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sent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through</a:t>
            </a:r>
            <a:r>
              <a:rPr sz="1600" spc="-5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network.</a:t>
            </a:r>
            <a:r>
              <a:rPr sz="1600" spc="-7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The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reverse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process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of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creating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object</a:t>
            </a:r>
            <a:r>
              <a:rPr sz="1600" spc="-5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from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sequence</a:t>
            </a:r>
            <a:r>
              <a:rPr sz="1600" spc="-6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of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bytes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is</a:t>
            </a:r>
            <a:r>
              <a:rPr sz="1600" spc="2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deserialization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35"/>
              </a:spcBef>
            </a:pPr>
            <a:r>
              <a:rPr dirty="0"/>
              <a:t>Spark</a:t>
            </a:r>
            <a:r>
              <a:rPr spc="80" dirty="0"/>
              <a:t> </a:t>
            </a:r>
            <a:r>
              <a:rPr spc="-10" dirty="0"/>
              <a:t>Cache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0037" y="245173"/>
            <a:ext cx="428625" cy="530860"/>
            <a:chOff x="300037" y="245173"/>
            <a:chExt cx="428625" cy="530860"/>
          </a:xfrm>
        </p:grpSpPr>
        <p:sp>
          <p:nvSpPr>
            <p:cNvPr id="7" name="object 7"/>
            <p:cNvSpPr/>
            <p:nvPr/>
          </p:nvSpPr>
          <p:spPr>
            <a:xfrm>
              <a:off x="304800" y="249936"/>
              <a:ext cx="419100" cy="521334"/>
            </a:xfrm>
            <a:custGeom>
              <a:avLst/>
              <a:gdLst/>
              <a:ahLst/>
              <a:cxnLst/>
              <a:rect l="l" t="t" r="r" b="b"/>
              <a:pathLst>
                <a:path w="419100" h="521334">
                  <a:moveTo>
                    <a:pt x="209550" y="0"/>
                  </a:moveTo>
                  <a:lnTo>
                    <a:pt x="0" y="260604"/>
                  </a:lnTo>
                  <a:lnTo>
                    <a:pt x="209550" y="521208"/>
                  </a:lnTo>
                  <a:lnTo>
                    <a:pt x="419100" y="26060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249936"/>
              <a:ext cx="419100" cy="521334"/>
            </a:xfrm>
            <a:custGeom>
              <a:avLst/>
              <a:gdLst/>
              <a:ahLst/>
              <a:cxnLst/>
              <a:rect l="l" t="t" r="r" b="b"/>
              <a:pathLst>
                <a:path w="419100" h="521334">
                  <a:moveTo>
                    <a:pt x="0" y="260604"/>
                  </a:moveTo>
                  <a:lnTo>
                    <a:pt x="209550" y="0"/>
                  </a:lnTo>
                  <a:lnTo>
                    <a:pt x="419100" y="260604"/>
                  </a:lnTo>
                  <a:lnTo>
                    <a:pt x="209550" y="521208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6300" y="6237732"/>
            <a:ext cx="739140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335"/>
              </a:spcBef>
            </a:pPr>
            <a:r>
              <a:rPr sz="1800" b="1" dirty="0">
                <a:latin typeface="Arial Narrow"/>
                <a:cs typeface="Arial Narrow"/>
              </a:rPr>
              <a:t>Best</a:t>
            </a:r>
            <a:r>
              <a:rPr sz="1800" b="1" spc="-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practices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for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caching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Spark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SQL</a:t>
            </a:r>
            <a:r>
              <a:rPr sz="1800" b="1" spc="-4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|</a:t>
            </a:r>
            <a:r>
              <a:rPr sz="1800" b="1" spc="-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by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David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Vrba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|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Towards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Data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Science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44" y="999490"/>
            <a:ext cx="8827135" cy="14065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When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options: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ts val="2050"/>
              </a:lnSpc>
              <a:spcBef>
                <a:spcPts val="74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Raw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storage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(Deserialized)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ts val="2050"/>
              </a:lnSpc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Serialized </a:t>
            </a:r>
            <a:r>
              <a:rPr sz="1700" dirty="0">
                <a:latin typeface="Arial"/>
                <a:cs typeface="Arial"/>
              </a:rPr>
              <a:t>(Note: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To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serialize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object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means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convert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state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byte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stream)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characteristics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Serialized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44" y="4879924"/>
            <a:ext cx="86614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4199255" algn="l"/>
              </a:tabLst>
            </a:pPr>
            <a:r>
              <a:rPr sz="1800" dirty="0">
                <a:latin typeface="Arial"/>
                <a:cs typeface="Arial"/>
              </a:rPr>
              <a:t>Caching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memory.</a:t>
            </a:r>
            <a:r>
              <a:rPr sz="1800" dirty="0">
                <a:latin typeface="Arial"/>
                <a:cs typeface="Arial"/>
              </a:rPr>
              <a:t>	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Recently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0" dirty="0">
                <a:latin typeface="Arial"/>
                <a:cs typeface="Arial"/>
              </a:rPr>
              <a:t> (LRU)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3009900" algn="l"/>
              </a:tabLst>
            </a:pPr>
            <a:r>
              <a:rPr sz="1800" dirty="0">
                <a:latin typeface="Arial"/>
                <a:cs typeface="Arial"/>
              </a:rPr>
              <a:t>determines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evict.</a:t>
            </a:r>
            <a:r>
              <a:rPr sz="1800" dirty="0">
                <a:latin typeface="Arial"/>
                <a:cs typeface="Arial"/>
              </a:rPr>
              <a:t>	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evicted, data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 re-</a:t>
            </a:r>
            <a:r>
              <a:rPr sz="1800" spc="-10" dirty="0">
                <a:latin typeface="Arial"/>
                <a:cs typeface="Arial"/>
              </a:rPr>
              <a:t>calculated/re-</a:t>
            </a:r>
            <a:r>
              <a:rPr sz="1800" dirty="0">
                <a:latin typeface="Arial"/>
                <a:cs typeface="Arial"/>
              </a:rPr>
              <a:t>cached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8" y="2446020"/>
            <a:ext cx="8484108" cy="2473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812" y="2473960"/>
            <a:ext cx="8382000" cy="237744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3049" y="2469197"/>
          <a:ext cx="8382000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Raw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caching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(Deserialized)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Serialized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Caching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00CC97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Pretty fast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process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Slower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processing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than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raw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caching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24637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take up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2x-4x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more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space.</a:t>
                      </a:r>
                      <a:r>
                        <a:rPr sz="1800" spc="4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example,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100MB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data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cached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could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consume 350MB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memory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Overhead is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minimal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07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put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pressure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JVM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JVM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garbage</a:t>
                      </a:r>
                      <a:r>
                        <a:rPr sz="1800" spc="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collection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Less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pressure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7137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usage:rdd.persist(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StorageLevel.MEMORY_ONLY)</a:t>
                      </a:r>
                      <a:r>
                        <a:rPr sz="1800" spc="3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spc="3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rdd.cache()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321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usage:rdd.persist( StorageLevel.MEMORY_ONLY_SER)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020699" y="5676900"/>
            <a:ext cx="7066280" cy="943610"/>
            <a:chOff x="1020699" y="5676900"/>
            <a:chExt cx="7066280" cy="9436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5724144"/>
              <a:ext cx="7046976" cy="8686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5461" y="5719381"/>
              <a:ext cx="7056755" cy="878205"/>
            </a:xfrm>
            <a:custGeom>
              <a:avLst/>
              <a:gdLst/>
              <a:ahLst/>
              <a:cxnLst/>
              <a:rect l="l" t="t" r="r" b="b"/>
              <a:pathLst>
                <a:path w="7056755" h="878204">
                  <a:moveTo>
                    <a:pt x="0" y="878204"/>
                  </a:moveTo>
                  <a:lnTo>
                    <a:pt x="7056501" y="878204"/>
                  </a:lnTo>
                  <a:lnTo>
                    <a:pt x="7056501" y="0"/>
                  </a:lnTo>
                  <a:lnTo>
                    <a:pt x="0" y="0"/>
                  </a:lnTo>
                  <a:lnTo>
                    <a:pt x="0" y="8782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0812" y="5715000"/>
              <a:ext cx="838200" cy="867410"/>
            </a:xfrm>
            <a:custGeom>
              <a:avLst/>
              <a:gdLst/>
              <a:ahLst/>
              <a:cxnLst/>
              <a:rect l="l" t="t" r="r" b="b"/>
              <a:pathLst>
                <a:path w="838200" h="867409">
                  <a:moveTo>
                    <a:pt x="0" y="867156"/>
                  </a:moveTo>
                  <a:lnTo>
                    <a:pt x="838200" y="867156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867156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Two</a:t>
            </a:r>
            <a:r>
              <a:rPr spc="80" dirty="0"/>
              <a:t> </a:t>
            </a:r>
            <a:r>
              <a:rPr dirty="0"/>
              <a:t>options</a:t>
            </a:r>
            <a:r>
              <a:rPr spc="85" dirty="0"/>
              <a:t> </a:t>
            </a:r>
            <a:r>
              <a:rPr dirty="0"/>
              <a:t>when</a:t>
            </a:r>
            <a:r>
              <a:rPr spc="80" dirty="0"/>
              <a:t> </a:t>
            </a:r>
            <a:r>
              <a:rPr dirty="0"/>
              <a:t>Spark</a:t>
            </a:r>
            <a:r>
              <a:rPr spc="85" dirty="0"/>
              <a:t> </a:t>
            </a:r>
            <a:r>
              <a:rPr spc="-10" dirty="0"/>
              <a:t>Caching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63" y="1027302"/>
            <a:ext cx="7434580" cy="1489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library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(RDDs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812165" lvl="1" indent="-284480">
              <a:lnSpc>
                <a:spcPct val="100000"/>
              </a:lnSpc>
              <a:spcBef>
                <a:spcPts val="960"/>
              </a:spcBef>
              <a:buChar char="•"/>
              <a:tabLst>
                <a:tab pos="812165" algn="l"/>
                <a:tab pos="812800" algn="l"/>
                <a:tab pos="1829435" algn="l"/>
              </a:tabLst>
            </a:pPr>
            <a:r>
              <a:rPr sz="1800" dirty="0">
                <a:latin typeface="Arial"/>
                <a:cs typeface="Arial"/>
              </a:rPr>
              <a:t>Scala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import</a:t>
            </a:r>
            <a:r>
              <a:rPr sz="1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org.apache.spark.StorageLevel._</a:t>
            </a:r>
            <a:endParaRPr sz="1800">
              <a:latin typeface="Arial"/>
              <a:cs typeface="Arial"/>
            </a:endParaRPr>
          </a:p>
          <a:p>
            <a:pPr marL="812165" lvl="1" indent="-28448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Python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pyspark</a:t>
            </a:r>
            <a:r>
              <a:rPr sz="1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import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StorageLevel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User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 level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persistence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below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4" y="2648697"/>
            <a:ext cx="8839206" cy="38709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067" y="2667749"/>
            <a:ext cx="8763000" cy="379323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1305" y="2662999"/>
          <a:ext cx="8763000" cy="379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Storage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  <a:solidFill>
                      <a:srgbClr val="009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MEMORY_ONLY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358775" algn="just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Store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RDD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deserialized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Java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objects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JVM.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RDD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memory,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some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partitions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cached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recomputed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fly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they're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needed.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3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3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default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cache()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MEMORY_AND_DISK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Store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RDD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deserialized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Java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objects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JVM.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RDD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memory,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store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partitions that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don't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disk,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read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them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there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3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needed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MEMORY_ONLY_SER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(Java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Scala)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825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Store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RDD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serialized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Java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objects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(one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byte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array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partition).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is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generally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space-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efficient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deserialized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objects,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especially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fast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serializer,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 but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CPU-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intensive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read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MEMORY_AND_DISK_SER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(Java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Scala)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28956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Similar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MEMORY_ONLY_SER,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spill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partitions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don't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memory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disk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instead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recomputing them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fly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they're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needed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DISK_ONLY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Store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RDD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partitions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only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disk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MEMORY_ONLY_2,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MEMORY_AND_DISK_2,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etc.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levels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above,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replicate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cluster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nodes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4551" y="197408"/>
            <a:ext cx="5169523" cy="58393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Cache</a:t>
            </a:r>
            <a:r>
              <a:rPr spc="85" dirty="0"/>
              <a:t> </a:t>
            </a:r>
            <a:r>
              <a:rPr spc="-10" dirty="0"/>
              <a:t>syntax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4562</Words>
  <Application>Microsoft Office PowerPoint</Application>
  <PresentationFormat>On-screen Show (4:3)</PresentationFormat>
  <Paragraphs>418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Arial Narrow</vt:lpstr>
      <vt:lpstr>Calibri</vt:lpstr>
      <vt:lpstr>Century Gothic</vt:lpstr>
      <vt:lpstr>Courier New</vt:lpstr>
      <vt:lpstr>Lucida Grande</vt:lpstr>
      <vt:lpstr>Lucida Sans</vt:lpstr>
      <vt:lpstr>Tahoma</vt:lpstr>
      <vt:lpstr>Times New Roman</vt:lpstr>
      <vt:lpstr>Office Theme</vt:lpstr>
      <vt:lpstr>C7084 Big Data</vt:lpstr>
      <vt:lpstr>PowerPoint Presentation</vt:lpstr>
      <vt:lpstr>PowerPoint Presentation</vt:lpstr>
      <vt:lpstr>Module 10: Performance Tuning</vt:lpstr>
      <vt:lpstr>Before we Begin: Open Mod 10 Notebook</vt:lpstr>
      <vt:lpstr>Objectives – Performance Tuning</vt:lpstr>
      <vt:lpstr>Spark Cache</vt:lpstr>
      <vt:lpstr>Two options when Spark Caching</vt:lpstr>
      <vt:lpstr>Cache syntax</vt:lpstr>
      <vt:lpstr>Tradeoff between Raw and Serialized</vt:lpstr>
      <vt:lpstr>Which Storage Level to use?</vt:lpstr>
      <vt:lpstr>Spark SQL Cache examples</vt:lpstr>
      <vt:lpstr>01a-b: Cache Manager</vt:lpstr>
      <vt:lpstr>01c-g: Getting Cache wrong</vt:lpstr>
      <vt:lpstr>02h: Persisting to Disk</vt:lpstr>
      <vt:lpstr>01i: Caching Tables</vt:lpstr>
      <vt:lpstr>02j-k: Unpersisting a DataFrame/Table</vt:lpstr>
      <vt:lpstr>Caching Best Practices</vt:lpstr>
      <vt:lpstr>Delta Caching</vt:lpstr>
      <vt:lpstr>Spark Cache versus Delta Cache</vt:lpstr>
      <vt:lpstr>Spark Cache versus Delta Cache</vt:lpstr>
      <vt:lpstr>02a-c: Delta Cache in Action</vt:lpstr>
      <vt:lpstr>PowerPoint Presentation</vt:lpstr>
      <vt:lpstr>1 Spill</vt:lpstr>
      <vt:lpstr>How much Executor Memory does Cluster have?</vt:lpstr>
      <vt:lpstr>How to calculate Executor Memory</vt:lpstr>
      <vt:lpstr>01a-e: Remedy to Spill</vt:lpstr>
      <vt:lpstr>2 Skew</vt:lpstr>
      <vt:lpstr>Skew</vt:lpstr>
      <vt:lpstr>Skew – How it Occurs</vt:lpstr>
      <vt:lpstr>Remedy to Skew</vt:lpstr>
      <vt:lpstr>a 04a-f: Using Hint to mitigate Skew</vt:lpstr>
      <vt:lpstr>b 02g-h:Using AQE to mitigate Skew</vt:lpstr>
      <vt:lpstr>c 02i:Using Salt to mitigate Skew</vt:lpstr>
      <vt:lpstr>3 Shuffle</vt:lpstr>
      <vt:lpstr>PowerPoint Presentation</vt:lpstr>
      <vt:lpstr>03a-k: Joins on Bucket tables avoid Shuffle</vt:lpstr>
      <vt:lpstr>a• Data Skipping (SELECT): Some file formats are Columnar storage</vt:lpstr>
      <vt:lpstr>a 04a-c: Data Skipping (Select)</vt:lpstr>
      <vt:lpstr>b 04d-i: Data Skipping (Where)</vt:lpstr>
      <vt:lpstr>Data Skipping (Where)</vt:lpstr>
      <vt:lpstr>c Best file size on Disk (Manually configure)</vt:lpstr>
      <vt:lpstr>04j-u: Best file size on Disk (Optimize)</vt:lpstr>
      <vt:lpstr>Z-Order (for Needle in the Haystack)</vt:lpstr>
      <vt:lpstr>Z-Order example</vt:lpstr>
      <vt:lpstr>04v-w: Z-Order (for Needle in the Haystack)</vt:lpstr>
      <vt:lpstr>d Disk-Partitioned Tables/DataFrames</vt:lpstr>
      <vt:lpstr>04x-cc: Disk-Partitioned Tables/DataFrames</vt:lpstr>
      <vt:lpstr>e Bloom Filter (for Needle in the Haystack)</vt:lpstr>
      <vt:lpstr>04dd-oo: Bloom Index Filters</vt:lpstr>
      <vt:lpstr>5 Serialization</vt:lpstr>
      <vt:lpstr>Python UDF incurs IPC hit, Scala doesn't</vt:lpstr>
      <vt:lpstr>Python UDFs versus Panda UDF</vt:lpstr>
      <vt:lpstr>05a-c: flatMap() Requires Serialize/DeSerialize</vt:lpstr>
      <vt:lpstr>05a-c: explode() Java-optimized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1</cp:revision>
  <dcterms:created xsi:type="dcterms:W3CDTF">2023-02-05T09:32:06Z</dcterms:created>
  <dcterms:modified xsi:type="dcterms:W3CDTF">2023-02-05T12:17:30Z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