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309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301354"/>
            <a:ext cx="8476488" cy="756041"/>
          </a:xfrm>
          <a:prstGeom prst="rect">
            <a:avLst/>
          </a:prstGeom>
        </p:spPr>
        <p:txBody>
          <a:bodyPr/>
          <a:lstStyle>
            <a:lvl1pPr marL="128588" indent="-128588">
              <a:lnSpc>
                <a:spcPct val="100000"/>
              </a:lnSpc>
              <a:spcBef>
                <a:spcPts val="27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270"/>
              </a:spcBef>
              <a:buClr>
                <a:schemeClr val="tx1"/>
              </a:buClr>
              <a:buFont typeface="Lucida Grande"/>
              <a:buChar char="-"/>
              <a:defRPr sz="1013"/>
            </a:lvl2pPr>
            <a:lvl3pPr>
              <a:lnSpc>
                <a:spcPct val="100000"/>
              </a:lnSpc>
              <a:spcBef>
                <a:spcPts val="27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27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27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5" y="92152"/>
            <a:ext cx="8113877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188" y="92151"/>
            <a:ext cx="7497038" cy="73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039" y="1695703"/>
            <a:ext cx="6805295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madhukaraphatak.com/migrating-to-spark-two-part-8/" TargetMode="External"/><Relationship Id="rId4" Type="http://schemas.openxmlformats.org/officeDocument/2006/relationships/hyperlink" Target="http://blog.madhukaraphatak.com/introduction-to-spark-two-part-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4071940" y="2660989"/>
            <a:ext cx="1026359" cy="14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780" y="217458"/>
            <a:ext cx="3912440" cy="359457"/>
          </a:xfrm>
        </p:spPr>
        <p:txBody>
          <a:bodyPr/>
          <a:lstStyle/>
          <a:p>
            <a:pPr algn="ctr"/>
            <a:r>
              <a:rPr lang="en-GB" sz="2336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291973" y="1285132"/>
            <a:ext cx="739305" cy="252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39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2107408" y="2107407"/>
            <a:ext cx="1393031" cy="35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2107408" y="2476981"/>
            <a:ext cx="1393031" cy="35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2107408" y="2848911"/>
            <a:ext cx="1393031" cy="359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3137321" y="2243707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3283161" y="2243707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3013805" y="2600895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3159645" y="2600895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3155180" y="2958082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3301021" y="2958082"/>
            <a:ext cx="107156" cy="1071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03779" y="1857531"/>
            <a:ext cx="1006694" cy="624983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2155056" y="2153308"/>
            <a:ext cx="894467" cy="60721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426253" y="3086472"/>
            <a:ext cx="428625" cy="28717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426253" y="2927510"/>
            <a:ext cx="428625" cy="28717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426253" y="2759560"/>
            <a:ext cx="428625" cy="287179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557869" y="2488800"/>
            <a:ext cx="471488" cy="36929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536156" y="2775300"/>
            <a:ext cx="471488" cy="367952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55" y="3251051"/>
            <a:ext cx="535781" cy="3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93" y="3251051"/>
            <a:ext cx="535781" cy="3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43" y="3250407"/>
            <a:ext cx="286892" cy="3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859804" y="2000250"/>
            <a:ext cx="103906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75" dirty="0"/>
              <a:t>QUERY</a:t>
            </a:r>
            <a:endParaRPr lang="en-GB" sz="1875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143500" y="2500313"/>
            <a:ext cx="471488" cy="369294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143500" y="2785306"/>
            <a:ext cx="471488" cy="367952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5738340" y="2218053"/>
            <a:ext cx="1269168" cy="10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5775674" y="3205485"/>
            <a:ext cx="1369286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75" dirty="0"/>
              <a:t>Knowledge</a:t>
            </a:r>
            <a:endParaRPr lang="en-GB" sz="1875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01c</a:t>
            </a:r>
          </a:p>
          <a:p>
            <a:pPr marL="761365">
              <a:lnSpc>
                <a:spcPts val="2810"/>
              </a:lnSpc>
            </a:pPr>
            <a:r>
              <a:rPr dirty="0"/>
              <a:t>Catalog:</a:t>
            </a:r>
            <a:r>
              <a:rPr spc="10" dirty="0"/>
              <a:t> </a:t>
            </a:r>
            <a:r>
              <a:rPr dirty="0"/>
              <a:t>List</a:t>
            </a:r>
            <a:r>
              <a:rPr spc="-5" dirty="0"/>
              <a:t> </a:t>
            </a:r>
            <a:r>
              <a:rPr dirty="0"/>
              <a:t>Hive</a:t>
            </a:r>
            <a:r>
              <a:rPr spc="-5" dirty="0"/>
              <a:t> </a:t>
            </a:r>
            <a:r>
              <a:rPr dirty="0"/>
              <a:t>Tables,</a:t>
            </a:r>
            <a:r>
              <a:rPr spc="5" dirty="0"/>
              <a:t> </a:t>
            </a:r>
            <a:r>
              <a:rPr dirty="0"/>
              <a:t>Spark</a:t>
            </a:r>
            <a:r>
              <a:rPr spc="-5" dirty="0"/>
              <a:t> </a:t>
            </a:r>
            <a:r>
              <a:rPr spc="-10" dirty="0"/>
              <a:t>TempViews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7452" y="1461516"/>
            <a:ext cx="3784600" cy="3708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spark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.catalog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listTables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.show(100,false)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8140" y="1456944"/>
            <a:ext cx="2990215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print(spark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.catalog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.</a:t>
            </a:r>
            <a:r>
              <a:rPr sz="1800" b="1" spc="-10" dirty="0">
                <a:solidFill>
                  <a:srgbClr val="0079DB"/>
                </a:solidFill>
                <a:latin typeface="Arial Narrow"/>
                <a:cs typeface="Arial Narrow"/>
              </a:rPr>
              <a:t>listTables</a:t>
            </a:r>
            <a:r>
              <a:rPr sz="1800" b="1" spc="-10" dirty="0">
                <a:solidFill>
                  <a:srgbClr val="3B3B3A"/>
                </a:solidFill>
                <a:latin typeface="Arial Narrow"/>
                <a:cs typeface="Arial Narrow"/>
              </a:rPr>
              <a:t>())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4396" y="1131570"/>
            <a:ext cx="78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Python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211" y="1153795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Scala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6022" y="2188082"/>
            <a:ext cx="7258050" cy="1794510"/>
            <a:chOff x="946022" y="2188082"/>
            <a:chExt cx="7258050" cy="17945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547" y="2197607"/>
              <a:ext cx="7239000" cy="17754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0785" y="2192845"/>
              <a:ext cx="7248525" cy="1784985"/>
            </a:xfrm>
            <a:custGeom>
              <a:avLst/>
              <a:gdLst/>
              <a:ahLst/>
              <a:cxnLst/>
              <a:rect l="l" t="t" r="r" b="b"/>
              <a:pathLst>
                <a:path w="7248525" h="1784985">
                  <a:moveTo>
                    <a:pt x="0" y="1784985"/>
                  </a:moveTo>
                  <a:lnTo>
                    <a:pt x="7248525" y="1784985"/>
                  </a:lnTo>
                  <a:lnTo>
                    <a:pt x="7248525" y="0"/>
                  </a:lnTo>
                  <a:lnTo>
                    <a:pt x="0" y="0"/>
                  </a:lnTo>
                  <a:lnTo>
                    <a:pt x="0" y="17849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01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–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Other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Catalog</a:t>
            </a:r>
            <a:r>
              <a:rPr spc="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commands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8782" y="1064831"/>
            <a:ext cx="5126355" cy="422909"/>
            <a:chOff x="168782" y="1064831"/>
            <a:chExt cx="5126355" cy="42290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307" y="1074420"/>
              <a:ext cx="5106924" cy="4038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3545" y="1069594"/>
              <a:ext cx="5116830" cy="413384"/>
            </a:xfrm>
            <a:custGeom>
              <a:avLst/>
              <a:gdLst/>
              <a:ahLst/>
              <a:cxnLst/>
              <a:rect l="l" t="t" r="r" b="b"/>
              <a:pathLst>
                <a:path w="5116830" h="413384">
                  <a:moveTo>
                    <a:pt x="0" y="413385"/>
                  </a:moveTo>
                  <a:lnTo>
                    <a:pt x="5116449" y="413385"/>
                  </a:lnTo>
                  <a:lnTo>
                    <a:pt x="5116449" y="0"/>
                  </a:lnTo>
                  <a:lnTo>
                    <a:pt x="0" y="0"/>
                  </a:lnTo>
                  <a:lnTo>
                    <a:pt x="0" y="4133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8782" y="1718627"/>
            <a:ext cx="5126355" cy="520700"/>
            <a:chOff x="168782" y="1718627"/>
            <a:chExt cx="5126355" cy="5207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307" y="1728215"/>
              <a:ext cx="5106924" cy="5013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3545" y="1723389"/>
              <a:ext cx="5116830" cy="511175"/>
            </a:xfrm>
            <a:custGeom>
              <a:avLst/>
              <a:gdLst/>
              <a:ahLst/>
              <a:cxnLst/>
              <a:rect l="l" t="t" r="r" b="b"/>
              <a:pathLst>
                <a:path w="5116830" h="511175">
                  <a:moveTo>
                    <a:pt x="0" y="510921"/>
                  </a:moveTo>
                  <a:lnTo>
                    <a:pt x="5116449" y="510921"/>
                  </a:lnTo>
                  <a:lnTo>
                    <a:pt x="5116449" y="0"/>
                  </a:lnTo>
                  <a:lnTo>
                    <a:pt x="0" y="0"/>
                  </a:lnTo>
                  <a:lnTo>
                    <a:pt x="0" y="5109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8782" y="2469959"/>
            <a:ext cx="3859529" cy="474980"/>
            <a:chOff x="168782" y="2469959"/>
            <a:chExt cx="3859529" cy="4749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" y="2479548"/>
              <a:ext cx="3840479" cy="4556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3545" y="2474722"/>
              <a:ext cx="3850004" cy="465455"/>
            </a:xfrm>
            <a:custGeom>
              <a:avLst/>
              <a:gdLst/>
              <a:ahLst/>
              <a:cxnLst/>
              <a:rect l="l" t="t" r="r" b="b"/>
              <a:pathLst>
                <a:path w="3850004" h="465455">
                  <a:moveTo>
                    <a:pt x="0" y="465200"/>
                  </a:moveTo>
                  <a:lnTo>
                    <a:pt x="3850004" y="465200"/>
                  </a:lnTo>
                  <a:lnTo>
                    <a:pt x="3850004" y="0"/>
                  </a:lnTo>
                  <a:lnTo>
                    <a:pt x="0" y="0"/>
                  </a:lnTo>
                  <a:lnTo>
                    <a:pt x="0" y="4652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69091" y="2495867"/>
            <a:ext cx="3416300" cy="490220"/>
            <a:chOff x="4669091" y="2495867"/>
            <a:chExt cx="3416300" cy="4902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79" y="2505455"/>
              <a:ext cx="3396996" cy="4709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73853" y="2500629"/>
              <a:ext cx="3406775" cy="480695"/>
            </a:xfrm>
            <a:custGeom>
              <a:avLst/>
              <a:gdLst/>
              <a:ahLst/>
              <a:cxnLst/>
              <a:rect l="l" t="t" r="r" b="b"/>
              <a:pathLst>
                <a:path w="3406775" h="480694">
                  <a:moveTo>
                    <a:pt x="0" y="480441"/>
                  </a:moveTo>
                  <a:lnTo>
                    <a:pt x="3406521" y="480441"/>
                  </a:lnTo>
                  <a:lnTo>
                    <a:pt x="3406521" y="0"/>
                  </a:lnTo>
                  <a:lnTo>
                    <a:pt x="0" y="0"/>
                  </a:lnTo>
                  <a:lnTo>
                    <a:pt x="0" y="4804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8782" y="3222942"/>
            <a:ext cx="4283710" cy="520700"/>
            <a:chOff x="168782" y="3222942"/>
            <a:chExt cx="4283710" cy="52070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307" y="3232403"/>
              <a:ext cx="4264152" cy="5013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3545" y="3227704"/>
              <a:ext cx="4274185" cy="511175"/>
            </a:xfrm>
            <a:custGeom>
              <a:avLst/>
              <a:gdLst/>
              <a:ahLst/>
              <a:cxnLst/>
              <a:rect l="l" t="t" r="r" b="b"/>
              <a:pathLst>
                <a:path w="4274185" h="511175">
                  <a:moveTo>
                    <a:pt x="0" y="510920"/>
                  </a:moveTo>
                  <a:lnTo>
                    <a:pt x="4273677" y="510920"/>
                  </a:lnTo>
                  <a:lnTo>
                    <a:pt x="4273677" y="0"/>
                  </a:lnTo>
                  <a:lnTo>
                    <a:pt x="0" y="0"/>
                  </a:lnTo>
                  <a:lnTo>
                    <a:pt x="0" y="51092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7173" y="964133"/>
            <a:ext cx="4171950" cy="382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15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Catalog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39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Spark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194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 names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5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Catalyst</a:t>
            </a:r>
            <a:r>
              <a:rPr sz="1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Optimizer</a:t>
            </a:r>
            <a:endParaRPr sz="1800">
              <a:latin typeface="Century Gothic"/>
              <a:cs typeface="Century Gothic"/>
            </a:endParaRPr>
          </a:p>
          <a:p>
            <a:pPr marL="584200" lvl="1" indent="-34353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Moving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Filters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Dropping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Hints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Pruning</a:t>
            </a:r>
            <a:r>
              <a:rPr sz="18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Predicate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Pushdown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Tungsten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Memory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Whole-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800" spc="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code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generation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Parquet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</a:t>
            </a:r>
            <a:r>
              <a:rPr spc="5" dirty="0"/>
              <a:t> </a:t>
            </a:r>
            <a:r>
              <a:rPr dirty="0"/>
              <a:t>Optimizer</a:t>
            </a:r>
            <a:r>
              <a:rPr spc="-15" dirty="0"/>
              <a:t> </a:t>
            </a:r>
            <a:r>
              <a:rPr dirty="0"/>
              <a:t>Overview</a:t>
            </a:r>
            <a:r>
              <a:rPr spc="10" dirty="0"/>
              <a:t> </a:t>
            </a:r>
            <a:r>
              <a:rPr dirty="0"/>
              <a:t>(1</a:t>
            </a:r>
            <a:r>
              <a:rPr spc="1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25" dirty="0"/>
              <a:t>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88" y="1078737"/>
            <a:ext cx="82969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5745" algn="l"/>
                <a:tab pos="246379" algn="l"/>
              </a:tabLst>
            </a:pP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DataFrames</a:t>
            </a:r>
            <a:r>
              <a:rPr sz="16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(DF)</a:t>
            </a:r>
            <a:r>
              <a:rPr sz="16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Spark</a:t>
            </a: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Views</a:t>
            </a:r>
            <a:r>
              <a:rPr sz="1600" spc="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Datasets</a:t>
            </a:r>
            <a:r>
              <a:rPr sz="16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SQL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objects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Catalyst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Optimizer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Tungsten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encoder.</a:t>
            </a:r>
            <a:r>
              <a:rPr sz="1600" spc="37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RDDs</a:t>
            </a: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There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5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Plans: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4313" y="1822783"/>
            <a:ext cx="8258809" cy="1923414"/>
            <a:chOff x="454313" y="1822783"/>
            <a:chExt cx="8258809" cy="192341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313" y="1822783"/>
              <a:ext cx="8258674" cy="17892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74136" y="3387852"/>
              <a:ext cx="4328160" cy="358140"/>
            </a:xfrm>
            <a:custGeom>
              <a:avLst/>
              <a:gdLst/>
              <a:ahLst/>
              <a:cxnLst/>
              <a:rect l="l" t="t" r="r" b="b"/>
              <a:pathLst>
                <a:path w="4328159" h="358139">
                  <a:moveTo>
                    <a:pt x="432816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4328160" y="358140"/>
                  </a:lnTo>
                  <a:lnTo>
                    <a:pt x="432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1876" y="2905505"/>
            <a:ext cx="5353685" cy="116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699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Adaptive</a:t>
            </a:r>
            <a:r>
              <a:rPr sz="1600" spc="-8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Query</a:t>
            </a:r>
            <a:r>
              <a:rPr sz="16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Execution</a:t>
            </a:r>
            <a:r>
              <a:rPr sz="1600" spc="-7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(AQE)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300"/>
              </a:spcBef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Based</a:t>
            </a:r>
            <a:r>
              <a:rPr sz="1600" spc="-6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Statistics,</a:t>
            </a:r>
            <a:r>
              <a:rPr sz="1600" spc="-10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AQE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change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Query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Plan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have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it</a:t>
            </a:r>
            <a:r>
              <a:rPr sz="16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re-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submitted</a:t>
            </a:r>
            <a:r>
              <a:rPr sz="16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for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further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 Optimizations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(more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on</a:t>
            </a:r>
            <a:r>
              <a:rPr sz="16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another</a:t>
            </a:r>
            <a:r>
              <a:rPr sz="1600" spc="-6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Module)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541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1500" algn="l"/>
              </a:tabLst>
            </a:pPr>
            <a:r>
              <a:rPr dirty="0"/>
              <a:t>Catalyst</a:t>
            </a:r>
            <a:r>
              <a:rPr spc="10" dirty="0"/>
              <a:t> </a:t>
            </a:r>
            <a:r>
              <a:rPr dirty="0"/>
              <a:t>Optimizer</a:t>
            </a:r>
            <a:r>
              <a:rPr spc="-15" dirty="0"/>
              <a:t> </a:t>
            </a:r>
            <a:r>
              <a:rPr spc="-10" dirty="0"/>
              <a:t>Overview</a:t>
            </a:r>
            <a:r>
              <a:rPr dirty="0"/>
              <a:t>	(2</a:t>
            </a:r>
            <a:r>
              <a:rPr spc="-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25" dirty="0"/>
              <a:t>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788" y="949833"/>
            <a:ext cx="82969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5745" algn="l"/>
                <a:tab pos="246379" algn="l"/>
              </a:tabLst>
            </a:pP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DataFrames</a:t>
            </a:r>
            <a:r>
              <a:rPr sz="16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(DF)</a:t>
            </a:r>
            <a:r>
              <a:rPr sz="16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Spark</a:t>
            </a: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Views</a:t>
            </a:r>
            <a:r>
              <a:rPr sz="1600" spc="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0079DB"/>
                </a:solidFill>
                <a:latin typeface="Century Gothic"/>
                <a:cs typeface="Century Gothic"/>
              </a:rPr>
              <a:t>Datasets</a:t>
            </a:r>
            <a:r>
              <a:rPr sz="16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SQL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objects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Catalyst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Optimizer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Tungsten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encoder.</a:t>
            </a:r>
            <a:r>
              <a:rPr sz="1600" spc="375" dirty="0"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RDDs</a:t>
            </a: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There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5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Plans: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109" y="1656395"/>
            <a:ext cx="7068507" cy="15303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9707" y="2570479"/>
            <a:ext cx="6892925" cy="208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3504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Adaptive</a:t>
            </a:r>
            <a:r>
              <a:rPr sz="1600" spc="-8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Query</a:t>
            </a:r>
            <a:r>
              <a:rPr sz="16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Execution</a:t>
            </a:r>
            <a:r>
              <a:rPr sz="1600" spc="-7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(AQE)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few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slides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demonstrate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Catalyst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capabilities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for:</a:t>
            </a:r>
            <a:endParaRPr sz="1600">
              <a:latin typeface="Century Gothic"/>
              <a:cs typeface="Century Gothic"/>
            </a:endParaRPr>
          </a:p>
          <a:p>
            <a:pPr marL="8128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spc="-10" dirty="0">
                <a:latin typeface="Century Gothic"/>
                <a:cs typeface="Century Gothic"/>
              </a:rPr>
              <a:t>Optimizes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code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efficient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processing</a:t>
            </a:r>
            <a:endParaRPr sz="1600">
              <a:latin typeface="Century Gothic"/>
              <a:cs typeface="Century Gothic"/>
            </a:endParaRPr>
          </a:p>
          <a:p>
            <a:pPr marL="812800" indent="-34353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performant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join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strategy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Dropping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hints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Optimizer</a:t>
            </a:r>
            <a:endParaRPr sz="1600">
              <a:latin typeface="Century Gothic"/>
              <a:cs typeface="Century Gothic"/>
            </a:endParaRPr>
          </a:p>
          <a:p>
            <a:pPr marL="812800" indent="-34353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dirty="0">
                <a:latin typeface="Century Gothic"/>
                <a:cs typeface="Century Gothic"/>
              </a:rPr>
              <a:t>Column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pruning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(Filter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columns)</a:t>
            </a:r>
            <a:endParaRPr sz="1600">
              <a:latin typeface="Century Gothic"/>
              <a:cs typeface="Century Gothic"/>
            </a:endParaRPr>
          </a:p>
          <a:p>
            <a:pPr marL="812800" indent="-34353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sz="1600" dirty="0">
                <a:latin typeface="Century Gothic"/>
                <a:cs typeface="Century Gothic"/>
              </a:rPr>
              <a:t>Predicate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pushdown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(Execute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code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remote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system)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1540" y="2988564"/>
            <a:ext cx="2052955" cy="253365"/>
          </a:xfrm>
          <a:custGeom>
            <a:avLst/>
            <a:gdLst/>
            <a:ahLst/>
            <a:cxnLst/>
            <a:rect l="l" t="t" r="r" b="b"/>
            <a:pathLst>
              <a:path w="2052954" h="253364">
                <a:moveTo>
                  <a:pt x="2052827" y="0"/>
                </a:moveTo>
                <a:lnTo>
                  <a:pt x="0" y="0"/>
                </a:lnTo>
                <a:lnTo>
                  <a:pt x="0" y="252984"/>
                </a:lnTo>
                <a:lnTo>
                  <a:pt x="2052827" y="252984"/>
                </a:lnTo>
                <a:lnTo>
                  <a:pt x="2052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02b-</a:t>
            </a:r>
            <a:r>
              <a:rPr spc="-50" dirty="0">
                <a:solidFill>
                  <a:srgbClr val="00AF50"/>
                </a:solidFill>
              </a:rPr>
              <a:t>c</a:t>
            </a:r>
          </a:p>
          <a:p>
            <a:pPr marL="761365">
              <a:lnSpc>
                <a:spcPts val="2810"/>
              </a:lnSpc>
            </a:pPr>
            <a:r>
              <a:rPr dirty="0"/>
              <a:t>Catalyst: Join</a:t>
            </a:r>
            <a:r>
              <a:rPr spc="-5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2 Spark</a:t>
            </a:r>
            <a:r>
              <a:rPr spc="-10" dirty="0"/>
              <a:t> </a:t>
            </a:r>
            <a:r>
              <a:rPr dirty="0"/>
              <a:t>Views</a:t>
            </a:r>
            <a:r>
              <a:rPr spc="-10" dirty="0"/>
              <a:t> </a:t>
            </a:r>
            <a:r>
              <a:rPr dirty="0"/>
              <a:t>(1</a:t>
            </a:r>
            <a:r>
              <a:rPr spc="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2)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5795" y="952246"/>
            <a:ext cx="8272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Putting</a:t>
            </a:r>
            <a:r>
              <a:rPr sz="1600" spc="-10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WHERE</a:t>
            </a:r>
            <a:r>
              <a:rPr sz="1600" b="1" spc="-50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clause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after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JOIN</a:t>
            </a:r>
            <a:r>
              <a:rPr sz="1600" b="1" spc="-5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inefficient.</a:t>
            </a:r>
            <a:r>
              <a:rPr sz="1600" spc="3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Why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go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trouble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of </a:t>
            </a:r>
            <a:r>
              <a:rPr sz="1600" dirty="0">
                <a:latin typeface="Century Gothic"/>
                <a:cs typeface="Century Gothic"/>
              </a:rPr>
              <a:t>JOINing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rows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only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throw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most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them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away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WHERE</a:t>
            </a:r>
            <a:r>
              <a:rPr sz="1600" b="1" spc="-509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clause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afterwards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2498" y="1525079"/>
            <a:ext cx="3794125" cy="802640"/>
            <a:chOff x="182498" y="1525079"/>
            <a:chExt cx="3794125" cy="802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023" y="1534667"/>
              <a:ext cx="3774948" cy="7528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7261" y="1529841"/>
              <a:ext cx="3784600" cy="762635"/>
            </a:xfrm>
            <a:custGeom>
              <a:avLst/>
              <a:gdLst/>
              <a:ahLst/>
              <a:cxnLst/>
              <a:rect l="l" t="t" r="r" b="b"/>
              <a:pathLst>
                <a:path w="3784600" h="762635">
                  <a:moveTo>
                    <a:pt x="0" y="762380"/>
                  </a:moveTo>
                  <a:lnTo>
                    <a:pt x="3784473" y="762380"/>
                  </a:lnTo>
                  <a:lnTo>
                    <a:pt x="3784473" y="0"/>
                  </a:lnTo>
                  <a:lnTo>
                    <a:pt x="0" y="0"/>
                  </a:lnTo>
                  <a:lnTo>
                    <a:pt x="0" y="76238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173" y="2065781"/>
              <a:ext cx="2641600" cy="236220"/>
            </a:xfrm>
            <a:custGeom>
              <a:avLst/>
              <a:gdLst/>
              <a:ahLst/>
              <a:cxnLst/>
              <a:rect l="l" t="t" r="r" b="b"/>
              <a:pathLst>
                <a:path w="2641600" h="236219">
                  <a:moveTo>
                    <a:pt x="0" y="236219"/>
                  </a:moveTo>
                  <a:lnTo>
                    <a:pt x="2641092" y="236219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26001" y="1512950"/>
            <a:ext cx="4711700" cy="3442335"/>
            <a:chOff x="4326001" y="1512950"/>
            <a:chExt cx="4711700" cy="344233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2668" y="1565049"/>
              <a:ext cx="4445508" cy="33207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7842" y="1517713"/>
              <a:ext cx="4455160" cy="3432810"/>
            </a:xfrm>
            <a:custGeom>
              <a:avLst/>
              <a:gdLst/>
              <a:ahLst/>
              <a:cxnLst/>
              <a:rect l="l" t="t" r="r" b="b"/>
              <a:pathLst>
                <a:path w="4455159" h="3432810">
                  <a:moveTo>
                    <a:pt x="0" y="3432429"/>
                  </a:moveTo>
                  <a:lnTo>
                    <a:pt x="4455033" y="3432429"/>
                  </a:lnTo>
                  <a:lnTo>
                    <a:pt x="4455033" y="0"/>
                  </a:lnTo>
                  <a:lnTo>
                    <a:pt x="0" y="0"/>
                  </a:lnTo>
                  <a:lnTo>
                    <a:pt x="0" y="34324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4974" y="1977389"/>
              <a:ext cx="1824355" cy="413384"/>
            </a:xfrm>
            <a:custGeom>
              <a:avLst/>
              <a:gdLst/>
              <a:ahLst/>
              <a:cxnLst/>
              <a:rect l="l" t="t" r="r" b="b"/>
              <a:pathLst>
                <a:path w="1824354" h="413385">
                  <a:moveTo>
                    <a:pt x="0" y="413004"/>
                  </a:moveTo>
                  <a:lnTo>
                    <a:pt x="1824227" y="413004"/>
                  </a:lnTo>
                  <a:lnTo>
                    <a:pt x="1824227" y="0"/>
                  </a:lnTo>
                  <a:lnTo>
                    <a:pt x="0" y="0"/>
                  </a:lnTo>
                  <a:lnTo>
                    <a:pt x="0" y="413004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4410" y="1681733"/>
              <a:ext cx="1485900" cy="1949450"/>
            </a:xfrm>
            <a:custGeom>
              <a:avLst/>
              <a:gdLst/>
              <a:ahLst/>
              <a:cxnLst/>
              <a:rect l="l" t="t" r="r" b="b"/>
              <a:pathLst>
                <a:path w="1485900" h="1949450">
                  <a:moveTo>
                    <a:pt x="0" y="0"/>
                  </a:moveTo>
                  <a:lnTo>
                    <a:pt x="1397380" y="0"/>
                  </a:lnTo>
                </a:path>
                <a:path w="1485900" h="1949450">
                  <a:moveTo>
                    <a:pt x="0" y="1949195"/>
                  </a:moveTo>
                  <a:lnTo>
                    <a:pt x="1485391" y="1949195"/>
                  </a:lnTo>
                </a:path>
              </a:pathLst>
            </a:custGeom>
            <a:ln w="381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4974" y="3774186"/>
              <a:ext cx="1976755" cy="1030605"/>
            </a:xfrm>
            <a:custGeom>
              <a:avLst/>
              <a:gdLst/>
              <a:ahLst/>
              <a:cxnLst/>
              <a:rect l="l" t="t" r="r" b="b"/>
              <a:pathLst>
                <a:path w="1976754" h="1030604">
                  <a:moveTo>
                    <a:pt x="0" y="1030223"/>
                  </a:moveTo>
                  <a:lnTo>
                    <a:pt x="1976627" y="1030223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1030223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6001" y="1977389"/>
              <a:ext cx="208915" cy="2827655"/>
            </a:xfrm>
            <a:custGeom>
              <a:avLst/>
              <a:gdLst/>
              <a:ahLst/>
              <a:cxnLst/>
              <a:rect l="l" t="t" r="r" b="b"/>
              <a:pathLst>
                <a:path w="208914" h="2827654">
                  <a:moveTo>
                    <a:pt x="142875" y="2034159"/>
                  </a:moveTo>
                  <a:lnTo>
                    <a:pt x="130975" y="2010346"/>
                  </a:lnTo>
                  <a:lnTo>
                    <a:pt x="71501" y="1891284"/>
                  </a:lnTo>
                  <a:lnTo>
                    <a:pt x="0" y="2034159"/>
                  </a:lnTo>
                  <a:lnTo>
                    <a:pt x="47625" y="2034159"/>
                  </a:lnTo>
                  <a:lnTo>
                    <a:pt x="47625" y="2827159"/>
                  </a:lnTo>
                  <a:lnTo>
                    <a:pt x="95250" y="2827147"/>
                  </a:lnTo>
                  <a:lnTo>
                    <a:pt x="95250" y="2034159"/>
                  </a:lnTo>
                  <a:lnTo>
                    <a:pt x="142875" y="2034159"/>
                  </a:lnTo>
                  <a:close/>
                </a:path>
                <a:path w="208914" h="2827654">
                  <a:moveTo>
                    <a:pt x="208407" y="142875"/>
                  </a:moveTo>
                  <a:lnTo>
                    <a:pt x="196532" y="119126"/>
                  </a:lnTo>
                  <a:lnTo>
                    <a:pt x="137033" y="0"/>
                  </a:lnTo>
                  <a:lnTo>
                    <a:pt x="65532" y="142875"/>
                  </a:lnTo>
                  <a:lnTo>
                    <a:pt x="113157" y="142875"/>
                  </a:lnTo>
                  <a:lnTo>
                    <a:pt x="113157" y="435483"/>
                  </a:lnTo>
                  <a:lnTo>
                    <a:pt x="160782" y="435483"/>
                  </a:lnTo>
                  <a:lnTo>
                    <a:pt x="160782" y="142875"/>
                  </a:lnTo>
                  <a:lnTo>
                    <a:pt x="208407" y="14287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8363" y="2707081"/>
            <a:ext cx="386842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In</a:t>
            </a:r>
            <a:r>
              <a:rPr sz="1600" spc="-114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Analyzed</a:t>
            </a:r>
            <a:r>
              <a:rPr sz="1600" u="sng" spc="-6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Plan</a:t>
            </a:r>
            <a:r>
              <a:rPr sz="1600" spc="-6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(reading</a:t>
            </a:r>
            <a:r>
              <a:rPr sz="1600" spc="-4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from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top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bottom),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JOIN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done</a:t>
            </a:r>
            <a:r>
              <a:rPr sz="1600" spc="-5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first,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followed</a:t>
            </a:r>
            <a:r>
              <a:rPr sz="1600" spc="-5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by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Filter.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This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is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inefficient</a:t>
            </a:r>
            <a:r>
              <a:rPr sz="1600" spc="-3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code.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In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Optimized</a:t>
            </a:r>
            <a:r>
              <a:rPr sz="1600" u="sng" spc="-6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"/>
                <a:cs typeface="Arial"/>
              </a:rPr>
              <a:t>Plan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,</a:t>
            </a:r>
            <a:r>
              <a:rPr sz="1600" spc="-5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Catalyst</a:t>
            </a:r>
            <a:r>
              <a:rPr sz="1600" spc="-4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moves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Filter</a:t>
            </a:r>
            <a:r>
              <a:rPr sz="1600" spc="-6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front</a:t>
            </a:r>
            <a:r>
              <a:rPr sz="16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of</a:t>
            </a:r>
            <a:r>
              <a:rPr sz="1600" spc="-3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JOIN</a:t>
            </a:r>
            <a:r>
              <a:rPr sz="16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better</a:t>
            </a:r>
            <a:r>
              <a:rPr sz="1600" spc="-1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Here's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more</a:t>
            </a:r>
            <a:r>
              <a:rPr spc="-2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complete</a:t>
            </a:r>
            <a:r>
              <a:rPr spc="-10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View</a:t>
            </a:r>
          </a:p>
          <a:p>
            <a:pPr marL="761365">
              <a:lnSpc>
                <a:spcPts val="2810"/>
              </a:lnSpc>
            </a:pPr>
            <a:r>
              <a:rPr dirty="0"/>
              <a:t>Catalyst: Join</a:t>
            </a:r>
            <a:r>
              <a:rPr spc="-5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2 Spark</a:t>
            </a:r>
            <a:r>
              <a:rPr spc="-10" dirty="0"/>
              <a:t> </a:t>
            </a:r>
            <a:r>
              <a:rPr dirty="0"/>
              <a:t>Views</a:t>
            </a:r>
            <a:r>
              <a:rPr spc="-10" dirty="0"/>
              <a:t> </a:t>
            </a:r>
            <a:r>
              <a:rPr dirty="0"/>
              <a:t>(2</a:t>
            </a:r>
            <a:r>
              <a:rPr spc="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25" dirty="0"/>
              <a:t>2)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14411" y="947545"/>
            <a:ext cx="6871334" cy="4129404"/>
            <a:chOff x="1514411" y="947545"/>
            <a:chExt cx="6871334" cy="412940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4100" y="2726436"/>
              <a:ext cx="2519172" cy="18272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19274" y="2721673"/>
              <a:ext cx="2529205" cy="1837055"/>
            </a:xfrm>
            <a:custGeom>
              <a:avLst/>
              <a:gdLst/>
              <a:ahLst/>
              <a:cxnLst/>
              <a:rect l="l" t="t" r="r" b="b"/>
              <a:pathLst>
                <a:path w="2529204" h="1837054">
                  <a:moveTo>
                    <a:pt x="0" y="1836801"/>
                  </a:moveTo>
                  <a:lnTo>
                    <a:pt x="2528697" y="1836801"/>
                  </a:lnTo>
                  <a:lnTo>
                    <a:pt x="2528697" y="0"/>
                  </a:lnTo>
                  <a:lnTo>
                    <a:pt x="0" y="0"/>
                  </a:lnTo>
                  <a:lnTo>
                    <a:pt x="0" y="183680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2768" y="2328672"/>
              <a:ext cx="3657600" cy="25496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68069" y="2323909"/>
              <a:ext cx="3667125" cy="2559685"/>
            </a:xfrm>
            <a:custGeom>
              <a:avLst/>
              <a:gdLst/>
              <a:ahLst/>
              <a:cxnLst/>
              <a:rect l="l" t="t" r="r" b="b"/>
              <a:pathLst>
                <a:path w="3667125" h="2559685">
                  <a:moveTo>
                    <a:pt x="0" y="2559177"/>
                  </a:moveTo>
                  <a:lnTo>
                    <a:pt x="3667125" y="2559177"/>
                  </a:lnTo>
                  <a:lnTo>
                    <a:pt x="3667125" y="0"/>
                  </a:lnTo>
                  <a:lnTo>
                    <a:pt x="0" y="0"/>
                  </a:lnTo>
                  <a:lnTo>
                    <a:pt x="0" y="255917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0" y="957070"/>
              <a:ext cx="3942588" cy="41102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19174" y="952308"/>
              <a:ext cx="3952240" cy="4119879"/>
            </a:xfrm>
            <a:custGeom>
              <a:avLst/>
              <a:gdLst/>
              <a:ahLst/>
              <a:cxnLst/>
              <a:rect l="l" t="t" r="r" b="b"/>
              <a:pathLst>
                <a:path w="3952240" h="4119879">
                  <a:moveTo>
                    <a:pt x="0" y="4119753"/>
                  </a:moveTo>
                  <a:lnTo>
                    <a:pt x="3952113" y="4119753"/>
                  </a:lnTo>
                  <a:lnTo>
                    <a:pt x="3952113" y="0"/>
                  </a:lnTo>
                  <a:lnTo>
                    <a:pt x="0" y="0"/>
                  </a:lnTo>
                  <a:lnTo>
                    <a:pt x="0" y="41197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66588" y="1165860"/>
              <a:ext cx="2914015" cy="307975"/>
            </a:xfrm>
            <a:custGeom>
              <a:avLst/>
              <a:gdLst/>
              <a:ahLst/>
              <a:cxnLst/>
              <a:rect l="l" t="t" r="r" b="b"/>
              <a:pathLst>
                <a:path w="2914015" h="307975">
                  <a:moveTo>
                    <a:pt x="291388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913888" y="307848"/>
                  </a:lnTo>
                  <a:lnTo>
                    <a:pt x="29138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66588" y="1165860"/>
              <a:ext cx="2914015" cy="307975"/>
            </a:xfrm>
            <a:custGeom>
              <a:avLst/>
              <a:gdLst/>
              <a:ahLst/>
              <a:cxnLst/>
              <a:rect l="l" t="t" r="r" b="b"/>
              <a:pathLst>
                <a:path w="2914015" h="307975">
                  <a:moveTo>
                    <a:pt x="0" y="307848"/>
                  </a:moveTo>
                  <a:lnTo>
                    <a:pt x="2913888" y="307848"/>
                  </a:lnTo>
                  <a:lnTo>
                    <a:pt x="2913888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216825" y="1101852"/>
            <a:ext cx="228600" cy="503555"/>
          </a:xfrm>
          <a:custGeom>
            <a:avLst/>
            <a:gdLst/>
            <a:ahLst/>
            <a:cxnLst/>
            <a:rect l="l" t="t" r="r" b="b"/>
            <a:pathLst>
              <a:path w="228600" h="503555">
                <a:moveTo>
                  <a:pt x="76233" y="228304"/>
                </a:moveTo>
                <a:lnTo>
                  <a:pt x="74002" y="502920"/>
                </a:lnTo>
                <a:lnTo>
                  <a:pt x="150202" y="503555"/>
                </a:lnTo>
                <a:lnTo>
                  <a:pt x="152433" y="228896"/>
                </a:lnTo>
                <a:lnTo>
                  <a:pt x="76233" y="228304"/>
                </a:lnTo>
                <a:close/>
              </a:path>
              <a:path w="228600" h="503555">
                <a:moveTo>
                  <a:pt x="209342" y="190246"/>
                </a:moveTo>
                <a:lnTo>
                  <a:pt x="76542" y="190246"/>
                </a:lnTo>
                <a:lnTo>
                  <a:pt x="152742" y="190753"/>
                </a:lnTo>
                <a:lnTo>
                  <a:pt x="152433" y="228896"/>
                </a:lnTo>
                <a:lnTo>
                  <a:pt x="228561" y="229488"/>
                </a:lnTo>
                <a:lnTo>
                  <a:pt x="209342" y="190246"/>
                </a:lnTo>
                <a:close/>
              </a:path>
              <a:path w="228600" h="503555">
                <a:moveTo>
                  <a:pt x="76542" y="190246"/>
                </a:moveTo>
                <a:lnTo>
                  <a:pt x="76233" y="228304"/>
                </a:lnTo>
                <a:lnTo>
                  <a:pt x="152433" y="228896"/>
                </a:lnTo>
                <a:lnTo>
                  <a:pt x="152742" y="190753"/>
                </a:lnTo>
                <a:lnTo>
                  <a:pt x="76542" y="190246"/>
                </a:lnTo>
                <a:close/>
              </a:path>
              <a:path w="228600" h="503555">
                <a:moveTo>
                  <a:pt x="116166" y="0"/>
                </a:moveTo>
                <a:lnTo>
                  <a:pt x="0" y="227711"/>
                </a:lnTo>
                <a:lnTo>
                  <a:pt x="76233" y="228304"/>
                </a:lnTo>
                <a:lnTo>
                  <a:pt x="76542" y="190246"/>
                </a:lnTo>
                <a:lnTo>
                  <a:pt x="209342" y="190246"/>
                </a:lnTo>
                <a:lnTo>
                  <a:pt x="116166" y="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4627" y="1927860"/>
            <a:ext cx="228600" cy="1009650"/>
          </a:xfrm>
          <a:custGeom>
            <a:avLst/>
            <a:gdLst/>
            <a:ahLst/>
            <a:cxnLst/>
            <a:rect l="l" t="t" r="r" b="b"/>
            <a:pathLst>
              <a:path w="228600" h="1009650">
                <a:moveTo>
                  <a:pt x="152400" y="190500"/>
                </a:moveTo>
                <a:lnTo>
                  <a:pt x="76200" y="190500"/>
                </a:lnTo>
                <a:lnTo>
                  <a:pt x="76200" y="1009141"/>
                </a:lnTo>
                <a:lnTo>
                  <a:pt x="152400" y="1009141"/>
                </a:lnTo>
                <a:lnTo>
                  <a:pt x="152400" y="190500"/>
                </a:lnTo>
                <a:close/>
              </a:path>
              <a:path w="228600" h="100965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100965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4627" y="3160776"/>
            <a:ext cx="228600" cy="514350"/>
          </a:xfrm>
          <a:custGeom>
            <a:avLst/>
            <a:gdLst/>
            <a:ahLst/>
            <a:cxnLst/>
            <a:rect l="l" t="t" r="r" b="b"/>
            <a:pathLst>
              <a:path w="228600" h="514350">
                <a:moveTo>
                  <a:pt x="152400" y="190500"/>
                </a:moveTo>
                <a:lnTo>
                  <a:pt x="76200" y="190500"/>
                </a:lnTo>
                <a:lnTo>
                  <a:pt x="76200" y="513969"/>
                </a:lnTo>
                <a:lnTo>
                  <a:pt x="152400" y="513969"/>
                </a:lnTo>
                <a:lnTo>
                  <a:pt x="152400" y="190500"/>
                </a:lnTo>
                <a:close/>
              </a:path>
              <a:path w="228600" h="51435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51435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0454" y="3915155"/>
            <a:ext cx="228600" cy="1061720"/>
          </a:xfrm>
          <a:custGeom>
            <a:avLst/>
            <a:gdLst/>
            <a:ahLst/>
            <a:cxnLst/>
            <a:rect l="l" t="t" r="r" b="b"/>
            <a:pathLst>
              <a:path w="228600" h="1061720">
                <a:moveTo>
                  <a:pt x="152397" y="227879"/>
                </a:moveTo>
                <a:lnTo>
                  <a:pt x="76198" y="229243"/>
                </a:lnTo>
                <a:lnTo>
                  <a:pt x="91135" y="1061326"/>
                </a:lnTo>
                <a:lnTo>
                  <a:pt x="167335" y="1059967"/>
                </a:lnTo>
                <a:lnTo>
                  <a:pt x="152397" y="227879"/>
                </a:lnTo>
                <a:close/>
              </a:path>
              <a:path w="228600" h="1061720">
                <a:moveTo>
                  <a:pt x="110185" y="0"/>
                </a:moveTo>
                <a:lnTo>
                  <a:pt x="0" y="230606"/>
                </a:lnTo>
                <a:lnTo>
                  <a:pt x="76198" y="229243"/>
                </a:lnTo>
                <a:lnTo>
                  <a:pt x="75514" y="191147"/>
                </a:lnTo>
                <a:lnTo>
                  <a:pt x="151714" y="189788"/>
                </a:lnTo>
                <a:lnTo>
                  <a:pt x="209357" y="189788"/>
                </a:lnTo>
                <a:lnTo>
                  <a:pt x="110185" y="0"/>
                </a:lnTo>
                <a:close/>
              </a:path>
              <a:path w="228600" h="1061720">
                <a:moveTo>
                  <a:pt x="151714" y="189788"/>
                </a:moveTo>
                <a:lnTo>
                  <a:pt x="75514" y="191147"/>
                </a:lnTo>
                <a:lnTo>
                  <a:pt x="76198" y="229243"/>
                </a:lnTo>
                <a:lnTo>
                  <a:pt x="152397" y="227879"/>
                </a:lnTo>
                <a:lnTo>
                  <a:pt x="151714" y="189788"/>
                </a:lnTo>
                <a:close/>
              </a:path>
              <a:path w="228600" h="1061720">
                <a:moveTo>
                  <a:pt x="209357" y="189788"/>
                </a:moveTo>
                <a:lnTo>
                  <a:pt x="151714" y="189788"/>
                </a:lnTo>
                <a:lnTo>
                  <a:pt x="152397" y="227879"/>
                </a:lnTo>
                <a:lnTo>
                  <a:pt x="228549" y="226517"/>
                </a:lnTo>
                <a:lnTo>
                  <a:pt x="209357" y="189788"/>
                </a:lnTo>
                <a:close/>
              </a:path>
            </a:pathLst>
          </a:custGeom>
          <a:solidFill>
            <a:srgbClr val="00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64857" y="1109281"/>
            <a:ext cx="390525" cy="390525"/>
            <a:chOff x="764857" y="1109281"/>
            <a:chExt cx="390525" cy="390525"/>
          </a:xfrm>
        </p:grpSpPr>
        <p:sp>
          <p:nvSpPr>
            <p:cNvPr id="20" name="object 20"/>
            <p:cNvSpPr/>
            <p:nvPr/>
          </p:nvSpPr>
          <p:spPr>
            <a:xfrm>
              <a:off x="769619" y="111404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0"/>
                  </a:move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499" y="381000"/>
                  </a:lnTo>
                  <a:lnTo>
                    <a:pt x="234178" y="375965"/>
                  </a:lnTo>
                  <a:lnTo>
                    <a:pt x="274275" y="361627"/>
                  </a:lnTo>
                  <a:lnTo>
                    <a:pt x="309646" y="339132"/>
                  </a:lnTo>
                  <a:lnTo>
                    <a:pt x="339148" y="309625"/>
                  </a:lnTo>
                  <a:lnTo>
                    <a:pt x="361636" y="274253"/>
                  </a:lnTo>
                  <a:lnTo>
                    <a:pt x="375968" y="234162"/>
                  </a:lnTo>
                  <a:lnTo>
                    <a:pt x="380999" y="190500"/>
                  </a:lnTo>
                  <a:lnTo>
                    <a:pt x="375968" y="146837"/>
                  </a:lnTo>
                  <a:lnTo>
                    <a:pt x="361636" y="106746"/>
                  </a:lnTo>
                  <a:lnTo>
                    <a:pt x="339148" y="71374"/>
                  </a:lnTo>
                  <a:lnTo>
                    <a:pt x="309646" y="41867"/>
                  </a:lnTo>
                  <a:lnTo>
                    <a:pt x="274275" y="19372"/>
                  </a:lnTo>
                  <a:lnTo>
                    <a:pt x="234178" y="5034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9619" y="111404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499" y="0"/>
                  </a:lnTo>
                  <a:lnTo>
                    <a:pt x="234178" y="5034"/>
                  </a:lnTo>
                  <a:lnTo>
                    <a:pt x="274275" y="19372"/>
                  </a:lnTo>
                  <a:lnTo>
                    <a:pt x="309646" y="41867"/>
                  </a:lnTo>
                  <a:lnTo>
                    <a:pt x="339148" y="71374"/>
                  </a:lnTo>
                  <a:lnTo>
                    <a:pt x="361636" y="106746"/>
                  </a:lnTo>
                  <a:lnTo>
                    <a:pt x="375968" y="146837"/>
                  </a:lnTo>
                  <a:lnTo>
                    <a:pt x="380999" y="190500"/>
                  </a:lnTo>
                  <a:lnTo>
                    <a:pt x="375968" y="234162"/>
                  </a:lnTo>
                  <a:lnTo>
                    <a:pt x="361636" y="274253"/>
                  </a:lnTo>
                  <a:lnTo>
                    <a:pt x="339148" y="309625"/>
                  </a:lnTo>
                  <a:lnTo>
                    <a:pt x="309646" y="339132"/>
                  </a:lnTo>
                  <a:lnTo>
                    <a:pt x="274275" y="361627"/>
                  </a:lnTo>
                  <a:lnTo>
                    <a:pt x="234178" y="375965"/>
                  </a:lnTo>
                  <a:lnTo>
                    <a:pt x="190499" y="381000"/>
                  </a:lnTo>
                  <a:lnTo>
                    <a:pt x="146821" y="375965"/>
                  </a:lnTo>
                  <a:lnTo>
                    <a:pt x="106724" y="361627"/>
                  </a:lnTo>
                  <a:lnTo>
                    <a:pt x="71353" y="339132"/>
                  </a:lnTo>
                  <a:lnTo>
                    <a:pt x="41851" y="309625"/>
                  </a:lnTo>
                  <a:lnTo>
                    <a:pt x="19363" y="274253"/>
                  </a:lnTo>
                  <a:lnTo>
                    <a:pt x="5031" y="234162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80363" y="1141552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1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6381" y="1923097"/>
            <a:ext cx="390525" cy="390525"/>
            <a:chOff x="766381" y="1923097"/>
            <a:chExt cx="390525" cy="390525"/>
          </a:xfrm>
        </p:grpSpPr>
        <p:sp>
          <p:nvSpPr>
            <p:cNvPr id="24" name="object 24"/>
            <p:cNvSpPr/>
            <p:nvPr/>
          </p:nvSpPr>
          <p:spPr>
            <a:xfrm>
              <a:off x="771144" y="19278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500" y="381000"/>
                  </a:lnTo>
                  <a:lnTo>
                    <a:pt x="234178" y="375965"/>
                  </a:lnTo>
                  <a:lnTo>
                    <a:pt x="274275" y="361627"/>
                  </a:lnTo>
                  <a:lnTo>
                    <a:pt x="309646" y="339132"/>
                  </a:lnTo>
                  <a:lnTo>
                    <a:pt x="339148" y="309625"/>
                  </a:lnTo>
                  <a:lnTo>
                    <a:pt x="361636" y="274253"/>
                  </a:lnTo>
                  <a:lnTo>
                    <a:pt x="375968" y="234162"/>
                  </a:lnTo>
                  <a:lnTo>
                    <a:pt x="381000" y="190500"/>
                  </a:lnTo>
                  <a:lnTo>
                    <a:pt x="375968" y="146837"/>
                  </a:lnTo>
                  <a:lnTo>
                    <a:pt x="361636" y="106746"/>
                  </a:lnTo>
                  <a:lnTo>
                    <a:pt x="339148" y="71374"/>
                  </a:lnTo>
                  <a:lnTo>
                    <a:pt x="309646" y="41867"/>
                  </a:lnTo>
                  <a:lnTo>
                    <a:pt x="274275" y="19372"/>
                  </a:lnTo>
                  <a:lnTo>
                    <a:pt x="234178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1144" y="192786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234178" y="5034"/>
                  </a:lnTo>
                  <a:lnTo>
                    <a:pt x="274275" y="19372"/>
                  </a:lnTo>
                  <a:lnTo>
                    <a:pt x="309646" y="41867"/>
                  </a:lnTo>
                  <a:lnTo>
                    <a:pt x="339148" y="71374"/>
                  </a:lnTo>
                  <a:lnTo>
                    <a:pt x="361636" y="106746"/>
                  </a:lnTo>
                  <a:lnTo>
                    <a:pt x="375968" y="146837"/>
                  </a:lnTo>
                  <a:lnTo>
                    <a:pt x="381000" y="190500"/>
                  </a:lnTo>
                  <a:lnTo>
                    <a:pt x="375968" y="234162"/>
                  </a:lnTo>
                  <a:lnTo>
                    <a:pt x="361636" y="274253"/>
                  </a:lnTo>
                  <a:lnTo>
                    <a:pt x="339148" y="309625"/>
                  </a:lnTo>
                  <a:lnTo>
                    <a:pt x="309646" y="339132"/>
                  </a:lnTo>
                  <a:lnTo>
                    <a:pt x="274275" y="361627"/>
                  </a:lnTo>
                  <a:lnTo>
                    <a:pt x="234178" y="375965"/>
                  </a:lnTo>
                  <a:lnTo>
                    <a:pt x="190500" y="381000"/>
                  </a:lnTo>
                  <a:lnTo>
                    <a:pt x="146821" y="375965"/>
                  </a:lnTo>
                  <a:lnTo>
                    <a:pt x="106724" y="361627"/>
                  </a:lnTo>
                  <a:lnTo>
                    <a:pt x="71353" y="339132"/>
                  </a:lnTo>
                  <a:lnTo>
                    <a:pt x="41851" y="309625"/>
                  </a:lnTo>
                  <a:lnTo>
                    <a:pt x="19363" y="274253"/>
                  </a:lnTo>
                  <a:lnTo>
                    <a:pt x="5031" y="234162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83107" y="1956308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entury Gothic"/>
                <a:cs typeface="Century Gothic"/>
              </a:rPr>
              <a:t>2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66381" y="3156013"/>
            <a:ext cx="390525" cy="390525"/>
            <a:chOff x="766381" y="3156013"/>
            <a:chExt cx="390525" cy="390525"/>
          </a:xfrm>
        </p:grpSpPr>
        <p:sp>
          <p:nvSpPr>
            <p:cNvPr id="28" name="object 28"/>
            <p:cNvSpPr/>
            <p:nvPr/>
          </p:nvSpPr>
          <p:spPr>
            <a:xfrm>
              <a:off x="771144" y="3160776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5031" y="234162"/>
                  </a:lnTo>
                  <a:lnTo>
                    <a:pt x="19363" y="274253"/>
                  </a:lnTo>
                  <a:lnTo>
                    <a:pt x="41851" y="309625"/>
                  </a:lnTo>
                  <a:lnTo>
                    <a:pt x="71353" y="339132"/>
                  </a:lnTo>
                  <a:lnTo>
                    <a:pt x="106724" y="361627"/>
                  </a:lnTo>
                  <a:lnTo>
                    <a:pt x="146821" y="375965"/>
                  </a:lnTo>
                  <a:lnTo>
                    <a:pt x="190500" y="381000"/>
                  </a:lnTo>
                  <a:lnTo>
                    <a:pt x="234178" y="375965"/>
                  </a:lnTo>
                  <a:lnTo>
                    <a:pt x="274275" y="361627"/>
                  </a:lnTo>
                  <a:lnTo>
                    <a:pt x="309646" y="339132"/>
                  </a:lnTo>
                  <a:lnTo>
                    <a:pt x="339148" y="309625"/>
                  </a:lnTo>
                  <a:lnTo>
                    <a:pt x="361636" y="274253"/>
                  </a:lnTo>
                  <a:lnTo>
                    <a:pt x="375968" y="234162"/>
                  </a:lnTo>
                  <a:lnTo>
                    <a:pt x="381000" y="190500"/>
                  </a:lnTo>
                  <a:lnTo>
                    <a:pt x="375968" y="146837"/>
                  </a:lnTo>
                  <a:lnTo>
                    <a:pt x="361636" y="106746"/>
                  </a:lnTo>
                  <a:lnTo>
                    <a:pt x="339148" y="71374"/>
                  </a:lnTo>
                  <a:lnTo>
                    <a:pt x="309646" y="41867"/>
                  </a:lnTo>
                  <a:lnTo>
                    <a:pt x="274275" y="19372"/>
                  </a:lnTo>
                  <a:lnTo>
                    <a:pt x="234178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1144" y="3160776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234178" y="5034"/>
                  </a:lnTo>
                  <a:lnTo>
                    <a:pt x="274275" y="19372"/>
                  </a:lnTo>
                  <a:lnTo>
                    <a:pt x="309646" y="41867"/>
                  </a:lnTo>
                  <a:lnTo>
                    <a:pt x="339148" y="71374"/>
                  </a:lnTo>
                  <a:lnTo>
                    <a:pt x="361636" y="106746"/>
                  </a:lnTo>
                  <a:lnTo>
                    <a:pt x="375968" y="146837"/>
                  </a:lnTo>
                  <a:lnTo>
                    <a:pt x="381000" y="190500"/>
                  </a:lnTo>
                  <a:lnTo>
                    <a:pt x="375968" y="234162"/>
                  </a:lnTo>
                  <a:lnTo>
                    <a:pt x="361636" y="274253"/>
                  </a:lnTo>
                  <a:lnTo>
                    <a:pt x="339148" y="309625"/>
                  </a:lnTo>
                  <a:lnTo>
                    <a:pt x="309646" y="339132"/>
                  </a:lnTo>
                  <a:lnTo>
                    <a:pt x="274275" y="361627"/>
                  </a:lnTo>
                  <a:lnTo>
                    <a:pt x="234178" y="375965"/>
                  </a:lnTo>
                  <a:lnTo>
                    <a:pt x="190500" y="381000"/>
                  </a:lnTo>
                  <a:lnTo>
                    <a:pt x="146821" y="375965"/>
                  </a:lnTo>
                  <a:lnTo>
                    <a:pt x="106724" y="361627"/>
                  </a:lnTo>
                  <a:lnTo>
                    <a:pt x="71353" y="339132"/>
                  </a:lnTo>
                  <a:lnTo>
                    <a:pt x="41851" y="309625"/>
                  </a:lnTo>
                  <a:lnTo>
                    <a:pt x="19363" y="274253"/>
                  </a:lnTo>
                  <a:lnTo>
                    <a:pt x="5031" y="234162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83107" y="3188919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3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57237" y="3896677"/>
            <a:ext cx="390525" cy="390525"/>
            <a:chOff x="757237" y="3896677"/>
            <a:chExt cx="390525" cy="390525"/>
          </a:xfrm>
        </p:grpSpPr>
        <p:sp>
          <p:nvSpPr>
            <p:cNvPr id="32" name="object 32"/>
            <p:cNvSpPr/>
            <p:nvPr/>
          </p:nvSpPr>
          <p:spPr>
            <a:xfrm>
              <a:off x="762000" y="390144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21" y="5031"/>
                  </a:lnTo>
                  <a:lnTo>
                    <a:pt x="106724" y="19363"/>
                  </a:lnTo>
                  <a:lnTo>
                    <a:pt x="71353" y="41851"/>
                  </a:lnTo>
                  <a:lnTo>
                    <a:pt x="41851" y="71353"/>
                  </a:lnTo>
                  <a:lnTo>
                    <a:pt x="19363" y="106724"/>
                  </a:lnTo>
                  <a:lnTo>
                    <a:pt x="5031" y="146821"/>
                  </a:lnTo>
                  <a:lnTo>
                    <a:pt x="0" y="190500"/>
                  </a:lnTo>
                  <a:lnTo>
                    <a:pt x="5031" y="234178"/>
                  </a:lnTo>
                  <a:lnTo>
                    <a:pt x="19363" y="274275"/>
                  </a:lnTo>
                  <a:lnTo>
                    <a:pt x="41851" y="309646"/>
                  </a:lnTo>
                  <a:lnTo>
                    <a:pt x="71353" y="339148"/>
                  </a:lnTo>
                  <a:lnTo>
                    <a:pt x="106724" y="361636"/>
                  </a:lnTo>
                  <a:lnTo>
                    <a:pt x="146821" y="375968"/>
                  </a:lnTo>
                  <a:lnTo>
                    <a:pt x="190500" y="381000"/>
                  </a:lnTo>
                  <a:lnTo>
                    <a:pt x="234178" y="375968"/>
                  </a:lnTo>
                  <a:lnTo>
                    <a:pt x="274275" y="361636"/>
                  </a:lnTo>
                  <a:lnTo>
                    <a:pt x="309646" y="339148"/>
                  </a:lnTo>
                  <a:lnTo>
                    <a:pt x="339148" y="309646"/>
                  </a:lnTo>
                  <a:lnTo>
                    <a:pt x="361636" y="274275"/>
                  </a:lnTo>
                  <a:lnTo>
                    <a:pt x="375968" y="234178"/>
                  </a:lnTo>
                  <a:lnTo>
                    <a:pt x="381000" y="190500"/>
                  </a:lnTo>
                  <a:lnTo>
                    <a:pt x="375968" y="146821"/>
                  </a:lnTo>
                  <a:lnTo>
                    <a:pt x="361636" y="106724"/>
                  </a:lnTo>
                  <a:lnTo>
                    <a:pt x="339148" y="71353"/>
                  </a:lnTo>
                  <a:lnTo>
                    <a:pt x="309646" y="41851"/>
                  </a:lnTo>
                  <a:lnTo>
                    <a:pt x="274275" y="19363"/>
                  </a:lnTo>
                  <a:lnTo>
                    <a:pt x="234178" y="5031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000" y="390144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1" y="146821"/>
                  </a:lnTo>
                  <a:lnTo>
                    <a:pt x="19363" y="106724"/>
                  </a:lnTo>
                  <a:lnTo>
                    <a:pt x="41851" y="71353"/>
                  </a:lnTo>
                  <a:lnTo>
                    <a:pt x="71353" y="41851"/>
                  </a:lnTo>
                  <a:lnTo>
                    <a:pt x="106724" y="19363"/>
                  </a:lnTo>
                  <a:lnTo>
                    <a:pt x="146821" y="5031"/>
                  </a:lnTo>
                  <a:lnTo>
                    <a:pt x="190500" y="0"/>
                  </a:lnTo>
                  <a:lnTo>
                    <a:pt x="234178" y="5031"/>
                  </a:lnTo>
                  <a:lnTo>
                    <a:pt x="274275" y="19363"/>
                  </a:lnTo>
                  <a:lnTo>
                    <a:pt x="309646" y="41851"/>
                  </a:lnTo>
                  <a:lnTo>
                    <a:pt x="339148" y="71353"/>
                  </a:lnTo>
                  <a:lnTo>
                    <a:pt x="361636" y="106724"/>
                  </a:lnTo>
                  <a:lnTo>
                    <a:pt x="375968" y="146821"/>
                  </a:lnTo>
                  <a:lnTo>
                    <a:pt x="381000" y="190500"/>
                  </a:lnTo>
                  <a:lnTo>
                    <a:pt x="375968" y="234178"/>
                  </a:lnTo>
                  <a:lnTo>
                    <a:pt x="361636" y="274275"/>
                  </a:lnTo>
                  <a:lnTo>
                    <a:pt x="339148" y="309646"/>
                  </a:lnTo>
                  <a:lnTo>
                    <a:pt x="309646" y="339148"/>
                  </a:lnTo>
                  <a:lnTo>
                    <a:pt x="274275" y="361636"/>
                  </a:lnTo>
                  <a:lnTo>
                    <a:pt x="234178" y="375968"/>
                  </a:lnTo>
                  <a:lnTo>
                    <a:pt x="190500" y="381000"/>
                  </a:lnTo>
                  <a:lnTo>
                    <a:pt x="146821" y="375968"/>
                  </a:lnTo>
                  <a:lnTo>
                    <a:pt x="106724" y="361636"/>
                  </a:lnTo>
                  <a:lnTo>
                    <a:pt x="71353" y="339148"/>
                  </a:lnTo>
                  <a:lnTo>
                    <a:pt x="41851" y="309646"/>
                  </a:lnTo>
                  <a:lnTo>
                    <a:pt x="19363" y="274275"/>
                  </a:lnTo>
                  <a:lnTo>
                    <a:pt x="5031" y="234178"/>
                  </a:lnTo>
                  <a:lnTo>
                    <a:pt x="0" y="1905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63904" y="3920134"/>
            <a:ext cx="167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entury Gothic"/>
                <a:cs typeface="Century Gothic"/>
              </a:rPr>
              <a:t>4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56250" y="1197101"/>
            <a:ext cx="27381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entury Gothic"/>
                <a:cs typeface="Century Gothic"/>
              </a:rPr>
              <a:t>As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you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wrote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it.</a:t>
            </a:r>
            <a:r>
              <a:rPr sz="1400" b="1" spc="37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Filter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after</a:t>
            </a:r>
            <a:r>
              <a:rPr sz="1400" b="1" spc="-20" dirty="0">
                <a:latin typeface="Century Gothic"/>
                <a:cs typeface="Century Gothic"/>
              </a:rPr>
              <a:t> JOIN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461825" y="1891093"/>
            <a:ext cx="2891790" cy="489584"/>
            <a:chOff x="5461825" y="1891093"/>
            <a:chExt cx="2891790" cy="489584"/>
          </a:xfrm>
        </p:grpSpPr>
        <p:sp>
          <p:nvSpPr>
            <p:cNvPr id="37" name="object 37"/>
            <p:cNvSpPr/>
            <p:nvPr/>
          </p:nvSpPr>
          <p:spPr>
            <a:xfrm>
              <a:off x="5466588" y="1895855"/>
              <a:ext cx="2882265" cy="480059"/>
            </a:xfrm>
            <a:custGeom>
              <a:avLst/>
              <a:gdLst/>
              <a:ahLst/>
              <a:cxnLst/>
              <a:rect l="l" t="t" r="r" b="b"/>
              <a:pathLst>
                <a:path w="2882265" h="480060">
                  <a:moveTo>
                    <a:pt x="2881884" y="0"/>
                  </a:moveTo>
                  <a:lnTo>
                    <a:pt x="0" y="0"/>
                  </a:lnTo>
                  <a:lnTo>
                    <a:pt x="0" y="480059"/>
                  </a:lnTo>
                  <a:lnTo>
                    <a:pt x="2881884" y="480059"/>
                  </a:lnTo>
                  <a:lnTo>
                    <a:pt x="28818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66588" y="1895855"/>
              <a:ext cx="2882265" cy="480059"/>
            </a:xfrm>
            <a:custGeom>
              <a:avLst/>
              <a:gdLst/>
              <a:ahLst/>
              <a:cxnLst/>
              <a:rect l="l" t="t" r="r" b="b"/>
              <a:pathLst>
                <a:path w="2882265" h="480060">
                  <a:moveTo>
                    <a:pt x="0" y="480059"/>
                  </a:moveTo>
                  <a:lnTo>
                    <a:pt x="2881884" y="480059"/>
                  </a:lnTo>
                  <a:lnTo>
                    <a:pt x="2881884" y="0"/>
                  </a:lnTo>
                  <a:lnTo>
                    <a:pt x="0" y="0"/>
                  </a:lnTo>
                  <a:lnTo>
                    <a:pt x="0" y="48005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566917" y="1904746"/>
            <a:ext cx="268541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2240" marR="5080" indent="-129539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entury Gothic"/>
                <a:cs typeface="Century Gothic"/>
              </a:rPr>
              <a:t>Add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in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data</a:t>
            </a:r>
            <a:r>
              <a:rPr sz="1400" b="1" spc="-1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types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and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CAST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spc="-25" dirty="0">
                <a:latin typeface="Century Gothic"/>
                <a:cs typeface="Century Gothic"/>
              </a:rPr>
              <a:t>as </a:t>
            </a:r>
            <a:r>
              <a:rPr sz="1400" b="1" dirty="0">
                <a:latin typeface="Century Gothic"/>
                <a:cs typeface="Century Gothic"/>
              </a:rPr>
              <a:t>needed.</a:t>
            </a:r>
            <a:r>
              <a:rPr sz="1400" b="1" spc="-3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Filter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still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after</a:t>
            </a:r>
            <a:r>
              <a:rPr sz="1400" b="1" spc="-15" dirty="0">
                <a:latin typeface="Century Gothic"/>
                <a:cs typeface="Century Gothic"/>
              </a:rPr>
              <a:t> </a:t>
            </a:r>
            <a:r>
              <a:rPr sz="1400" b="1" spc="-20" dirty="0">
                <a:latin typeface="Century Gothic"/>
                <a:cs typeface="Century Gothic"/>
              </a:rPr>
              <a:t>JOIN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679384" y="1141412"/>
            <a:ext cx="6054090" cy="3536315"/>
            <a:chOff x="1679384" y="1141412"/>
            <a:chExt cx="6054090" cy="3536315"/>
          </a:xfrm>
        </p:grpSpPr>
        <p:sp>
          <p:nvSpPr>
            <p:cNvPr id="41" name="object 41"/>
            <p:cNvSpPr/>
            <p:nvPr/>
          </p:nvSpPr>
          <p:spPr>
            <a:xfrm>
              <a:off x="1700022" y="1162050"/>
              <a:ext cx="1743710" cy="228600"/>
            </a:xfrm>
            <a:custGeom>
              <a:avLst/>
              <a:gdLst/>
              <a:ahLst/>
              <a:cxnLst/>
              <a:rect l="l" t="t" r="r" b="b"/>
              <a:pathLst>
                <a:path w="1743710" h="228600">
                  <a:moveTo>
                    <a:pt x="0" y="228600"/>
                  </a:moveTo>
                  <a:lnTo>
                    <a:pt x="1743455" y="228600"/>
                  </a:lnTo>
                  <a:lnTo>
                    <a:pt x="174345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7443" y="4364735"/>
              <a:ext cx="2270760" cy="307975"/>
            </a:xfrm>
            <a:custGeom>
              <a:avLst/>
              <a:gdLst/>
              <a:ahLst/>
              <a:cxnLst/>
              <a:rect l="l" t="t" r="r" b="b"/>
              <a:pathLst>
                <a:path w="2270759" h="307975">
                  <a:moveTo>
                    <a:pt x="2270759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2270759" y="307847"/>
                  </a:lnTo>
                  <a:lnTo>
                    <a:pt x="227075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57443" y="4364735"/>
              <a:ext cx="2270760" cy="307975"/>
            </a:xfrm>
            <a:custGeom>
              <a:avLst/>
              <a:gdLst/>
              <a:ahLst/>
              <a:cxnLst/>
              <a:rect l="l" t="t" r="r" b="b"/>
              <a:pathLst>
                <a:path w="2270759" h="307975">
                  <a:moveTo>
                    <a:pt x="0" y="307847"/>
                  </a:moveTo>
                  <a:lnTo>
                    <a:pt x="2270759" y="307847"/>
                  </a:lnTo>
                  <a:lnTo>
                    <a:pt x="2270759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563870" y="4395622"/>
            <a:ext cx="205993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entury Gothic"/>
                <a:cs typeface="Century Gothic"/>
              </a:rPr>
              <a:t>Determine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Join</a:t>
            </a:r>
            <a:r>
              <a:rPr sz="1400" b="1" spc="-35" dirty="0">
                <a:latin typeface="Century Gothic"/>
                <a:cs typeface="Century Gothic"/>
              </a:rPr>
              <a:t> </a:t>
            </a:r>
            <a:r>
              <a:rPr sz="1400" b="1" spc="-10" dirty="0">
                <a:latin typeface="Century Gothic"/>
                <a:cs typeface="Century Gothic"/>
              </a:rPr>
              <a:t>strategy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461825" y="3290125"/>
            <a:ext cx="2518410" cy="317500"/>
            <a:chOff x="5461825" y="3290125"/>
            <a:chExt cx="2518410" cy="317500"/>
          </a:xfrm>
        </p:grpSpPr>
        <p:sp>
          <p:nvSpPr>
            <p:cNvPr id="46" name="object 46"/>
            <p:cNvSpPr/>
            <p:nvPr/>
          </p:nvSpPr>
          <p:spPr>
            <a:xfrm>
              <a:off x="5466588" y="3294888"/>
              <a:ext cx="2508885" cy="307975"/>
            </a:xfrm>
            <a:custGeom>
              <a:avLst/>
              <a:gdLst/>
              <a:ahLst/>
              <a:cxnLst/>
              <a:rect l="l" t="t" r="r" b="b"/>
              <a:pathLst>
                <a:path w="2508884" h="307975">
                  <a:moveTo>
                    <a:pt x="250850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508504" y="307848"/>
                  </a:lnTo>
                  <a:lnTo>
                    <a:pt x="25085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466588" y="3294888"/>
              <a:ext cx="2508885" cy="307975"/>
            </a:xfrm>
            <a:custGeom>
              <a:avLst/>
              <a:gdLst/>
              <a:ahLst/>
              <a:cxnLst/>
              <a:rect l="l" t="t" r="r" b="b"/>
              <a:pathLst>
                <a:path w="2508884" h="307975">
                  <a:moveTo>
                    <a:pt x="0" y="307848"/>
                  </a:moveTo>
                  <a:lnTo>
                    <a:pt x="2508504" y="307848"/>
                  </a:lnTo>
                  <a:lnTo>
                    <a:pt x="25085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657215" y="3326384"/>
            <a:ext cx="2127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entury Gothic"/>
                <a:cs typeface="Century Gothic"/>
              </a:rPr>
              <a:t>Move</a:t>
            </a:r>
            <a:r>
              <a:rPr sz="1400" b="1" spc="-20" dirty="0">
                <a:latin typeface="Century Gothic"/>
                <a:cs typeface="Century Gothic"/>
              </a:rPr>
              <a:t> </a:t>
            </a:r>
            <a:r>
              <a:rPr sz="1400" b="1" dirty="0">
                <a:latin typeface="Century Gothic"/>
                <a:cs typeface="Century Gothic"/>
              </a:rPr>
              <a:t>FILTER</a:t>
            </a:r>
            <a:r>
              <a:rPr sz="1400" b="1" spc="-25" dirty="0">
                <a:latin typeface="Century Gothic"/>
                <a:cs typeface="Century Gothic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before</a:t>
            </a:r>
            <a:r>
              <a:rPr sz="1400" b="1" spc="-20" dirty="0">
                <a:latin typeface="Century Gothic"/>
                <a:cs typeface="Century Gothic"/>
              </a:rPr>
              <a:t> JOIN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40585" y="1991105"/>
            <a:ext cx="3817620" cy="2985770"/>
          </a:xfrm>
          <a:custGeom>
            <a:avLst/>
            <a:gdLst/>
            <a:ahLst/>
            <a:cxnLst/>
            <a:rect l="l" t="t" r="r" b="b"/>
            <a:pathLst>
              <a:path w="3817620" h="2985770">
                <a:moveTo>
                  <a:pt x="24383" y="265175"/>
                </a:moveTo>
                <a:lnTo>
                  <a:pt x="2846832" y="265175"/>
                </a:lnTo>
                <a:lnTo>
                  <a:pt x="2846832" y="0"/>
                </a:lnTo>
                <a:lnTo>
                  <a:pt x="24383" y="0"/>
                </a:lnTo>
                <a:lnTo>
                  <a:pt x="24383" y="265175"/>
                </a:lnTo>
                <a:close/>
              </a:path>
              <a:path w="3817620" h="2985770">
                <a:moveTo>
                  <a:pt x="0" y="1612392"/>
                </a:moveTo>
                <a:lnTo>
                  <a:pt x="3656076" y="1612392"/>
                </a:lnTo>
                <a:lnTo>
                  <a:pt x="3656076" y="1263395"/>
                </a:lnTo>
                <a:lnTo>
                  <a:pt x="0" y="1263395"/>
                </a:lnTo>
                <a:lnTo>
                  <a:pt x="0" y="1612392"/>
                </a:lnTo>
                <a:close/>
              </a:path>
              <a:path w="3817620" h="2985770">
                <a:moveTo>
                  <a:pt x="0" y="2026920"/>
                </a:moveTo>
                <a:lnTo>
                  <a:pt x="1423415" y="2026920"/>
                </a:lnTo>
                <a:lnTo>
                  <a:pt x="1423415" y="1897379"/>
                </a:lnTo>
                <a:lnTo>
                  <a:pt x="0" y="1897379"/>
                </a:lnTo>
                <a:lnTo>
                  <a:pt x="0" y="2026920"/>
                </a:lnTo>
                <a:close/>
              </a:path>
              <a:path w="3817620" h="2985770">
                <a:moveTo>
                  <a:pt x="12191" y="2555748"/>
                </a:moveTo>
                <a:lnTo>
                  <a:pt x="2177795" y="2555748"/>
                </a:lnTo>
                <a:lnTo>
                  <a:pt x="2177795" y="2436876"/>
                </a:lnTo>
                <a:lnTo>
                  <a:pt x="12191" y="2436876"/>
                </a:lnTo>
                <a:lnTo>
                  <a:pt x="12191" y="2555748"/>
                </a:lnTo>
                <a:close/>
              </a:path>
              <a:path w="3817620" h="2985770">
                <a:moveTo>
                  <a:pt x="457200" y="2985516"/>
                </a:moveTo>
                <a:lnTo>
                  <a:pt x="3817620" y="2985516"/>
                </a:lnTo>
                <a:lnTo>
                  <a:pt x="3817620" y="2839212"/>
                </a:lnTo>
                <a:lnTo>
                  <a:pt x="457200" y="2839212"/>
                </a:lnTo>
                <a:lnTo>
                  <a:pt x="457200" y="2985516"/>
                </a:lnTo>
                <a:close/>
              </a:path>
            </a:pathLst>
          </a:custGeom>
          <a:ln w="412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76072" y="1749044"/>
            <a:ext cx="7573645" cy="3010535"/>
            <a:chOff x="576072" y="1749044"/>
            <a:chExt cx="7573645" cy="3010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1964436"/>
              <a:ext cx="3296412" cy="2795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1012" y="1972056"/>
              <a:ext cx="2328672" cy="13228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06186" y="1967230"/>
              <a:ext cx="2338705" cy="1332865"/>
            </a:xfrm>
            <a:custGeom>
              <a:avLst/>
              <a:gdLst/>
              <a:ahLst/>
              <a:cxnLst/>
              <a:rect l="l" t="t" r="r" b="b"/>
              <a:pathLst>
                <a:path w="2338704" h="1332864">
                  <a:moveTo>
                    <a:pt x="0" y="1332357"/>
                  </a:moveTo>
                  <a:lnTo>
                    <a:pt x="2338196" y="1332357"/>
                  </a:lnTo>
                  <a:lnTo>
                    <a:pt x="2338196" y="0"/>
                  </a:lnTo>
                  <a:lnTo>
                    <a:pt x="0" y="0"/>
                  </a:lnTo>
                  <a:lnTo>
                    <a:pt x="0" y="133235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6660" y="1749043"/>
              <a:ext cx="2036445" cy="1343025"/>
            </a:xfrm>
            <a:custGeom>
              <a:avLst/>
              <a:gdLst/>
              <a:ahLst/>
              <a:cxnLst/>
              <a:rect l="l" t="t" r="r" b="b"/>
              <a:pathLst>
                <a:path w="2036445" h="1343025">
                  <a:moveTo>
                    <a:pt x="2002155" y="74168"/>
                  </a:moveTo>
                  <a:lnTo>
                    <a:pt x="1985010" y="0"/>
                  </a:lnTo>
                  <a:lnTo>
                    <a:pt x="358952" y="376593"/>
                  </a:lnTo>
                  <a:lnTo>
                    <a:pt x="341757" y="302260"/>
                  </a:lnTo>
                  <a:lnTo>
                    <a:pt x="144780" y="465201"/>
                  </a:lnTo>
                  <a:lnTo>
                    <a:pt x="393319" y="525018"/>
                  </a:lnTo>
                  <a:lnTo>
                    <a:pt x="378117" y="459359"/>
                  </a:lnTo>
                  <a:lnTo>
                    <a:pt x="376123" y="450761"/>
                  </a:lnTo>
                  <a:lnTo>
                    <a:pt x="2002155" y="74168"/>
                  </a:lnTo>
                  <a:close/>
                </a:path>
                <a:path w="2036445" h="1343025">
                  <a:moveTo>
                    <a:pt x="2036445" y="693674"/>
                  </a:moveTo>
                  <a:lnTo>
                    <a:pt x="2013331" y="621030"/>
                  </a:lnTo>
                  <a:lnTo>
                    <a:pt x="206171" y="1197864"/>
                  </a:lnTo>
                  <a:lnTo>
                    <a:pt x="183007" y="1125220"/>
                  </a:lnTo>
                  <a:lnTo>
                    <a:pt x="0" y="1303655"/>
                  </a:lnTo>
                  <a:lnTo>
                    <a:pt x="252476" y="1343025"/>
                  </a:lnTo>
                  <a:lnTo>
                    <a:pt x="233032" y="1282065"/>
                  </a:lnTo>
                  <a:lnTo>
                    <a:pt x="229336" y="1270482"/>
                  </a:lnTo>
                  <a:lnTo>
                    <a:pt x="2036445" y="693674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02d-</a:t>
            </a:r>
            <a:r>
              <a:rPr spc="-50" dirty="0">
                <a:solidFill>
                  <a:srgbClr val="00AF50"/>
                </a:solidFill>
              </a:rPr>
              <a:t>i</a:t>
            </a:r>
          </a:p>
          <a:p>
            <a:pPr marL="761365">
              <a:lnSpc>
                <a:spcPts val="2810"/>
              </a:lnSpc>
            </a:pPr>
            <a:r>
              <a:rPr spc="-10" dirty="0"/>
              <a:t>SortMergeJoin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18659" y="3607308"/>
            <a:ext cx="4299585" cy="107632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710" marR="136525">
              <a:lnSpc>
                <a:spcPct val="80300"/>
              </a:lnSpc>
              <a:spcBef>
                <a:spcPts val="290"/>
              </a:spcBef>
            </a:pP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335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SortMergeJoin</a:t>
            </a:r>
            <a:r>
              <a:rPr sz="1600" dirty="0">
                <a:latin typeface="Century Gothic"/>
                <a:cs typeface="Century Gothic"/>
              </a:rPr>
              <a:t>,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ensures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like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'keys'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are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same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partition,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inside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each </a:t>
            </a:r>
            <a:r>
              <a:rPr sz="1600" dirty="0">
                <a:latin typeface="Century Gothic"/>
                <a:cs typeface="Century Gothic"/>
              </a:rPr>
              <a:t>partition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Rows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sorted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key.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we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run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down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both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sides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together,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find </a:t>
            </a:r>
            <a:r>
              <a:rPr sz="1600" dirty="0">
                <a:latin typeface="Century Gothic"/>
                <a:cs typeface="Century Gothic"/>
              </a:rPr>
              <a:t>matched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rows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822" y="1103757"/>
            <a:ext cx="7774305" cy="82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SortMergeJoin</a:t>
            </a:r>
            <a:r>
              <a:rPr sz="1800" b="1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most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typical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JOIN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used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by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Spark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when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Tables &gt;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10MB. </a:t>
            </a:r>
            <a:r>
              <a:rPr sz="1800" dirty="0">
                <a:latin typeface="Century Gothic"/>
                <a:cs typeface="Century Gothic"/>
              </a:rPr>
              <a:t>But like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most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Joins,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SortMergeJoin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incurs</a:t>
            </a:r>
            <a:r>
              <a:rPr sz="1800" spc="-10" dirty="0">
                <a:latin typeface="Century Gothic"/>
                <a:cs typeface="Century Gothic"/>
              </a:rPr>
              <a:t> Shuffle</a:t>
            </a:r>
            <a:endParaRPr sz="1800">
              <a:latin typeface="Century Gothic"/>
              <a:cs typeface="Century Gothic"/>
            </a:endParaRPr>
          </a:p>
          <a:p>
            <a:pPr marL="5561965">
              <a:lnSpc>
                <a:spcPts val="1985"/>
              </a:lnSpc>
            </a:pP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Exchange</a:t>
            </a:r>
            <a:r>
              <a:rPr sz="18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8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Shuffle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01139" y="4366259"/>
            <a:ext cx="1447800" cy="372110"/>
          </a:xfrm>
          <a:custGeom>
            <a:avLst/>
            <a:gdLst/>
            <a:ahLst/>
            <a:cxnLst/>
            <a:rect l="l" t="t" r="r" b="b"/>
            <a:pathLst>
              <a:path w="1447800" h="372110">
                <a:moveTo>
                  <a:pt x="0" y="371855"/>
                </a:moveTo>
                <a:lnTo>
                  <a:pt x="1447799" y="371855"/>
                </a:lnTo>
                <a:lnTo>
                  <a:pt x="1447799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603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6868" y="64007"/>
            <a:ext cx="908685" cy="760730"/>
            <a:chOff x="86868" y="64007"/>
            <a:chExt cx="908685" cy="760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66494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868" y="64007"/>
              <a:ext cx="908685" cy="760730"/>
            </a:xfrm>
            <a:custGeom>
              <a:avLst/>
              <a:gdLst/>
              <a:ahLst/>
              <a:cxnLst/>
              <a:rect l="l" t="t" r="r" b="b"/>
              <a:pathLst>
                <a:path w="908685" h="760730">
                  <a:moveTo>
                    <a:pt x="908304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908304" y="760476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59874" y="1173480"/>
            <a:ext cx="5789295" cy="3647440"/>
            <a:chOff x="3059874" y="1173480"/>
            <a:chExt cx="5789295" cy="36474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9335" y="1274064"/>
              <a:ext cx="5769864" cy="35082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64636" y="1269301"/>
              <a:ext cx="5779770" cy="3517900"/>
            </a:xfrm>
            <a:custGeom>
              <a:avLst/>
              <a:gdLst/>
              <a:ahLst/>
              <a:cxnLst/>
              <a:rect l="l" t="t" r="r" b="b"/>
              <a:pathLst>
                <a:path w="5779770" h="3517900">
                  <a:moveTo>
                    <a:pt x="0" y="3517773"/>
                  </a:moveTo>
                  <a:lnTo>
                    <a:pt x="5779389" y="3517773"/>
                  </a:lnTo>
                  <a:lnTo>
                    <a:pt x="5779389" y="0"/>
                  </a:lnTo>
                  <a:lnTo>
                    <a:pt x="0" y="0"/>
                  </a:lnTo>
                  <a:lnTo>
                    <a:pt x="0" y="35177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53811" y="1211580"/>
              <a:ext cx="1057910" cy="3571240"/>
            </a:xfrm>
            <a:custGeom>
              <a:avLst/>
              <a:gdLst/>
              <a:ahLst/>
              <a:cxnLst/>
              <a:rect l="l" t="t" r="r" b="b"/>
              <a:pathLst>
                <a:path w="1057910" h="3571240">
                  <a:moveTo>
                    <a:pt x="0" y="3570732"/>
                  </a:moveTo>
                  <a:lnTo>
                    <a:pt x="1057656" y="3570732"/>
                  </a:lnTo>
                  <a:lnTo>
                    <a:pt x="1057656" y="0"/>
                  </a:lnTo>
                  <a:lnTo>
                    <a:pt x="0" y="0"/>
                  </a:lnTo>
                  <a:lnTo>
                    <a:pt x="0" y="3570732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6062" y="1303782"/>
            <a:ext cx="2571750" cy="11671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Disk</a:t>
            </a:r>
            <a:r>
              <a:rPr sz="1800" b="1" spc="-2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221F1F"/>
                </a:solidFill>
                <a:latin typeface="Century Gothic"/>
                <a:cs typeface="Century Gothic"/>
              </a:rPr>
              <a:t>I/O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Network </a:t>
            </a:r>
            <a:r>
              <a:rPr sz="18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traffic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Serialize/Deserialize</a:t>
            </a:r>
            <a:endParaRPr sz="1800">
              <a:latin typeface="Century Gothic"/>
              <a:cs typeface="Century Gothic"/>
            </a:endParaRPr>
          </a:p>
          <a:p>
            <a:pPr marL="412750">
              <a:lnSpc>
                <a:spcPct val="100000"/>
              </a:lnSpc>
              <a:spcBef>
                <a:spcPts val="185"/>
              </a:spcBef>
              <a:tabLst>
                <a:tab pos="1529080" algn="l"/>
              </a:tabLst>
            </a:pPr>
            <a:r>
              <a:rPr sz="1200" b="1" spc="-10" dirty="0">
                <a:solidFill>
                  <a:srgbClr val="3B3B3A"/>
                </a:solidFill>
                <a:latin typeface="Arial Narrow"/>
                <a:cs typeface="Arial Narrow"/>
              </a:rPr>
              <a:t>Java-&gt;Binary</a:t>
            </a:r>
            <a:r>
              <a:rPr sz="1200" b="1" dirty="0">
                <a:solidFill>
                  <a:srgbClr val="3B3B3A"/>
                </a:solidFill>
                <a:latin typeface="Arial Narrow"/>
                <a:cs typeface="Arial Narrow"/>
              </a:rPr>
              <a:t>	</a:t>
            </a:r>
            <a:r>
              <a:rPr sz="1800" b="1" baseline="2314" dirty="0">
                <a:solidFill>
                  <a:srgbClr val="3B3B3A"/>
                </a:solidFill>
                <a:latin typeface="Arial Narrow"/>
                <a:cs typeface="Arial Narrow"/>
              </a:rPr>
              <a:t>Binary-</a:t>
            </a:r>
            <a:r>
              <a:rPr sz="1800" b="1" spc="-15" baseline="2314" dirty="0">
                <a:solidFill>
                  <a:srgbClr val="3B3B3A"/>
                </a:solidFill>
                <a:latin typeface="Arial Narrow"/>
                <a:cs typeface="Arial Narrow"/>
              </a:rPr>
              <a:t>&gt;Java</a:t>
            </a:r>
            <a:endParaRPr sz="1800" baseline="2314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062" y="3156585"/>
            <a:ext cx="2309495" cy="5607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59"/>
              </a:spcBef>
            </a:pP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Shuffles</a:t>
            </a:r>
            <a:r>
              <a:rPr sz="1800" b="1" spc="-6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can</a:t>
            </a:r>
            <a:r>
              <a:rPr sz="1800" b="1" spc="-35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occur</a:t>
            </a:r>
            <a:r>
              <a:rPr sz="1800" b="1" spc="-35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spc="-25" dirty="0">
                <a:solidFill>
                  <a:srgbClr val="221F1F"/>
                </a:solidFill>
                <a:latin typeface="Century Gothic"/>
                <a:cs typeface="Century Gothic"/>
              </a:rPr>
              <a:t>in </a:t>
            </a: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Joins,</a:t>
            </a:r>
            <a:r>
              <a:rPr sz="1800" b="1" spc="-15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Aggregations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0"/>
              </a:spcBef>
            </a:pPr>
            <a:r>
              <a:rPr dirty="0"/>
              <a:t>Shuffle (Exchange) Incurs</a:t>
            </a:r>
            <a:r>
              <a:rPr spc="-20" dirty="0"/>
              <a:t> </a:t>
            </a:r>
            <a:r>
              <a:rPr dirty="0"/>
              <a:t>3 </a:t>
            </a:r>
            <a:r>
              <a:rPr spc="-10" dirty="0"/>
              <a:t>Penalties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02d-</a:t>
            </a:r>
            <a:r>
              <a:rPr spc="-50" dirty="0">
                <a:solidFill>
                  <a:srgbClr val="00AF50"/>
                </a:solidFill>
              </a:rPr>
              <a:t>i</a:t>
            </a:r>
          </a:p>
          <a:p>
            <a:pPr marL="761365">
              <a:lnSpc>
                <a:spcPts val="2810"/>
              </a:lnSpc>
            </a:pPr>
            <a:r>
              <a:rPr dirty="0"/>
              <a:t>Changing Join</a:t>
            </a:r>
            <a:r>
              <a:rPr spc="-10" dirty="0"/>
              <a:t> </a:t>
            </a:r>
            <a:r>
              <a:rPr dirty="0"/>
              <a:t>Strategy to</a:t>
            </a:r>
            <a:r>
              <a:rPr spc="5" dirty="0"/>
              <a:t> </a:t>
            </a:r>
            <a:r>
              <a:rPr spc="-10" dirty="0"/>
              <a:t>BroadcastHashJoin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628199" y="1640903"/>
            <a:ext cx="2114550" cy="933450"/>
            <a:chOff x="3628199" y="1640903"/>
            <a:chExt cx="2114550" cy="933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787" y="1650492"/>
              <a:ext cx="2095500" cy="9143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32961" y="1645666"/>
              <a:ext cx="2105025" cy="923925"/>
            </a:xfrm>
            <a:custGeom>
              <a:avLst/>
              <a:gdLst/>
              <a:ahLst/>
              <a:cxnLst/>
              <a:rect l="l" t="t" r="r" b="b"/>
              <a:pathLst>
                <a:path w="2105025" h="923925">
                  <a:moveTo>
                    <a:pt x="0" y="923924"/>
                  </a:moveTo>
                  <a:lnTo>
                    <a:pt x="2105025" y="923924"/>
                  </a:lnTo>
                  <a:lnTo>
                    <a:pt x="2105025" y="0"/>
                  </a:lnTo>
                  <a:lnTo>
                    <a:pt x="0" y="0"/>
                  </a:lnTo>
                  <a:lnTo>
                    <a:pt x="0" y="9239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9804" y="969390"/>
            <a:ext cx="7720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What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if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we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could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tell Catalyst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Optimizer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different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Join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Strategy?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644" y="1650492"/>
            <a:ext cx="3114040" cy="852169"/>
          </a:xfrm>
          <a:prstGeom prst="rect">
            <a:avLst/>
          </a:prstGeom>
          <a:solidFill>
            <a:srgbClr val="FFFF00"/>
          </a:solidFill>
          <a:ln w="9525">
            <a:solidFill>
              <a:srgbClr val="0079D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1275" marR="34290" indent="635" algn="ctr">
              <a:lnSpc>
                <a:spcPct val="87900"/>
              </a:lnSpc>
              <a:spcBef>
                <a:spcPts val="345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Typically,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Performant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than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SortMergeJoin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since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I</a:t>
            </a:r>
            <a:r>
              <a:rPr sz="14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avoid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normal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Shuffle.</a:t>
            </a:r>
            <a:r>
              <a:rPr sz="1400" b="1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completely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do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away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Sort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72240" y="1356079"/>
            <a:ext cx="2517140" cy="3542029"/>
            <a:chOff x="6072240" y="1356079"/>
            <a:chExt cx="2517140" cy="354202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2240" y="1356079"/>
              <a:ext cx="2516847" cy="35414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707123" y="3125724"/>
              <a:ext cx="1294130" cy="528955"/>
            </a:xfrm>
            <a:custGeom>
              <a:avLst/>
              <a:gdLst/>
              <a:ahLst/>
              <a:cxnLst/>
              <a:rect l="l" t="t" r="r" b="b"/>
              <a:pathLst>
                <a:path w="1294129" h="528954">
                  <a:moveTo>
                    <a:pt x="0" y="528828"/>
                  </a:moveTo>
                  <a:lnTo>
                    <a:pt x="1293876" y="528828"/>
                  </a:lnTo>
                  <a:lnTo>
                    <a:pt x="1293876" y="0"/>
                  </a:lnTo>
                  <a:lnTo>
                    <a:pt x="0" y="0"/>
                  </a:lnTo>
                  <a:lnTo>
                    <a:pt x="0" y="528828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9" y="1402592"/>
            <a:ext cx="2918819" cy="2914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2080652" y="2314576"/>
            <a:ext cx="133882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75" dirty="0"/>
              <a:t>BIG</a:t>
            </a:r>
          </a:p>
          <a:p>
            <a:pPr algn="ctr"/>
            <a:r>
              <a:rPr lang="en-US" sz="3375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02d-</a:t>
            </a:r>
            <a:r>
              <a:rPr spc="-50" dirty="0">
                <a:solidFill>
                  <a:srgbClr val="00AF50"/>
                </a:solidFill>
              </a:rPr>
              <a:t>i</a:t>
            </a:r>
          </a:p>
          <a:p>
            <a:pPr marL="761365">
              <a:lnSpc>
                <a:spcPts val="2810"/>
              </a:lnSpc>
            </a:pPr>
            <a:r>
              <a:rPr dirty="0"/>
              <a:t>Dropping</a:t>
            </a:r>
            <a:r>
              <a:rPr spc="-15" dirty="0"/>
              <a:t> </a:t>
            </a:r>
            <a:r>
              <a:rPr dirty="0"/>
              <a:t>Hints</a:t>
            </a:r>
            <a:r>
              <a:rPr spc="-15" dirty="0"/>
              <a:t> </a:t>
            </a:r>
            <a:r>
              <a:rPr dirty="0"/>
              <a:t>to Catalyst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u="sng" dirty="0">
                <a:uFill>
                  <a:solidFill>
                    <a:srgbClr val="EB871D"/>
                  </a:solidFill>
                </a:uFill>
              </a:rPr>
              <a:t>Without</a:t>
            </a:r>
            <a:r>
              <a:rPr spc="5" dirty="0"/>
              <a:t> </a:t>
            </a:r>
            <a:r>
              <a:rPr spc="-20" dirty="0"/>
              <a:t>Hint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6151" y="1067879"/>
            <a:ext cx="8258175" cy="435609"/>
            <a:chOff x="446151" y="1067879"/>
            <a:chExt cx="8258175" cy="43560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676" y="1077467"/>
              <a:ext cx="8238744" cy="416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0913" y="1072641"/>
              <a:ext cx="8248650" cy="426084"/>
            </a:xfrm>
            <a:custGeom>
              <a:avLst/>
              <a:gdLst/>
              <a:ahLst/>
              <a:cxnLst/>
              <a:rect l="l" t="t" r="r" b="b"/>
              <a:pathLst>
                <a:path w="8248650" h="426084">
                  <a:moveTo>
                    <a:pt x="0" y="425576"/>
                  </a:moveTo>
                  <a:lnTo>
                    <a:pt x="8248269" y="425576"/>
                  </a:lnTo>
                  <a:lnTo>
                    <a:pt x="8248269" y="0"/>
                  </a:lnTo>
                  <a:lnTo>
                    <a:pt x="0" y="0"/>
                  </a:lnTo>
                  <a:lnTo>
                    <a:pt x="0" y="42557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35403" y="1584527"/>
            <a:ext cx="2259330" cy="3544570"/>
            <a:chOff x="3435403" y="1584527"/>
            <a:chExt cx="2259330" cy="35445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403" y="1584527"/>
              <a:ext cx="2259014" cy="34751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52265" y="3606546"/>
              <a:ext cx="1815464" cy="1496695"/>
            </a:xfrm>
            <a:custGeom>
              <a:avLst/>
              <a:gdLst/>
              <a:ahLst/>
              <a:cxnLst/>
              <a:rect l="l" t="t" r="r" b="b"/>
              <a:pathLst>
                <a:path w="1815464" h="1496695">
                  <a:moveTo>
                    <a:pt x="0" y="760475"/>
                  </a:moveTo>
                  <a:lnTo>
                    <a:pt x="1815084" y="760475"/>
                  </a:lnTo>
                  <a:lnTo>
                    <a:pt x="1815084" y="0"/>
                  </a:lnTo>
                  <a:lnTo>
                    <a:pt x="0" y="0"/>
                  </a:lnTo>
                  <a:lnTo>
                    <a:pt x="0" y="760475"/>
                  </a:lnTo>
                  <a:close/>
                </a:path>
                <a:path w="1815464" h="1496695">
                  <a:moveTo>
                    <a:pt x="527304" y="1496567"/>
                  </a:moveTo>
                  <a:lnTo>
                    <a:pt x="1296924" y="1496567"/>
                  </a:lnTo>
                  <a:lnTo>
                    <a:pt x="1296924" y="1229867"/>
                  </a:lnTo>
                  <a:lnTo>
                    <a:pt x="527304" y="1229867"/>
                  </a:lnTo>
                  <a:lnTo>
                    <a:pt x="527304" y="14965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02d-</a:t>
            </a:r>
            <a:r>
              <a:rPr spc="-50" dirty="0">
                <a:solidFill>
                  <a:srgbClr val="00AF50"/>
                </a:solidFill>
              </a:rPr>
              <a:t>i</a:t>
            </a:r>
          </a:p>
          <a:p>
            <a:pPr marL="761365">
              <a:lnSpc>
                <a:spcPts val="2810"/>
              </a:lnSpc>
            </a:pPr>
            <a:r>
              <a:rPr dirty="0"/>
              <a:t>Dropping</a:t>
            </a:r>
            <a:r>
              <a:rPr spc="-15" dirty="0"/>
              <a:t> </a:t>
            </a:r>
            <a:r>
              <a:rPr dirty="0"/>
              <a:t>Hints</a:t>
            </a:r>
            <a:r>
              <a:rPr spc="-15" dirty="0"/>
              <a:t> </a:t>
            </a:r>
            <a:r>
              <a:rPr dirty="0"/>
              <a:t>to Catalyst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u="sng" dirty="0">
                <a:uFill>
                  <a:solidFill>
                    <a:srgbClr val="EB871D"/>
                  </a:solidFill>
                </a:uFill>
              </a:rPr>
              <a:t>With</a:t>
            </a:r>
            <a:r>
              <a:rPr spc="5" dirty="0"/>
              <a:t> </a:t>
            </a:r>
            <a:r>
              <a:rPr spc="-20" dirty="0"/>
              <a:t>Hint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140" y="883158"/>
            <a:ext cx="59385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First,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we'll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change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default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size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limit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10MB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50MB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Then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we'll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drop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hint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Join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clause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entury Gothic"/>
                <a:cs typeface="Century Gothic"/>
              </a:rPr>
              <a:t>Compare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Clock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time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between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2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Join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Strateges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03576" y="2852927"/>
            <a:ext cx="3764279" cy="1605280"/>
            <a:chOff x="2703576" y="2852927"/>
            <a:chExt cx="3764279" cy="16052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3576" y="2852927"/>
              <a:ext cx="3764280" cy="15392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38678" y="3893058"/>
              <a:ext cx="1320165" cy="546100"/>
            </a:xfrm>
            <a:custGeom>
              <a:avLst/>
              <a:gdLst/>
              <a:ahLst/>
              <a:cxnLst/>
              <a:rect l="l" t="t" r="r" b="b"/>
              <a:pathLst>
                <a:path w="1320164" h="546100">
                  <a:moveTo>
                    <a:pt x="0" y="545592"/>
                  </a:moveTo>
                  <a:lnTo>
                    <a:pt x="1319784" y="545592"/>
                  </a:lnTo>
                  <a:lnTo>
                    <a:pt x="1319784" y="0"/>
                  </a:lnTo>
                  <a:lnTo>
                    <a:pt x="0" y="0"/>
                  </a:lnTo>
                  <a:lnTo>
                    <a:pt x="0" y="54559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006" y="1750631"/>
            <a:ext cx="9039860" cy="849630"/>
            <a:chOff x="56006" y="1750631"/>
            <a:chExt cx="9039860" cy="8496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1" y="1760220"/>
              <a:ext cx="9020556" cy="8305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769" y="1755394"/>
              <a:ext cx="9030335" cy="840105"/>
            </a:xfrm>
            <a:custGeom>
              <a:avLst/>
              <a:gdLst/>
              <a:ahLst/>
              <a:cxnLst/>
              <a:rect l="l" t="t" r="r" b="b"/>
              <a:pathLst>
                <a:path w="9030335" h="840105">
                  <a:moveTo>
                    <a:pt x="0" y="840104"/>
                  </a:moveTo>
                  <a:lnTo>
                    <a:pt x="9030081" y="840104"/>
                  </a:lnTo>
                  <a:lnTo>
                    <a:pt x="9030081" y="0"/>
                  </a:lnTo>
                  <a:lnTo>
                    <a:pt x="0" y="0"/>
                  </a:lnTo>
                  <a:lnTo>
                    <a:pt x="0" y="84010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Catalyst:</a:t>
            </a:r>
            <a:r>
              <a:rPr spc="-5" dirty="0"/>
              <a:t> </a:t>
            </a:r>
            <a:r>
              <a:rPr dirty="0"/>
              <a:t>Column</a:t>
            </a:r>
            <a:r>
              <a:rPr spc="-5" dirty="0"/>
              <a:t> </a:t>
            </a:r>
            <a:r>
              <a:rPr dirty="0"/>
              <a:t>Pruning</a:t>
            </a:r>
            <a:r>
              <a:rPr spc="-10" dirty="0"/>
              <a:t> Concepts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927" y="948944"/>
            <a:ext cx="8710930" cy="33413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7965">
              <a:lnSpc>
                <a:spcPts val="205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idea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behind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simple: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just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query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process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skip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 marL="240665" marR="322580" indent="-227965">
              <a:lnSpc>
                <a:spcPct val="95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like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Parquet</a:t>
            </a:r>
            <a:r>
              <a:rPr sz="18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ORC</a:t>
            </a:r>
            <a:r>
              <a:rPr sz="18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implement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this </a:t>
            </a:r>
            <a:r>
              <a:rPr sz="1800" dirty="0">
                <a:latin typeface="Century Gothic"/>
                <a:cs typeface="Century Gothic"/>
              </a:rPr>
              <a:t>feature naturally.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contrasts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Row-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3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(CSV), </a:t>
            </a:r>
            <a:r>
              <a:rPr sz="1800" dirty="0">
                <a:latin typeface="Century Gothic"/>
                <a:cs typeface="Century Gothic"/>
              </a:rPr>
              <a:t>typically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relational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databases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and/or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systems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where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optimizing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for </a:t>
            </a:r>
            <a:r>
              <a:rPr sz="1800" dirty="0">
                <a:latin typeface="Century Gothic"/>
                <a:cs typeface="Century Gothic"/>
              </a:rPr>
              <a:t>single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row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insert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updates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premium</a:t>
            </a:r>
            <a:endParaRPr sz="1800">
              <a:latin typeface="Century Gothic"/>
              <a:cs typeface="Century Gothic"/>
            </a:endParaRPr>
          </a:p>
          <a:p>
            <a:pPr marL="240665" marR="59690" indent="-227965">
              <a:lnSpc>
                <a:spcPct val="95000"/>
              </a:lnSpc>
              <a:spcBef>
                <a:spcPts val="1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pruning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provide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important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reduction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work needed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to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table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result 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performance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gains.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actual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performance </a:t>
            </a:r>
            <a:r>
              <a:rPr sz="1800" dirty="0">
                <a:latin typeface="Century Gothic"/>
                <a:cs typeface="Century Gothic"/>
              </a:rPr>
              <a:t>gain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depends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query,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particular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fraction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data/columns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answer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business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problem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behind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query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Catalyst:</a:t>
            </a:r>
            <a:r>
              <a:rPr spc="-5" dirty="0"/>
              <a:t> </a:t>
            </a:r>
            <a:r>
              <a:rPr dirty="0"/>
              <a:t>Column</a:t>
            </a:r>
            <a:r>
              <a:rPr spc="-5" dirty="0"/>
              <a:t> </a:t>
            </a:r>
            <a:r>
              <a:rPr dirty="0"/>
              <a:t>Pruning</a:t>
            </a:r>
            <a:r>
              <a:rPr spc="-10" dirty="0"/>
              <a:t> Concepts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927" y="948944"/>
            <a:ext cx="8710930" cy="33413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7965">
              <a:lnSpc>
                <a:spcPts val="205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idea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behind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simple: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just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query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process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skip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 marL="240665" marR="322580" indent="-227965">
              <a:lnSpc>
                <a:spcPct val="95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like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Parquet</a:t>
            </a:r>
            <a:r>
              <a:rPr sz="18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ORC</a:t>
            </a:r>
            <a:r>
              <a:rPr sz="18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implement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this </a:t>
            </a:r>
            <a:r>
              <a:rPr sz="1800" dirty="0">
                <a:latin typeface="Century Gothic"/>
                <a:cs typeface="Century Gothic"/>
              </a:rPr>
              <a:t>feature naturally.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contrasts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Row-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3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(CSV), </a:t>
            </a:r>
            <a:r>
              <a:rPr sz="1800" dirty="0">
                <a:latin typeface="Century Gothic"/>
                <a:cs typeface="Century Gothic"/>
              </a:rPr>
              <a:t>typically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relational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databases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and/or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systems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where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optimizing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for </a:t>
            </a:r>
            <a:r>
              <a:rPr sz="1800" dirty="0">
                <a:latin typeface="Century Gothic"/>
                <a:cs typeface="Century Gothic"/>
              </a:rPr>
              <a:t>single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row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insert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updates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premium</a:t>
            </a:r>
            <a:endParaRPr sz="1800">
              <a:latin typeface="Century Gothic"/>
              <a:cs typeface="Century Gothic"/>
            </a:endParaRPr>
          </a:p>
          <a:p>
            <a:pPr marL="240665" marR="59690" indent="-227965">
              <a:lnSpc>
                <a:spcPct val="95000"/>
              </a:lnSpc>
              <a:spcBef>
                <a:spcPts val="1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pruning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provide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important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reduction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work needed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to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table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result 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performance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gains.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actual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performance </a:t>
            </a:r>
            <a:r>
              <a:rPr sz="1800" dirty="0">
                <a:latin typeface="Century Gothic"/>
                <a:cs typeface="Century Gothic"/>
              </a:rPr>
              <a:t>gain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depends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query,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particular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fraction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data/columns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answer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business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problem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behind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query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Catalyst:</a:t>
            </a:r>
            <a:r>
              <a:rPr spc="-5" dirty="0"/>
              <a:t> </a:t>
            </a:r>
            <a:r>
              <a:rPr dirty="0"/>
              <a:t>Column</a:t>
            </a:r>
            <a:r>
              <a:rPr spc="-5" dirty="0"/>
              <a:t> </a:t>
            </a:r>
            <a:r>
              <a:rPr dirty="0"/>
              <a:t>Pruning</a:t>
            </a:r>
            <a:r>
              <a:rPr spc="-10" dirty="0"/>
              <a:t> Concepts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927" y="948944"/>
            <a:ext cx="8710930" cy="33413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0665" marR="5080" indent="-227965">
              <a:lnSpc>
                <a:spcPts val="205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idea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behind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feature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simple: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just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for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query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process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skip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rest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data</a:t>
            </a:r>
            <a:endParaRPr sz="1800">
              <a:latin typeface="Century Gothic"/>
              <a:cs typeface="Century Gothic"/>
            </a:endParaRPr>
          </a:p>
          <a:p>
            <a:pPr marL="240665" marR="322580" indent="-227965">
              <a:lnSpc>
                <a:spcPct val="95000"/>
              </a:lnSpc>
              <a:spcBef>
                <a:spcPts val="166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like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Parquet</a:t>
            </a:r>
            <a:r>
              <a:rPr sz="18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ORC</a:t>
            </a:r>
            <a:r>
              <a:rPr sz="18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implement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0" dirty="0">
                <a:latin typeface="Century Gothic"/>
                <a:cs typeface="Century Gothic"/>
              </a:rPr>
              <a:t>this </a:t>
            </a:r>
            <a:r>
              <a:rPr sz="1800" dirty="0">
                <a:latin typeface="Century Gothic"/>
                <a:cs typeface="Century Gothic"/>
              </a:rPr>
              <a:t>feature naturally.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contrasts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with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Row-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oriented</a:t>
            </a:r>
            <a:r>
              <a:rPr sz="1800" u="sng" spc="3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formats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(CSV), </a:t>
            </a:r>
            <a:r>
              <a:rPr sz="1800" dirty="0">
                <a:latin typeface="Century Gothic"/>
                <a:cs typeface="Century Gothic"/>
              </a:rPr>
              <a:t>typically</a:t>
            </a:r>
            <a:r>
              <a:rPr sz="1800" spc="-6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used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relational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databases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and/or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systems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where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optimizing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for </a:t>
            </a:r>
            <a:r>
              <a:rPr sz="1800" dirty="0">
                <a:latin typeface="Century Gothic"/>
                <a:cs typeface="Century Gothic"/>
              </a:rPr>
              <a:t>single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row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insert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updates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are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at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premium</a:t>
            </a:r>
            <a:endParaRPr sz="1800">
              <a:latin typeface="Century Gothic"/>
              <a:cs typeface="Century Gothic"/>
            </a:endParaRPr>
          </a:p>
          <a:p>
            <a:pPr marL="240665" marR="59690" indent="-227965">
              <a:lnSpc>
                <a:spcPct val="95000"/>
              </a:lnSpc>
              <a:spcBef>
                <a:spcPts val="1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entury Gothic"/>
                <a:cs typeface="Century Gothic"/>
              </a:rPr>
              <a:t>Column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pruning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provide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important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reduction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work needed</a:t>
            </a:r>
            <a:r>
              <a:rPr sz="1800" spc="40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to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table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result 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performance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gains.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actual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performance </a:t>
            </a:r>
            <a:r>
              <a:rPr sz="1800" dirty="0">
                <a:latin typeface="Century Gothic"/>
                <a:cs typeface="Century Gothic"/>
              </a:rPr>
              <a:t>gain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depends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query,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particular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on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fraction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spc="-2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data/columns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that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need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read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to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answer</a:t>
            </a:r>
            <a:r>
              <a:rPr sz="1800" spc="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business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problem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behind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query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03</a:t>
            </a:r>
          </a:p>
          <a:p>
            <a:pPr marL="761365">
              <a:lnSpc>
                <a:spcPts val="2810"/>
              </a:lnSpc>
            </a:pPr>
            <a:r>
              <a:rPr dirty="0"/>
              <a:t>Catalyst:</a:t>
            </a:r>
            <a:r>
              <a:rPr spc="-5" dirty="0"/>
              <a:t> </a:t>
            </a:r>
            <a:r>
              <a:rPr dirty="0"/>
              <a:t>Column</a:t>
            </a:r>
            <a:r>
              <a:rPr spc="-5" dirty="0"/>
              <a:t> </a:t>
            </a:r>
            <a:r>
              <a:rPr dirty="0"/>
              <a:t>Pruning</a:t>
            </a:r>
            <a:r>
              <a:rPr spc="-10" dirty="0"/>
              <a:t> </a:t>
            </a:r>
            <a:r>
              <a:rPr spc="-20" dirty="0"/>
              <a:t>Demo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5620" y="971549"/>
            <a:ext cx="8463915" cy="9734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600" dirty="0">
                <a:latin typeface="Century Gothic"/>
                <a:cs typeface="Century Gothic"/>
              </a:rPr>
              <a:t>When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Columnar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storage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(Parquet,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ORC,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Delta),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automatically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do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Column</a:t>
            </a:r>
            <a:r>
              <a:rPr sz="1600" u="sng" spc="-4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600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pruning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you</a:t>
            </a:r>
            <a:endParaRPr sz="1600">
              <a:latin typeface="Century Gothic"/>
              <a:cs typeface="Century Gothic"/>
            </a:endParaRPr>
          </a:p>
          <a:p>
            <a:pPr marL="52705">
              <a:lnSpc>
                <a:spcPct val="100000"/>
              </a:lnSpc>
              <a:spcBef>
                <a:spcPts val="1695"/>
              </a:spcBef>
              <a:tabLst>
                <a:tab pos="4508500" algn="l"/>
              </a:tabLst>
            </a:pP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CSV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–</a:t>
            </a:r>
            <a:r>
              <a:rPr sz="1600" spc="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Non-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Columnar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	Delta</a:t>
            </a:r>
            <a:r>
              <a:rPr sz="1600" spc="-4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(Parquet)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–</a:t>
            </a:r>
            <a:r>
              <a:rPr sz="1600" spc="-40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Columnar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9069" y="2373334"/>
            <a:ext cx="1785620" cy="1837689"/>
            <a:chOff x="1449069" y="2373334"/>
            <a:chExt cx="1785620" cy="183768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3762" y="2373334"/>
              <a:ext cx="1771021" cy="18374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4469" y="3795522"/>
              <a:ext cx="1734820" cy="190500"/>
            </a:xfrm>
            <a:custGeom>
              <a:avLst/>
              <a:gdLst/>
              <a:ahLst/>
              <a:cxnLst/>
              <a:rect l="l" t="t" r="r" b="b"/>
              <a:pathLst>
                <a:path w="1734820" h="190500">
                  <a:moveTo>
                    <a:pt x="0" y="190499"/>
                  </a:moveTo>
                  <a:lnTo>
                    <a:pt x="1734312" y="190499"/>
                  </a:lnTo>
                  <a:lnTo>
                    <a:pt x="1734312" y="0"/>
                  </a:lnTo>
                  <a:lnTo>
                    <a:pt x="0" y="0"/>
                  </a:lnTo>
                  <a:lnTo>
                    <a:pt x="0" y="19049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19215" y="2323111"/>
            <a:ext cx="1790700" cy="2448560"/>
            <a:chOff x="5919215" y="2323111"/>
            <a:chExt cx="1790700" cy="24485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9215" y="2323111"/>
              <a:ext cx="1790699" cy="24485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47409" y="4174997"/>
              <a:ext cx="1732914" cy="192405"/>
            </a:xfrm>
            <a:custGeom>
              <a:avLst/>
              <a:gdLst/>
              <a:ahLst/>
              <a:cxnLst/>
              <a:rect l="l" t="t" r="r" b="b"/>
              <a:pathLst>
                <a:path w="1732915" h="192404">
                  <a:moveTo>
                    <a:pt x="0" y="192023"/>
                  </a:moveTo>
                  <a:lnTo>
                    <a:pt x="1732788" y="192023"/>
                  </a:lnTo>
                  <a:lnTo>
                    <a:pt x="1732788" y="0"/>
                  </a:lnTo>
                  <a:lnTo>
                    <a:pt x="0" y="0"/>
                  </a:lnTo>
                  <a:lnTo>
                    <a:pt x="0" y="192023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89843" y="1988375"/>
            <a:ext cx="4331970" cy="223520"/>
            <a:chOff x="4589843" y="1988375"/>
            <a:chExt cx="4331970" cy="22352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1" y="1997964"/>
              <a:ext cx="4312920" cy="2042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4605" y="1993138"/>
              <a:ext cx="4322445" cy="213995"/>
            </a:xfrm>
            <a:custGeom>
              <a:avLst/>
              <a:gdLst/>
              <a:ahLst/>
              <a:cxnLst/>
              <a:rect l="l" t="t" r="r" b="b"/>
              <a:pathLst>
                <a:path w="4322445" h="213994">
                  <a:moveTo>
                    <a:pt x="0" y="213741"/>
                  </a:moveTo>
                  <a:lnTo>
                    <a:pt x="4322445" y="213741"/>
                  </a:lnTo>
                  <a:lnTo>
                    <a:pt x="4322445" y="0"/>
                  </a:lnTo>
                  <a:lnTo>
                    <a:pt x="0" y="0"/>
                  </a:lnTo>
                  <a:lnTo>
                    <a:pt x="0" y="2137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5254" y="1963991"/>
            <a:ext cx="4330700" cy="260350"/>
            <a:chOff x="135254" y="1963991"/>
            <a:chExt cx="4330700" cy="26035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79" y="1973580"/>
              <a:ext cx="4311396" cy="2407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0017" y="1968754"/>
              <a:ext cx="4321175" cy="250825"/>
            </a:xfrm>
            <a:custGeom>
              <a:avLst/>
              <a:gdLst/>
              <a:ahLst/>
              <a:cxnLst/>
              <a:rect l="l" t="t" r="r" b="b"/>
              <a:pathLst>
                <a:path w="4321175" h="250825">
                  <a:moveTo>
                    <a:pt x="0" y="250317"/>
                  </a:moveTo>
                  <a:lnTo>
                    <a:pt x="4320921" y="250317"/>
                  </a:lnTo>
                  <a:lnTo>
                    <a:pt x="4320921" y="0"/>
                  </a:lnTo>
                  <a:lnTo>
                    <a:pt x="0" y="0"/>
                  </a:lnTo>
                  <a:lnTo>
                    <a:pt x="0" y="25031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Catalyst:</a:t>
            </a:r>
            <a:r>
              <a:rPr spc="-30" dirty="0"/>
              <a:t> </a:t>
            </a:r>
            <a:r>
              <a:rPr u="sng" dirty="0">
                <a:uFill>
                  <a:solidFill>
                    <a:srgbClr val="EB871D"/>
                  </a:solidFill>
                </a:uFill>
              </a:rPr>
              <a:t>Predicate</a:t>
            </a:r>
            <a:r>
              <a:rPr u="sng" spc="-10" dirty="0">
                <a:uFill>
                  <a:solidFill>
                    <a:srgbClr val="EB871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EB871D"/>
                  </a:solidFill>
                </a:uFill>
              </a:rPr>
              <a:t>Pushdown</a:t>
            </a:r>
            <a:r>
              <a:rPr spc="-15" dirty="0"/>
              <a:t> </a:t>
            </a:r>
            <a:r>
              <a:rPr spc="-10" dirty="0"/>
              <a:t>Concepts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700" y="976375"/>
            <a:ext cx="8739505" cy="28822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40665" marR="5080" indent="-227965">
              <a:lnSpc>
                <a:spcPct val="95000"/>
              </a:lnSpc>
              <a:spcBef>
                <a:spcPts val="1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Century Gothic"/>
                <a:cs typeface="Century Gothic"/>
              </a:rPr>
              <a:t>When</a:t>
            </a:r>
            <a:r>
              <a:rPr sz="1600" spc="-1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execute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WHERE</a:t>
            </a:r>
            <a:r>
              <a:rPr sz="1600" b="1" spc="-51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FILTER</a:t>
            </a:r>
            <a:r>
              <a:rPr sz="1600" b="1" spc="-5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latin typeface="Century Gothic"/>
                <a:cs typeface="Century Gothic"/>
              </a:rPr>
              <a:t>operators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right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after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loading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dataset,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SQL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try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push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where/filter</a:t>
            </a:r>
            <a:r>
              <a:rPr sz="1600" spc="-10" dirty="0">
                <a:latin typeface="Century Gothic"/>
                <a:cs typeface="Century Gothic"/>
              </a:rPr>
              <a:t> predicate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down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source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50" dirty="0">
                <a:latin typeface="Century Gothic"/>
                <a:cs typeface="Century Gothic"/>
              </a:rPr>
              <a:t>a </a:t>
            </a:r>
            <a:r>
              <a:rPr sz="1600" spc="-10" dirty="0">
                <a:latin typeface="Century Gothic"/>
                <a:cs typeface="Century Gothic"/>
              </a:rPr>
              <a:t>corresponding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SQL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query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 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WHERE</a:t>
            </a:r>
            <a:r>
              <a:rPr sz="1600" b="1" spc="-52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clause</a:t>
            </a:r>
            <a:endParaRPr sz="1600">
              <a:latin typeface="Century Gothic"/>
              <a:cs typeface="Century Gothic"/>
            </a:endParaRPr>
          </a:p>
          <a:p>
            <a:pPr marL="240665" marR="95885" indent="-227965">
              <a:lnSpc>
                <a:spcPts val="1820"/>
              </a:lnSpc>
              <a:spcBef>
                <a:spcPts val="9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optimization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called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pushdown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Predicate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pushdown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aims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pushing </a:t>
            </a:r>
            <a:r>
              <a:rPr sz="1600" dirty="0">
                <a:latin typeface="Century Gothic"/>
                <a:cs typeface="Century Gothic"/>
              </a:rPr>
              <a:t>down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"bare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metal",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i.e.,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source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engine.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filtering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is </a:t>
            </a:r>
            <a:r>
              <a:rPr sz="1600" dirty="0">
                <a:latin typeface="Century Gothic"/>
                <a:cs typeface="Century Gothic"/>
              </a:rPr>
              <a:t>performed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very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low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level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rather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dealing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with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entire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dataset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after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it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has </a:t>
            </a:r>
            <a:r>
              <a:rPr sz="1600" dirty="0">
                <a:latin typeface="Century Gothic"/>
                <a:cs typeface="Century Gothic"/>
              </a:rPr>
              <a:t>been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loaded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Spark’s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memory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perhaps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causing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memory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issues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latin typeface="Century Gothic"/>
                <a:cs typeface="Century Gothic"/>
              </a:rPr>
              <a:t>Benefits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include:</a:t>
            </a:r>
            <a:endParaRPr sz="16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105"/>
              </a:spcBef>
              <a:buFont typeface="Arial"/>
              <a:buChar char="–"/>
              <a:tabLst>
                <a:tab pos="469900" algn="l"/>
              </a:tabLst>
            </a:pPr>
            <a:r>
              <a:rPr sz="1600" dirty="0">
                <a:latin typeface="Century Gothic"/>
                <a:cs typeface="Century Gothic"/>
              </a:rPr>
              <a:t>Less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shuffled</a:t>
            </a:r>
            <a:r>
              <a:rPr sz="1600" spc="-8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between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systems</a:t>
            </a:r>
            <a:endParaRPr sz="16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110"/>
              </a:spcBef>
              <a:buFont typeface="Arial"/>
              <a:buChar char="–"/>
              <a:tabLst>
                <a:tab pos="469900" algn="l"/>
              </a:tabLst>
            </a:pPr>
            <a:r>
              <a:rPr sz="1600" dirty="0">
                <a:latin typeface="Century Gothic"/>
                <a:cs typeface="Century Gothic"/>
              </a:rPr>
              <a:t>Less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RAM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utilization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Spark</a:t>
            </a:r>
            <a:endParaRPr sz="16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120"/>
              </a:spcBef>
              <a:buFont typeface="Arial"/>
              <a:buChar char="–"/>
              <a:tabLst>
                <a:tab pos="469900" algn="l"/>
              </a:tabLst>
            </a:pPr>
            <a:r>
              <a:rPr sz="1600" dirty="0">
                <a:latin typeface="Century Gothic"/>
                <a:cs typeface="Century Gothic"/>
              </a:rPr>
              <a:t>Less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serialization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218" y="596010"/>
            <a:ext cx="984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8875" y="607809"/>
            <a:ext cx="85725" cy="1892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081" y="92151"/>
            <a:ext cx="487616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04</a:t>
            </a:r>
          </a:p>
          <a:p>
            <a:pPr marL="12700">
              <a:lnSpc>
                <a:spcPts val="2810"/>
              </a:lnSpc>
            </a:pPr>
            <a:r>
              <a:rPr dirty="0"/>
              <a:t>Catalyst:</a:t>
            </a:r>
            <a:r>
              <a:rPr spc="-25" dirty="0"/>
              <a:t> </a:t>
            </a:r>
            <a:r>
              <a:rPr dirty="0"/>
              <a:t>Predicate Pushed</a:t>
            </a:r>
            <a:r>
              <a:rPr spc="-20" dirty="0"/>
              <a:t> </a:t>
            </a:r>
            <a:r>
              <a:rPr spc="-10" dirty="0"/>
              <a:t>Filters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26018" y="1089215"/>
            <a:ext cx="5292090" cy="768985"/>
            <a:chOff x="1926018" y="1089215"/>
            <a:chExt cx="5292090" cy="7689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479" y="1098803"/>
              <a:ext cx="5273040" cy="7498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30780" y="1093977"/>
              <a:ext cx="5282565" cy="759460"/>
            </a:xfrm>
            <a:custGeom>
              <a:avLst/>
              <a:gdLst/>
              <a:ahLst/>
              <a:cxnLst/>
              <a:rect l="l" t="t" r="r" b="b"/>
              <a:pathLst>
                <a:path w="5282565" h="759460">
                  <a:moveTo>
                    <a:pt x="0" y="759333"/>
                  </a:moveTo>
                  <a:lnTo>
                    <a:pt x="5282565" y="759333"/>
                  </a:lnTo>
                  <a:lnTo>
                    <a:pt x="5282565" y="0"/>
                  </a:lnTo>
                  <a:lnTo>
                    <a:pt x="0" y="0"/>
                  </a:lnTo>
                  <a:lnTo>
                    <a:pt x="0" y="759333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2273" y="1466850"/>
              <a:ext cx="1697989" cy="170815"/>
            </a:xfrm>
            <a:custGeom>
              <a:avLst/>
              <a:gdLst/>
              <a:ahLst/>
              <a:cxnLst/>
              <a:rect l="l" t="t" r="r" b="b"/>
              <a:pathLst>
                <a:path w="1697989" h="170814">
                  <a:moveTo>
                    <a:pt x="0" y="170687"/>
                  </a:moveTo>
                  <a:lnTo>
                    <a:pt x="1697736" y="170687"/>
                  </a:lnTo>
                  <a:lnTo>
                    <a:pt x="1697736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412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917128" y="2114867"/>
            <a:ext cx="5299710" cy="1034415"/>
            <a:chOff x="1917128" y="2114867"/>
            <a:chExt cx="5299710" cy="10344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432" y="2124455"/>
              <a:ext cx="5274564" cy="10149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27733" y="2119629"/>
              <a:ext cx="5284470" cy="1024890"/>
            </a:xfrm>
            <a:custGeom>
              <a:avLst/>
              <a:gdLst/>
              <a:ahLst/>
              <a:cxnLst/>
              <a:rect l="l" t="t" r="r" b="b"/>
              <a:pathLst>
                <a:path w="5284470" h="1024889">
                  <a:moveTo>
                    <a:pt x="0" y="1024509"/>
                  </a:moveTo>
                  <a:lnTo>
                    <a:pt x="5284089" y="1024509"/>
                  </a:lnTo>
                  <a:lnTo>
                    <a:pt x="5284089" y="0"/>
                  </a:lnTo>
                  <a:lnTo>
                    <a:pt x="0" y="0"/>
                  </a:lnTo>
                  <a:lnTo>
                    <a:pt x="0" y="102450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7766" y="2663189"/>
              <a:ext cx="4986655" cy="242570"/>
            </a:xfrm>
            <a:custGeom>
              <a:avLst/>
              <a:gdLst/>
              <a:ahLst/>
              <a:cxnLst/>
              <a:rect l="l" t="t" r="r" b="b"/>
              <a:pathLst>
                <a:path w="4986655" h="242569">
                  <a:moveTo>
                    <a:pt x="0" y="242316"/>
                  </a:moveTo>
                  <a:lnTo>
                    <a:pt x="4986528" y="242316"/>
                  </a:lnTo>
                  <a:lnTo>
                    <a:pt x="4986528" y="0"/>
                  </a:lnTo>
                  <a:lnTo>
                    <a:pt x="0" y="0"/>
                  </a:lnTo>
                  <a:lnTo>
                    <a:pt x="0" y="242316"/>
                  </a:lnTo>
                  <a:close/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127813" y="44005"/>
            <a:ext cx="2789555" cy="781050"/>
            <a:chOff x="6127813" y="44005"/>
            <a:chExt cx="2789555" cy="781050"/>
          </a:xfrm>
        </p:grpSpPr>
        <p:sp>
          <p:nvSpPr>
            <p:cNvPr id="16" name="object 16"/>
            <p:cNvSpPr/>
            <p:nvPr/>
          </p:nvSpPr>
          <p:spPr>
            <a:xfrm>
              <a:off x="6132576" y="48767"/>
              <a:ext cx="2780030" cy="771525"/>
            </a:xfrm>
            <a:custGeom>
              <a:avLst/>
              <a:gdLst/>
              <a:ahLst/>
              <a:cxnLst/>
              <a:rect l="l" t="t" r="r" b="b"/>
              <a:pathLst>
                <a:path w="2780029" h="771525">
                  <a:moveTo>
                    <a:pt x="2779776" y="0"/>
                  </a:moveTo>
                  <a:lnTo>
                    <a:pt x="0" y="0"/>
                  </a:lnTo>
                  <a:lnTo>
                    <a:pt x="0" y="771143"/>
                  </a:lnTo>
                  <a:lnTo>
                    <a:pt x="2779776" y="771143"/>
                  </a:lnTo>
                  <a:lnTo>
                    <a:pt x="27797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2576" y="48767"/>
              <a:ext cx="2780030" cy="771525"/>
            </a:xfrm>
            <a:custGeom>
              <a:avLst/>
              <a:gdLst/>
              <a:ahLst/>
              <a:cxnLst/>
              <a:rect l="l" t="t" r="r" b="b"/>
              <a:pathLst>
                <a:path w="2780029" h="771525">
                  <a:moveTo>
                    <a:pt x="0" y="771143"/>
                  </a:moveTo>
                  <a:lnTo>
                    <a:pt x="2779776" y="771143"/>
                  </a:lnTo>
                  <a:lnTo>
                    <a:pt x="2779776" y="0"/>
                  </a:lnTo>
                  <a:lnTo>
                    <a:pt x="0" y="0"/>
                  </a:lnTo>
                  <a:lnTo>
                    <a:pt x="0" y="77114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24904" y="30556"/>
            <a:ext cx="254381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Note:</a:t>
            </a:r>
            <a:r>
              <a:rPr sz="16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Must</a:t>
            </a:r>
            <a:r>
              <a:rPr sz="1600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drill</a:t>
            </a:r>
            <a:r>
              <a:rPr sz="16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down</a:t>
            </a:r>
            <a:r>
              <a:rPr sz="16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under</a:t>
            </a:r>
            <a:r>
              <a:rPr sz="1600" spc="-7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'Spark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Jobs'</a:t>
            </a:r>
            <a:r>
              <a:rPr sz="1600" spc="29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&gt;</a:t>
            </a:r>
            <a:r>
              <a:rPr sz="16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View</a:t>
            </a:r>
            <a:r>
              <a:rPr sz="16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&gt;</a:t>
            </a:r>
            <a:r>
              <a:rPr sz="16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SQL</a:t>
            </a:r>
            <a:r>
              <a:rPr sz="1600" spc="-7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tab</a:t>
            </a:r>
            <a:r>
              <a:rPr sz="16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&gt;</a:t>
            </a:r>
            <a:r>
              <a:rPr sz="1600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Details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to</a:t>
            </a:r>
            <a:r>
              <a:rPr sz="1600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3B3B3A"/>
                </a:solidFill>
                <a:latin typeface="Arial Narrow"/>
                <a:cs typeface="Arial Narrow"/>
              </a:rPr>
              <a:t>see</a:t>
            </a:r>
            <a:r>
              <a:rPr sz="16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Arial Narrow"/>
                <a:cs typeface="Arial Narrow"/>
              </a:rPr>
              <a:t>'PushedFilters'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05a-</a:t>
            </a:r>
            <a:r>
              <a:rPr spc="-50" dirty="0">
                <a:solidFill>
                  <a:srgbClr val="00AF50"/>
                </a:solidFill>
              </a:rPr>
              <a:t>f</a:t>
            </a:r>
          </a:p>
          <a:p>
            <a:pPr marL="761365">
              <a:lnSpc>
                <a:spcPts val="2810"/>
              </a:lnSpc>
            </a:pPr>
            <a:r>
              <a:rPr dirty="0"/>
              <a:t>Catalyst:</a:t>
            </a:r>
            <a:r>
              <a:rPr spc="-20" dirty="0"/>
              <a:t> </a:t>
            </a:r>
            <a:r>
              <a:rPr dirty="0"/>
              <a:t>Partition</a:t>
            </a:r>
            <a:r>
              <a:rPr spc="-15" dirty="0"/>
              <a:t> </a:t>
            </a:r>
            <a:r>
              <a:rPr dirty="0"/>
              <a:t>Pruning</a:t>
            </a:r>
            <a:r>
              <a:rPr spc="-2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10" dirty="0"/>
              <a:t>Table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49352" y="1256855"/>
            <a:ext cx="8676640" cy="3064510"/>
            <a:chOff x="149352" y="1256855"/>
            <a:chExt cx="8676640" cy="3064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2" y="1283207"/>
              <a:ext cx="2401824" cy="2697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7449" y="1278381"/>
              <a:ext cx="2411730" cy="279400"/>
            </a:xfrm>
            <a:custGeom>
              <a:avLst/>
              <a:gdLst/>
              <a:ahLst/>
              <a:cxnLst/>
              <a:rect l="l" t="t" r="r" b="b"/>
              <a:pathLst>
                <a:path w="2411730" h="279400">
                  <a:moveTo>
                    <a:pt x="0" y="279273"/>
                  </a:moveTo>
                  <a:lnTo>
                    <a:pt x="2411349" y="279273"/>
                  </a:lnTo>
                  <a:lnTo>
                    <a:pt x="2411349" y="0"/>
                  </a:lnTo>
                  <a:lnTo>
                    <a:pt x="0" y="0"/>
                  </a:lnTo>
                  <a:lnTo>
                    <a:pt x="0" y="279273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725167"/>
              <a:ext cx="3136391" cy="18989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7449" y="1720341"/>
              <a:ext cx="3146425" cy="1908810"/>
            </a:xfrm>
            <a:custGeom>
              <a:avLst/>
              <a:gdLst/>
              <a:ahLst/>
              <a:cxnLst/>
              <a:rect l="l" t="t" r="r" b="b"/>
              <a:pathLst>
                <a:path w="3146425" h="1908810">
                  <a:moveTo>
                    <a:pt x="0" y="1908429"/>
                  </a:moveTo>
                  <a:lnTo>
                    <a:pt x="3145916" y="1908429"/>
                  </a:lnTo>
                  <a:lnTo>
                    <a:pt x="3145916" y="0"/>
                  </a:lnTo>
                  <a:lnTo>
                    <a:pt x="0" y="0"/>
                  </a:lnTo>
                  <a:lnTo>
                    <a:pt x="0" y="19084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402" y="1725929"/>
              <a:ext cx="2141220" cy="1731645"/>
            </a:xfrm>
            <a:custGeom>
              <a:avLst/>
              <a:gdLst/>
              <a:ahLst/>
              <a:cxnLst/>
              <a:rect l="l" t="t" r="r" b="b"/>
              <a:pathLst>
                <a:path w="2141220" h="1731645">
                  <a:moveTo>
                    <a:pt x="4571" y="184404"/>
                  </a:moveTo>
                  <a:lnTo>
                    <a:pt x="2141220" y="184404"/>
                  </a:lnTo>
                  <a:lnTo>
                    <a:pt x="2141220" y="0"/>
                  </a:lnTo>
                  <a:lnTo>
                    <a:pt x="4571" y="0"/>
                  </a:lnTo>
                  <a:lnTo>
                    <a:pt x="4571" y="184404"/>
                  </a:lnTo>
                  <a:close/>
                </a:path>
                <a:path w="2141220" h="1731645">
                  <a:moveTo>
                    <a:pt x="0" y="1731264"/>
                  </a:moveTo>
                  <a:lnTo>
                    <a:pt x="2136648" y="1731264"/>
                  </a:lnTo>
                  <a:lnTo>
                    <a:pt x="2136648" y="1546860"/>
                  </a:lnTo>
                  <a:lnTo>
                    <a:pt x="0" y="1546860"/>
                  </a:lnTo>
                  <a:lnTo>
                    <a:pt x="0" y="17312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243" y="1266443"/>
              <a:ext cx="4959096" cy="2103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52417" y="1261617"/>
              <a:ext cx="4968875" cy="220345"/>
            </a:xfrm>
            <a:custGeom>
              <a:avLst/>
              <a:gdLst/>
              <a:ahLst/>
              <a:cxnLst/>
              <a:rect l="l" t="t" r="r" b="b"/>
              <a:pathLst>
                <a:path w="4968875" h="220344">
                  <a:moveTo>
                    <a:pt x="0" y="219837"/>
                  </a:moveTo>
                  <a:lnTo>
                    <a:pt x="4968620" y="219837"/>
                  </a:lnTo>
                  <a:lnTo>
                    <a:pt x="4968620" y="0"/>
                  </a:lnTo>
                  <a:lnTo>
                    <a:pt x="0" y="0"/>
                  </a:lnTo>
                  <a:lnTo>
                    <a:pt x="0" y="2198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8324" y="4137660"/>
              <a:ext cx="7022592" cy="1737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63561" y="4132897"/>
              <a:ext cx="7032625" cy="183515"/>
            </a:xfrm>
            <a:custGeom>
              <a:avLst/>
              <a:gdLst/>
              <a:ahLst/>
              <a:cxnLst/>
              <a:rect l="l" t="t" r="r" b="b"/>
              <a:pathLst>
                <a:path w="7032625" h="183514">
                  <a:moveTo>
                    <a:pt x="0" y="183260"/>
                  </a:moveTo>
                  <a:lnTo>
                    <a:pt x="7032117" y="183260"/>
                  </a:lnTo>
                  <a:lnTo>
                    <a:pt x="7032117" y="0"/>
                  </a:lnTo>
                  <a:lnTo>
                    <a:pt x="0" y="0"/>
                  </a:lnTo>
                  <a:lnTo>
                    <a:pt x="0" y="18326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01012" y="1471421"/>
              <a:ext cx="4045585" cy="2680970"/>
            </a:xfrm>
            <a:custGeom>
              <a:avLst/>
              <a:gdLst/>
              <a:ahLst/>
              <a:cxnLst/>
              <a:rect l="l" t="t" r="r" b="b"/>
              <a:pathLst>
                <a:path w="4045585" h="2680970">
                  <a:moveTo>
                    <a:pt x="42544" y="2606751"/>
                  </a:moveTo>
                  <a:lnTo>
                    <a:pt x="0" y="2680589"/>
                  </a:lnTo>
                  <a:lnTo>
                    <a:pt x="84581" y="2670302"/>
                  </a:lnTo>
                  <a:lnTo>
                    <a:pt x="71712" y="2650845"/>
                  </a:lnTo>
                  <a:lnTo>
                    <a:pt x="56387" y="2650845"/>
                  </a:lnTo>
                  <a:lnTo>
                    <a:pt x="49402" y="2640253"/>
                  </a:lnTo>
                  <a:lnTo>
                    <a:pt x="60045" y="2633208"/>
                  </a:lnTo>
                  <a:lnTo>
                    <a:pt x="42544" y="2606751"/>
                  </a:lnTo>
                  <a:close/>
                </a:path>
                <a:path w="4045585" h="2680970">
                  <a:moveTo>
                    <a:pt x="60045" y="2633208"/>
                  </a:moveTo>
                  <a:lnTo>
                    <a:pt x="49402" y="2640253"/>
                  </a:lnTo>
                  <a:lnTo>
                    <a:pt x="56387" y="2650845"/>
                  </a:lnTo>
                  <a:lnTo>
                    <a:pt x="67045" y="2643791"/>
                  </a:lnTo>
                  <a:lnTo>
                    <a:pt x="60045" y="2633208"/>
                  </a:lnTo>
                  <a:close/>
                </a:path>
                <a:path w="4045585" h="2680970">
                  <a:moveTo>
                    <a:pt x="67045" y="2643791"/>
                  </a:moveTo>
                  <a:lnTo>
                    <a:pt x="56387" y="2650845"/>
                  </a:lnTo>
                  <a:lnTo>
                    <a:pt x="71712" y="2650845"/>
                  </a:lnTo>
                  <a:lnTo>
                    <a:pt x="67045" y="2643791"/>
                  </a:lnTo>
                  <a:close/>
                </a:path>
                <a:path w="4045585" h="2680970">
                  <a:moveTo>
                    <a:pt x="4038091" y="0"/>
                  </a:moveTo>
                  <a:lnTo>
                    <a:pt x="60045" y="2633208"/>
                  </a:lnTo>
                  <a:lnTo>
                    <a:pt x="67045" y="2643791"/>
                  </a:lnTo>
                  <a:lnTo>
                    <a:pt x="4045076" y="10667"/>
                  </a:lnTo>
                  <a:lnTo>
                    <a:pt x="4038091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6575" y="1725167"/>
              <a:ext cx="1530096" cy="18790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41749" y="1720341"/>
              <a:ext cx="1539875" cy="1889125"/>
            </a:xfrm>
            <a:custGeom>
              <a:avLst/>
              <a:gdLst/>
              <a:ahLst/>
              <a:cxnLst/>
              <a:rect l="l" t="t" r="r" b="b"/>
              <a:pathLst>
                <a:path w="1539875" h="1889125">
                  <a:moveTo>
                    <a:pt x="0" y="1888617"/>
                  </a:moveTo>
                  <a:lnTo>
                    <a:pt x="1539621" y="1888617"/>
                  </a:lnTo>
                  <a:lnTo>
                    <a:pt x="1539621" y="0"/>
                  </a:lnTo>
                  <a:lnTo>
                    <a:pt x="0" y="0"/>
                  </a:lnTo>
                  <a:lnTo>
                    <a:pt x="0" y="188861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2098" y="1733549"/>
              <a:ext cx="1478280" cy="1724025"/>
            </a:xfrm>
            <a:custGeom>
              <a:avLst/>
              <a:gdLst/>
              <a:ahLst/>
              <a:cxnLst/>
              <a:rect l="l" t="t" r="r" b="b"/>
              <a:pathLst>
                <a:path w="1478279" h="1724025">
                  <a:moveTo>
                    <a:pt x="19812" y="1723644"/>
                  </a:moveTo>
                  <a:lnTo>
                    <a:pt x="1478279" y="1723644"/>
                  </a:lnTo>
                  <a:lnTo>
                    <a:pt x="1478279" y="1549908"/>
                  </a:lnTo>
                  <a:lnTo>
                    <a:pt x="19812" y="1549908"/>
                  </a:lnTo>
                  <a:lnTo>
                    <a:pt x="19812" y="1723644"/>
                  </a:lnTo>
                  <a:close/>
                </a:path>
                <a:path w="1478279" h="1724025">
                  <a:moveTo>
                    <a:pt x="0" y="173736"/>
                  </a:moveTo>
                  <a:lnTo>
                    <a:pt x="1458468" y="173736"/>
                  </a:lnTo>
                  <a:lnTo>
                    <a:pt x="14584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4635" y="963294"/>
            <a:ext cx="5213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91890" algn="l"/>
              </a:tabLst>
            </a:pP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Non-</a:t>
            </a:r>
            <a:r>
              <a:rPr sz="1600" spc="-10" dirty="0">
                <a:solidFill>
                  <a:srgbClr val="3B3B3A"/>
                </a:solidFill>
                <a:latin typeface="Arial"/>
                <a:cs typeface="Arial"/>
              </a:rPr>
              <a:t>Partitioned</a:t>
            </a:r>
            <a:r>
              <a:rPr sz="1600" spc="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Arial"/>
                <a:cs typeface="Arial"/>
              </a:rPr>
              <a:t>Table</a:t>
            </a:r>
            <a:r>
              <a:rPr sz="1600" dirty="0">
                <a:solidFill>
                  <a:srgbClr val="3B3B3A"/>
                </a:solidFill>
                <a:latin typeface="Arial"/>
                <a:cs typeface="Arial"/>
              </a:rPr>
              <a:t>	</a:t>
            </a:r>
            <a:r>
              <a:rPr sz="2400" spc="-15" baseline="3472" dirty="0">
                <a:solidFill>
                  <a:srgbClr val="3B3B3A"/>
                </a:solidFill>
                <a:latin typeface="Arial"/>
                <a:cs typeface="Arial"/>
              </a:rPr>
              <a:t>Partitioned</a:t>
            </a:r>
            <a:r>
              <a:rPr sz="2400" spc="-7" baseline="3472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2400" spc="-30" baseline="3472" dirty="0">
                <a:solidFill>
                  <a:srgbClr val="3B3B3A"/>
                </a:solidFill>
                <a:latin typeface="Arial"/>
                <a:cs typeface="Arial"/>
              </a:rPr>
              <a:t>Table</a:t>
            </a:r>
            <a:endParaRPr sz="2400" baseline="347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05g-</a:t>
            </a:r>
            <a:r>
              <a:rPr spc="-50" dirty="0">
                <a:solidFill>
                  <a:srgbClr val="00AF50"/>
                </a:solidFill>
              </a:rPr>
              <a:t>h</a:t>
            </a:r>
          </a:p>
          <a:p>
            <a:pPr marL="761365">
              <a:lnSpc>
                <a:spcPts val="2810"/>
              </a:lnSpc>
            </a:pPr>
            <a:r>
              <a:rPr dirty="0"/>
              <a:t>Catalyst:</a:t>
            </a:r>
            <a:r>
              <a:rPr spc="-20" dirty="0"/>
              <a:t> </a:t>
            </a:r>
            <a:r>
              <a:rPr dirty="0"/>
              <a:t>Partition</a:t>
            </a:r>
            <a:r>
              <a:rPr spc="-15" dirty="0"/>
              <a:t> </a:t>
            </a:r>
            <a:r>
              <a:rPr dirty="0"/>
              <a:t>Pruning</a:t>
            </a:r>
            <a:r>
              <a:rPr spc="-20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10" dirty="0"/>
              <a:t>DataFrame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8114" y="2203259"/>
            <a:ext cx="7160895" cy="433705"/>
            <a:chOff x="158114" y="2203259"/>
            <a:chExt cx="7160895" cy="4337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39" y="2212848"/>
              <a:ext cx="7141464" cy="381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2877" y="2208022"/>
              <a:ext cx="7151370" cy="390525"/>
            </a:xfrm>
            <a:custGeom>
              <a:avLst/>
              <a:gdLst/>
              <a:ahLst/>
              <a:cxnLst/>
              <a:rect l="l" t="t" r="r" b="b"/>
              <a:pathLst>
                <a:path w="7151370" h="390525">
                  <a:moveTo>
                    <a:pt x="0" y="390525"/>
                  </a:moveTo>
                  <a:lnTo>
                    <a:pt x="7150989" y="390525"/>
                  </a:lnTo>
                  <a:lnTo>
                    <a:pt x="7150989" y="0"/>
                  </a:lnTo>
                  <a:lnTo>
                    <a:pt x="0" y="0"/>
                  </a:lnTo>
                  <a:lnTo>
                    <a:pt x="0" y="390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5913" y="2394966"/>
              <a:ext cx="4279900" cy="222885"/>
            </a:xfrm>
            <a:custGeom>
              <a:avLst/>
              <a:gdLst/>
              <a:ahLst/>
              <a:cxnLst/>
              <a:rect l="l" t="t" r="r" b="b"/>
              <a:pathLst>
                <a:path w="4279900" h="222885">
                  <a:moveTo>
                    <a:pt x="0" y="222504"/>
                  </a:moveTo>
                  <a:lnTo>
                    <a:pt x="4279392" y="222504"/>
                  </a:lnTo>
                  <a:lnTo>
                    <a:pt x="4279392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1538" y="1005395"/>
            <a:ext cx="5764530" cy="732790"/>
            <a:chOff x="121538" y="1005395"/>
            <a:chExt cx="5764530" cy="73279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063" y="1014984"/>
              <a:ext cx="5745480" cy="7132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6301" y="1010158"/>
              <a:ext cx="5755005" cy="723265"/>
            </a:xfrm>
            <a:custGeom>
              <a:avLst/>
              <a:gdLst/>
              <a:ahLst/>
              <a:cxnLst/>
              <a:rect l="l" t="t" r="r" b="b"/>
              <a:pathLst>
                <a:path w="5755005" h="723264">
                  <a:moveTo>
                    <a:pt x="0" y="722757"/>
                  </a:moveTo>
                  <a:lnTo>
                    <a:pt x="5755005" y="722757"/>
                  </a:lnTo>
                  <a:lnTo>
                    <a:pt x="5755005" y="0"/>
                  </a:lnTo>
                  <a:lnTo>
                    <a:pt x="0" y="0"/>
                  </a:lnTo>
                  <a:lnTo>
                    <a:pt x="0" y="72275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984621" y="1013333"/>
            <a:ext cx="2825750" cy="971550"/>
            <a:chOff x="5984621" y="1013333"/>
            <a:chExt cx="2825750" cy="971550"/>
          </a:xfrm>
        </p:grpSpPr>
        <p:sp>
          <p:nvSpPr>
            <p:cNvPr id="14" name="object 14"/>
            <p:cNvSpPr/>
            <p:nvPr/>
          </p:nvSpPr>
          <p:spPr>
            <a:xfrm>
              <a:off x="6553962" y="1536954"/>
              <a:ext cx="2136775" cy="184785"/>
            </a:xfrm>
            <a:custGeom>
              <a:avLst/>
              <a:gdLst/>
              <a:ahLst/>
              <a:cxnLst/>
              <a:rect l="l" t="t" r="r" b="b"/>
              <a:pathLst>
                <a:path w="2136775" h="184785">
                  <a:moveTo>
                    <a:pt x="0" y="184403"/>
                  </a:moveTo>
                  <a:lnTo>
                    <a:pt x="2136648" y="184403"/>
                  </a:lnTo>
                  <a:lnTo>
                    <a:pt x="2136648" y="0"/>
                  </a:lnTo>
                  <a:lnTo>
                    <a:pt x="0" y="0"/>
                  </a:lnTo>
                  <a:lnTo>
                    <a:pt x="0" y="18440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796" y="1016508"/>
              <a:ext cx="2819400" cy="9677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87796" y="1016508"/>
              <a:ext cx="2819400" cy="965200"/>
            </a:xfrm>
            <a:custGeom>
              <a:avLst/>
              <a:gdLst/>
              <a:ahLst/>
              <a:cxnLst/>
              <a:rect l="l" t="t" r="r" b="b"/>
              <a:pathLst>
                <a:path w="2819400" h="965200">
                  <a:moveTo>
                    <a:pt x="0" y="964691"/>
                  </a:moveTo>
                  <a:lnTo>
                    <a:pt x="2819400" y="964691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964691"/>
                  </a:lnTo>
                  <a:close/>
                </a:path>
              </a:pathLst>
            </a:custGeom>
            <a:ln w="6350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9352" y="2780919"/>
            <a:ext cx="1614805" cy="2102485"/>
            <a:chOff x="149352" y="2780919"/>
            <a:chExt cx="1614805" cy="210248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40" y="2790444"/>
              <a:ext cx="1586484" cy="208330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2877" y="2785681"/>
              <a:ext cx="1596390" cy="2092960"/>
            </a:xfrm>
            <a:custGeom>
              <a:avLst/>
              <a:gdLst/>
              <a:ahLst/>
              <a:cxnLst/>
              <a:rect l="l" t="t" r="r" b="b"/>
              <a:pathLst>
                <a:path w="1596389" h="2092960">
                  <a:moveTo>
                    <a:pt x="0" y="2092833"/>
                  </a:moveTo>
                  <a:lnTo>
                    <a:pt x="1596009" y="2092833"/>
                  </a:lnTo>
                  <a:lnTo>
                    <a:pt x="1596009" y="0"/>
                  </a:lnTo>
                  <a:lnTo>
                    <a:pt x="0" y="0"/>
                  </a:lnTo>
                  <a:lnTo>
                    <a:pt x="0" y="20928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402" y="4513326"/>
              <a:ext cx="1506220" cy="195580"/>
            </a:xfrm>
            <a:custGeom>
              <a:avLst/>
              <a:gdLst/>
              <a:ahLst/>
              <a:cxnLst/>
              <a:rect l="l" t="t" r="r" b="b"/>
              <a:pathLst>
                <a:path w="1506220" h="195579">
                  <a:moveTo>
                    <a:pt x="0" y="195072"/>
                  </a:moveTo>
                  <a:lnTo>
                    <a:pt x="1505711" y="195072"/>
                  </a:lnTo>
                  <a:lnTo>
                    <a:pt x="1505711" y="0"/>
                  </a:lnTo>
                  <a:lnTo>
                    <a:pt x="0" y="0"/>
                  </a:lnTo>
                  <a:lnTo>
                    <a:pt x="0" y="1950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050986" y="2757995"/>
            <a:ext cx="5267960" cy="298450"/>
            <a:chOff x="2050986" y="2757995"/>
            <a:chExt cx="5267960" cy="29845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0447" y="2767583"/>
              <a:ext cx="5248656" cy="2788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055748" y="2762757"/>
              <a:ext cx="5258435" cy="288925"/>
            </a:xfrm>
            <a:custGeom>
              <a:avLst/>
              <a:gdLst/>
              <a:ahLst/>
              <a:cxnLst/>
              <a:rect l="l" t="t" r="r" b="b"/>
              <a:pathLst>
                <a:path w="5258434" h="288925">
                  <a:moveTo>
                    <a:pt x="0" y="288417"/>
                  </a:moveTo>
                  <a:lnTo>
                    <a:pt x="5258181" y="288417"/>
                  </a:lnTo>
                  <a:lnTo>
                    <a:pt x="5258181" y="0"/>
                  </a:lnTo>
                  <a:lnTo>
                    <a:pt x="0" y="0"/>
                  </a:lnTo>
                  <a:lnTo>
                    <a:pt x="0" y="28841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2457450" y="1808721"/>
            <a:ext cx="3936206" cy="3227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105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dirty="0" err="1">
                <a:solidFill>
                  <a:srgbClr val="FF0000"/>
                </a:solidFill>
              </a:rPr>
              <a:t>Hacktivity</a:t>
            </a:r>
            <a:r>
              <a:rPr lang="en-US" sz="1050" dirty="0">
                <a:solidFill>
                  <a:srgbClr val="FF0000"/>
                </a:solidFill>
              </a:rPr>
              <a:t> 00 (Dates) /  </a:t>
            </a:r>
            <a:r>
              <a:rPr lang="en-US" sz="1050" dirty="0" err="1">
                <a:solidFill>
                  <a:srgbClr val="FF0000"/>
                </a:solidFill>
              </a:rPr>
              <a:t>Hacktivity</a:t>
            </a:r>
            <a:r>
              <a:rPr lang="en-US" sz="105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105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225"/>
              </a:spcBef>
              <a:defRPr/>
            </a:pPr>
            <a:endParaRPr lang="en-US" sz="105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225"/>
              </a:spcBef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05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105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225"/>
              </a:spcBef>
              <a:defRPr/>
            </a:pPr>
            <a:r>
              <a:rPr lang="en-US" sz="1050" dirty="0" err="1">
                <a:solidFill>
                  <a:srgbClr val="FF0000"/>
                </a:solidFill>
              </a:rPr>
              <a:t>Hacktivity</a:t>
            </a:r>
            <a:r>
              <a:rPr lang="en-US" sz="105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endParaRPr lang="en-US" sz="105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105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105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05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105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105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105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1050" dirty="0" err="1">
                <a:solidFill>
                  <a:srgbClr val="FF0000"/>
                </a:solidFill>
              </a:rPr>
              <a:t>Hacktivity</a:t>
            </a:r>
            <a:r>
              <a:rPr lang="en-US" sz="105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1050" dirty="0" err="1">
                <a:solidFill>
                  <a:srgbClr val="FF0000"/>
                </a:solidFill>
              </a:rPr>
              <a:t>Hacktivity</a:t>
            </a:r>
            <a:r>
              <a:rPr lang="en-US" sz="105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514350" rtl="0" eaLnBrk="0" fontAlgn="base" hangingPunct="0">
              <a:lnSpc>
                <a:spcPct val="90000"/>
              </a:lnSpc>
              <a:spcBef>
                <a:spcPts val="225"/>
              </a:spcBef>
              <a:spcAft>
                <a:spcPct val="0"/>
              </a:spcAft>
              <a:defRPr/>
            </a:pP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105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225"/>
              </a:spcBef>
              <a:defRPr/>
            </a:pPr>
            <a:endParaRPr lang="en-US" sz="675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1543050" y="1028700"/>
            <a:ext cx="59436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787E5-8000-DD16-3BC5-93A7D21FBF7D}"/>
              </a:ext>
            </a:extLst>
          </p:cNvPr>
          <p:cNvSpPr txBox="1"/>
          <p:nvPr/>
        </p:nvSpPr>
        <p:spPr>
          <a:xfrm>
            <a:off x="1600200" y="228600"/>
            <a:ext cx="3438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/>
              <a:t>Table of Contents</a:t>
            </a:r>
            <a:endParaRPr lang="en-GB" b="1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28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7173" y="915415"/>
            <a:ext cx="4088765" cy="382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15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Catalog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39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 Spark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194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names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5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Catalyst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Optimizer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Moving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Filters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Dropping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Hints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Pruning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Predicates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Tungsten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Overview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Binary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Processing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Memory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Whole-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stage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code</a:t>
            </a:r>
            <a:r>
              <a:rPr sz="1800" b="1" spc="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generation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Parquet</a:t>
            </a:r>
            <a:r>
              <a:rPr sz="18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Vectorization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Tungsten </a:t>
            </a:r>
            <a:r>
              <a:rPr spc="-10" dirty="0"/>
              <a:t>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980313"/>
            <a:ext cx="8648065" cy="225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Project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Tungsten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will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largest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change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Spark’s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memory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execution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engine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since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</a:t>
            </a:r>
            <a:r>
              <a:rPr sz="1400" spc="-10" dirty="0">
                <a:latin typeface="Century Gothic"/>
                <a:cs typeface="Century Gothic"/>
              </a:rPr>
              <a:t>project’s </a:t>
            </a:r>
            <a:r>
              <a:rPr sz="1400" dirty="0">
                <a:latin typeface="Century Gothic"/>
                <a:cs typeface="Century Gothic"/>
              </a:rPr>
              <a:t>inception.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focuses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substantially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improving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efficiency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memory</a:t>
            </a:r>
            <a:r>
              <a:rPr sz="1400" i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i="1" dirty="0">
                <a:latin typeface="Century Gothic"/>
                <a:cs typeface="Century Gothic"/>
              </a:rPr>
              <a:t>and</a:t>
            </a:r>
            <a:r>
              <a:rPr sz="1400" i="1" spc="-20" dirty="0">
                <a:latin typeface="Century Gothic"/>
                <a:cs typeface="Century Gothic"/>
              </a:rPr>
              <a:t> </a:t>
            </a:r>
            <a:r>
              <a:rPr sz="14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entury Gothic"/>
                <a:cs typeface="Century Gothic"/>
              </a:rPr>
              <a:t>CPU</a:t>
            </a:r>
            <a:r>
              <a:rPr sz="1400" i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Spark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applications,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push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performance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closer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limits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modern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hardware.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This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effort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includes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three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initiatives:</a:t>
            </a:r>
            <a:endParaRPr sz="1400">
              <a:latin typeface="Century Gothic"/>
              <a:cs typeface="Century Gothic"/>
            </a:endParaRPr>
          </a:p>
          <a:p>
            <a:pPr marL="640715" indent="-340995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640715" algn="l"/>
                <a:tab pos="64135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Binary</a:t>
            </a:r>
            <a:r>
              <a:rPr sz="14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Processing</a:t>
            </a:r>
            <a:r>
              <a:rPr sz="1400" i="1" dirty="0">
                <a:latin typeface="Century Gothic"/>
                <a:cs typeface="Century Gothic"/>
              </a:rPr>
              <a:t>:</a:t>
            </a:r>
            <a:r>
              <a:rPr sz="1400" i="1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leveraging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application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semantics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manage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memory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explicitly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and</a:t>
            </a:r>
            <a:endParaRPr sz="1400">
              <a:latin typeface="Century Gothic"/>
              <a:cs typeface="Century Gothic"/>
            </a:endParaRPr>
          </a:p>
          <a:p>
            <a:pPr marL="640715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eliminate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overhead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JVM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object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model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minimize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garbage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collection</a:t>
            </a:r>
            <a:endParaRPr sz="1400">
              <a:latin typeface="Century Gothic"/>
              <a:cs typeface="Century Gothic"/>
            </a:endParaRPr>
          </a:p>
          <a:p>
            <a:pPr marL="640715" indent="-34099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640715" algn="l"/>
                <a:tab pos="64135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Improved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Memory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Usage</a:t>
            </a:r>
            <a:endParaRPr sz="1400">
              <a:latin typeface="Century Gothic"/>
              <a:cs typeface="Century Gothic"/>
            </a:endParaRPr>
          </a:p>
          <a:p>
            <a:pPr marL="640715" marR="5067935" indent="-340360">
              <a:lnSpc>
                <a:spcPct val="100000"/>
              </a:lnSpc>
              <a:spcBef>
                <a:spcPts val="120"/>
              </a:spcBef>
              <a:buAutoNum type="arabicPeriod" startAt="2"/>
              <a:tabLst>
                <a:tab pos="641350" algn="l"/>
                <a:tab pos="758190" algn="l"/>
              </a:tabLst>
            </a:pP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Whole-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stage</a:t>
            </a:r>
            <a:r>
              <a:rPr sz="1400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Code</a:t>
            </a:r>
            <a:r>
              <a:rPr sz="14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0079DB"/>
                </a:solidFill>
                <a:latin typeface="Century Gothic"/>
                <a:cs typeface="Century Gothic"/>
              </a:rPr>
              <a:t>generation</a:t>
            </a:r>
            <a:r>
              <a:rPr sz="1400" spc="-10" dirty="0">
                <a:latin typeface="Century Gothic"/>
                <a:cs typeface="Century Gothic"/>
              </a:rPr>
              <a:t>: 		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code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generation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exploit 		</a:t>
            </a:r>
            <a:r>
              <a:rPr sz="1400" dirty="0">
                <a:latin typeface="Century Gothic"/>
                <a:cs typeface="Century Gothic"/>
              </a:rPr>
              <a:t>modern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compilers/CPUs, 		</a:t>
            </a:r>
            <a:r>
              <a:rPr sz="1400" dirty="0">
                <a:latin typeface="Century Gothic"/>
                <a:cs typeface="Century Gothic"/>
              </a:rPr>
              <a:t>including</a:t>
            </a:r>
            <a:r>
              <a:rPr sz="1400" spc="-8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Vectorization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9852" y="4532082"/>
            <a:ext cx="7028815" cy="610235"/>
            <a:chOff x="1069852" y="4532082"/>
            <a:chExt cx="7028815" cy="6102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852" y="4532082"/>
              <a:ext cx="7028683" cy="4538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6284" y="4989575"/>
              <a:ext cx="722376" cy="1523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076700" y="2162555"/>
            <a:ext cx="4425950" cy="2324100"/>
            <a:chOff x="4076700" y="2162555"/>
            <a:chExt cx="4425950" cy="23241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820" y="2915411"/>
              <a:ext cx="449579" cy="472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6700" y="2162555"/>
              <a:ext cx="4425696" cy="232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Tungsten:</a:t>
            </a:r>
            <a:r>
              <a:rPr spc="-5" dirty="0"/>
              <a:t> </a:t>
            </a:r>
            <a:r>
              <a:rPr dirty="0"/>
              <a:t>Binary</a:t>
            </a:r>
            <a:r>
              <a:rPr spc="-25" dirty="0"/>
              <a:t> </a:t>
            </a:r>
            <a:r>
              <a:rPr spc="-10" dirty="0"/>
              <a:t>Processing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647" y="1005077"/>
            <a:ext cx="864235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Encoder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responsible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converting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between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JVM objects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tabular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representation</a:t>
            </a:r>
            <a:endParaRPr sz="1400">
              <a:latin typeface="Century Gothic"/>
              <a:cs typeface="Century Gothic"/>
            </a:endParaRPr>
          </a:p>
          <a:p>
            <a:pPr marL="640080" indent="-287020">
              <a:lnSpc>
                <a:spcPct val="10000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sz="1400" dirty="0">
                <a:latin typeface="Century Gothic"/>
                <a:cs typeface="Century Gothic"/>
              </a:rPr>
              <a:t>Encoders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serialize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(into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binary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format)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8x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faster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Kryo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and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20x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faster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than</a:t>
            </a:r>
            <a:r>
              <a:rPr sz="1400" spc="-20" dirty="0">
                <a:latin typeface="Century Gothic"/>
                <a:cs typeface="Century Gothic"/>
              </a:rPr>
              <a:t> JAVA</a:t>
            </a:r>
            <a:endParaRPr sz="1400">
              <a:latin typeface="Century Gothic"/>
              <a:cs typeface="Century Gothic"/>
            </a:endParaRPr>
          </a:p>
          <a:p>
            <a:pPr marL="640080" marR="5080" indent="-287020">
              <a:lnSpc>
                <a:spcPct val="10000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addition</a:t>
            </a:r>
            <a:r>
              <a:rPr sz="1400" spc="-5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speed,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 resulting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serialized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size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encoded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significantly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smaller </a:t>
            </a:r>
            <a:r>
              <a:rPr sz="1400" dirty="0">
                <a:latin typeface="Century Gothic"/>
                <a:cs typeface="Century Gothic"/>
              </a:rPr>
              <a:t>(up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2x), reducing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cost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of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network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transfers</a:t>
            </a:r>
            <a:endParaRPr sz="1400">
              <a:latin typeface="Century Gothic"/>
              <a:cs typeface="Century Gothic"/>
            </a:endParaRPr>
          </a:p>
          <a:p>
            <a:pPr marL="640080" marR="198120" indent="-287020">
              <a:lnSpc>
                <a:spcPct val="100000"/>
              </a:lnSpc>
              <a:buFont typeface="Arial"/>
              <a:buChar char="•"/>
              <a:tabLst>
                <a:tab pos="640080" algn="l"/>
                <a:tab pos="640715" algn="l"/>
              </a:tabLst>
            </a:pPr>
            <a:r>
              <a:rPr sz="1400" dirty="0">
                <a:latin typeface="Century Gothic"/>
                <a:cs typeface="Century Gothic"/>
              </a:rPr>
              <a:t>Furthermore,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serialized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data</a:t>
            </a:r>
            <a:r>
              <a:rPr sz="1400" spc="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already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in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the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Tungsten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binary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format,</a:t>
            </a:r>
            <a:r>
              <a:rPr sz="1400" spc="-1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which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means</a:t>
            </a:r>
            <a:r>
              <a:rPr sz="1400" spc="-20" dirty="0">
                <a:latin typeface="Century Gothic"/>
                <a:cs typeface="Century Gothic"/>
              </a:rPr>
              <a:t> that </a:t>
            </a:r>
            <a:r>
              <a:rPr sz="1400" dirty="0">
                <a:latin typeface="Century Gothic"/>
                <a:cs typeface="Century Gothic"/>
              </a:rPr>
              <a:t>many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operations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can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be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done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in-</a:t>
            </a:r>
            <a:r>
              <a:rPr sz="1400" dirty="0">
                <a:latin typeface="Century Gothic"/>
                <a:cs typeface="Century Gothic"/>
              </a:rPr>
              <a:t>place,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without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need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to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materialize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 Java</a:t>
            </a:r>
            <a:r>
              <a:rPr sz="1400" spc="-1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object</a:t>
            </a:r>
            <a:r>
              <a:rPr sz="1400" spc="-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at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spc="-25" dirty="0">
                <a:latin typeface="Century Gothic"/>
                <a:cs typeface="Century Gothic"/>
              </a:rPr>
              <a:t>all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78496" y="2488692"/>
            <a:ext cx="3630929" cy="1274445"/>
            <a:chOff x="2478496" y="2488692"/>
            <a:chExt cx="3630929" cy="12744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8496" y="2492726"/>
              <a:ext cx="3630933" cy="12702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236976" y="2488692"/>
              <a:ext cx="2607945" cy="213360"/>
            </a:xfrm>
            <a:custGeom>
              <a:avLst/>
              <a:gdLst/>
              <a:ahLst/>
              <a:cxnLst/>
              <a:rect l="l" t="t" r="r" b="b"/>
              <a:pathLst>
                <a:path w="2607945" h="213360">
                  <a:moveTo>
                    <a:pt x="2607564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2607564" y="213360"/>
                  </a:lnTo>
                  <a:lnTo>
                    <a:pt x="260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62578" y="2508250"/>
            <a:ext cx="2371725" cy="4425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21665" marR="5080" indent="-622300">
              <a:lnSpc>
                <a:spcPts val="1600"/>
              </a:lnSpc>
              <a:spcBef>
                <a:spcPts val="220"/>
              </a:spcBef>
            </a:pPr>
            <a:r>
              <a:rPr sz="14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Serialization/Deserialization Performance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1136" y="2694431"/>
            <a:ext cx="680085" cy="797560"/>
          </a:xfrm>
          <a:custGeom>
            <a:avLst/>
            <a:gdLst/>
            <a:ahLst/>
            <a:cxnLst/>
            <a:rect l="l" t="t" r="r" b="b"/>
            <a:pathLst>
              <a:path w="680085" h="797560">
                <a:moveTo>
                  <a:pt x="679704" y="499872"/>
                </a:moveTo>
                <a:lnTo>
                  <a:pt x="665988" y="499872"/>
                </a:lnTo>
                <a:lnTo>
                  <a:pt x="665988" y="245364"/>
                </a:lnTo>
                <a:lnTo>
                  <a:pt x="658355" y="245364"/>
                </a:lnTo>
                <a:lnTo>
                  <a:pt x="658355" y="0"/>
                </a:lnTo>
                <a:lnTo>
                  <a:pt x="91440" y="0"/>
                </a:lnTo>
                <a:lnTo>
                  <a:pt x="91440" y="297180"/>
                </a:lnTo>
                <a:lnTo>
                  <a:pt x="97536" y="297180"/>
                </a:lnTo>
                <a:lnTo>
                  <a:pt x="97536" y="499872"/>
                </a:lnTo>
                <a:lnTo>
                  <a:pt x="0" y="499872"/>
                </a:lnTo>
                <a:lnTo>
                  <a:pt x="0" y="797052"/>
                </a:lnTo>
                <a:lnTo>
                  <a:pt x="679704" y="797052"/>
                </a:lnTo>
                <a:lnTo>
                  <a:pt x="679704" y="4998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77745" y="2680563"/>
            <a:ext cx="598170" cy="7721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 indent="72390" algn="ctr">
              <a:lnSpc>
                <a:spcPct val="117200"/>
              </a:lnSpc>
              <a:spcBef>
                <a:spcPts val="70"/>
              </a:spcBef>
            </a:pPr>
            <a:r>
              <a:rPr sz="1400" b="1" spc="-20" dirty="0">
                <a:solidFill>
                  <a:srgbClr val="221F1F"/>
                </a:solidFill>
                <a:latin typeface="Arial Narrow"/>
                <a:cs typeface="Arial Narrow"/>
              </a:rPr>
              <a:t>Java Kyro </a:t>
            </a:r>
            <a:r>
              <a:rPr sz="1400" b="1" spc="-10" dirty="0">
                <a:solidFill>
                  <a:srgbClr val="221F1F"/>
                </a:solidFill>
                <a:latin typeface="Arial Narrow"/>
                <a:cs typeface="Arial Narrow"/>
              </a:rPr>
              <a:t>Encoder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172" y="3868318"/>
            <a:ext cx="80435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Since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process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format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off-heap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memory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(instead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deserializing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JAVA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object),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minimize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overhead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JAVA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Garbage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(which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'stop-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the-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world'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event)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1135" y="2453639"/>
            <a:ext cx="4014470" cy="1367155"/>
          </a:xfrm>
          <a:custGeom>
            <a:avLst/>
            <a:gdLst/>
            <a:ahLst/>
            <a:cxnLst/>
            <a:rect l="l" t="t" r="r" b="b"/>
            <a:pathLst>
              <a:path w="4014470" h="1367154">
                <a:moveTo>
                  <a:pt x="0" y="1367028"/>
                </a:moveTo>
                <a:lnTo>
                  <a:pt x="4014216" y="1367028"/>
                </a:lnTo>
                <a:lnTo>
                  <a:pt x="4014216" y="0"/>
                </a:lnTo>
                <a:lnTo>
                  <a:pt x="0" y="0"/>
                </a:lnTo>
                <a:lnTo>
                  <a:pt x="0" y="1367028"/>
                </a:lnTo>
                <a:close/>
              </a:path>
            </a:pathLst>
          </a:custGeom>
          <a:ln w="9525">
            <a:solidFill>
              <a:srgbClr val="3B3B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Tungsten:</a:t>
            </a:r>
            <a:r>
              <a:rPr spc="10" dirty="0"/>
              <a:t> </a:t>
            </a:r>
            <a:r>
              <a:rPr dirty="0"/>
              <a:t>Improved Memory </a:t>
            </a:r>
            <a:r>
              <a:rPr spc="-10" dirty="0"/>
              <a:t>Usage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14958" y="2130170"/>
            <a:ext cx="7499350" cy="2305050"/>
            <a:chOff x="814958" y="2130170"/>
            <a:chExt cx="7499350" cy="23050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559" y="2192551"/>
              <a:ext cx="7347640" cy="21935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9721" y="2134933"/>
              <a:ext cx="7489825" cy="2295525"/>
            </a:xfrm>
            <a:custGeom>
              <a:avLst/>
              <a:gdLst/>
              <a:ahLst/>
              <a:cxnLst/>
              <a:rect l="l" t="t" r="r" b="b"/>
              <a:pathLst>
                <a:path w="7489825" h="2295525">
                  <a:moveTo>
                    <a:pt x="0" y="2295525"/>
                  </a:moveTo>
                  <a:lnTo>
                    <a:pt x="7489317" y="2295525"/>
                  </a:lnTo>
                  <a:lnTo>
                    <a:pt x="7489317" y="0"/>
                  </a:lnTo>
                  <a:lnTo>
                    <a:pt x="0" y="0"/>
                  </a:lnTo>
                  <a:lnTo>
                    <a:pt x="0" y="2295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1067" y="2161031"/>
              <a:ext cx="3689985" cy="356870"/>
            </a:xfrm>
            <a:custGeom>
              <a:avLst/>
              <a:gdLst/>
              <a:ahLst/>
              <a:cxnLst/>
              <a:rect l="l" t="t" r="r" b="b"/>
              <a:pathLst>
                <a:path w="3689984" h="356869">
                  <a:moveTo>
                    <a:pt x="3689604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3689604" y="356615"/>
                  </a:lnTo>
                  <a:lnTo>
                    <a:pt x="3689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4563" y="1026033"/>
            <a:ext cx="8178165" cy="145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Another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benefit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this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new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Dataset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API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is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reduction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memory</a:t>
            </a:r>
            <a:r>
              <a:rPr sz="1800" spc="-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usage. </a:t>
            </a:r>
            <a:r>
              <a:rPr sz="1800" dirty="0">
                <a:latin typeface="Century Gothic"/>
                <a:cs typeface="Century Gothic"/>
              </a:rPr>
              <a:t>Since</a:t>
            </a:r>
            <a:r>
              <a:rPr sz="1800" spc="-5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Spark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understands</a:t>
            </a:r>
            <a:r>
              <a:rPr sz="1800" spc="2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the</a:t>
            </a:r>
            <a:r>
              <a:rPr sz="1800" spc="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structure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of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Datasets,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it</a:t>
            </a:r>
            <a:r>
              <a:rPr sz="1800" spc="-4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create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50" dirty="0">
                <a:latin typeface="Century Gothic"/>
                <a:cs typeface="Century Gothic"/>
              </a:rPr>
              <a:t>a </a:t>
            </a:r>
            <a:r>
              <a:rPr sz="1800" dirty="0">
                <a:latin typeface="Century Gothic"/>
                <a:cs typeface="Century Gothic"/>
              </a:rPr>
              <a:t>more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optimal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layout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memory</a:t>
            </a:r>
            <a:r>
              <a:rPr sz="1800" spc="-1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when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caching</a:t>
            </a:r>
            <a:r>
              <a:rPr sz="1800" spc="-10" dirty="0">
                <a:latin typeface="Century Gothic"/>
                <a:cs typeface="Century Gothic"/>
              </a:rPr>
              <a:t> Datasets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Century Gothic"/>
              <a:cs typeface="Century Gothic"/>
            </a:endParaRPr>
          </a:p>
          <a:p>
            <a:pPr marL="3108325">
              <a:lnSpc>
                <a:spcPct val="100000"/>
              </a:lnSpc>
            </a:pP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Memory</a:t>
            </a:r>
            <a:r>
              <a:rPr sz="18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Usage</a:t>
            </a:r>
            <a:r>
              <a:rPr sz="1800" b="1" spc="-2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221F1F"/>
                </a:solidFill>
                <a:latin typeface="Century Gothic"/>
                <a:cs typeface="Century Gothic"/>
              </a:rPr>
              <a:t>when</a:t>
            </a:r>
            <a:r>
              <a:rPr sz="1800" b="1" spc="-30" dirty="0">
                <a:solidFill>
                  <a:srgbClr val="221F1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Caching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155" y="2855976"/>
            <a:ext cx="866140" cy="297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221F1F"/>
                </a:solidFill>
                <a:latin typeface="Century Gothic"/>
                <a:cs typeface="Century Gothic"/>
              </a:rPr>
              <a:t>Datasets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9536" y="3614928"/>
            <a:ext cx="867410" cy="297180"/>
          </a:xfrm>
          <a:custGeom>
            <a:avLst/>
            <a:gdLst/>
            <a:ahLst/>
            <a:cxnLst/>
            <a:rect l="l" t="t" r="r" b="b"/>
            <a:pathLst>
              <a:path w="867410" h="297179">
                <a:moveTo>
                  <a:pt x="867156" y="0"/>
                </a:moveTo>
                <a:lnTo>
                  <a:pt x="0" y="0"/>
                </a:lnTo>
                <a:lnTo>
                  <a:pt x="0" y="297180"/>
                </a:lnTo>
                <a:lnTo>
                  <a:pt x="867156" y="297180"/>
                </a:lnTo>
                <a:lnTo>
                  <a:pt x="867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77163" y="3635121"/>
            <a:ext cx="4451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221F1F"/>
                </a:solidFill>
                <a:latin typeface="Century Gothic"/>
                <a:cs typeface="Century Gothic"/>
              </a:rPr>
              <a:t>RDDs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2391" y="4192523"/>
            <a:ext cx="329565" cy="222885"/>
          </a:xfrm>
          <a:custGeom>
            <a:avLst/>
            <a:gdLst/>
            <a:ahLst/>
            <a:cxnLst/>
            <a:rect l="l" t="t" r="r" b="b"/>
            <a:pathLst>
              <a:path w="329564" h="222885">
                <a:moveTo>
                  <a:pt x="329184" y="0"/>
                </a:moveTo>
                <a:lnTo>
                  <a:pt x="0" y="0"/>
                </a:lnTo>
                <a:lnTo>
                  <a:pt x="0" y="222503"/>
                </a:lnTo>
                <a:lnTo>
                  <a:pt x="329184" y="222503"/>
                </a:lnTo>
                <a:lnTo>
                  <a:pt x="329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03577" y="4211218"/>
            <a:ext cx="1117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21F1F"/>
                </a:solidFill>
                <a:latin typeface="Century Gothic"/>
                <a:cs typeface="Century Gothic"/>
              </a:rPr>
              <a:t>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40964" y="4174235"/>
            <a:ext cx="464820" cy="203200"/>
          </a:xfrm>
          <a:custGeom>
            <a:avLst/>
            <a:gdLst/>
            <a:ahLst/>
            <a:cxnLst/>
            <a:rect l="l" t="t" r="r" b="b"/>
            <a:pathLst>
              <a:path w="464820" h="203200">
                <a:moveTo>
                  <a:pt x="464820" y="0"/>
                </a:moveTo>
                <a:lnTo>
                  <a:pt x="0" y="0"/>
                </a:lnTo>
                <a:lnTo>
                  <a:pt x="0" y="202691"/>
                </a:lnTo>
                <a:lnTo>
                  <a:pt x="464820" y="202691"/>
                </a:lnTo>
                <a:lnTo>
                  <a:pt x="4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2404" y="4193235"/>
            <a:ext cx="210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221F1F"/>
                </a:solidFill>
                <a:latin typeface="Century Gothic"/>
                <a:cs typeface="Century Gothic"/>
              </a:rPr>
              <a:t>15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2876" y="4189476"/>
            <a:ext cx="464820" cy="203200"/>
          </a:xfrm>
          <a:custGeom>
            <a:avLst/>
            <a:gdLst/>
            <a:ahLst/>
            <a:cxnLst/>
            <a:rect l="l" t="t" r="r" b="b"/>
            <a:pathLst>
              <a:path w="464820" h="203200">
                <a:moveTo>
                  <a:pt x="464820" y="0"/>
                </a:moveTo>
                <a:lnTo>
                  <a:pt x="0" y="0"/>
                </a:lnTo>
                <a:lnTo>
                  <a:pt x="0" y="202692"/>
                </a:lnTo>
                <a:lnTo>
                  <a:pt x="464820" y="202692"/>
                </a:lnTo>
                <a:lnTo>
                  <a:pt x="464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14570" y="4208170"/>
            <a:ext cx="210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221F1F"/>
                </a:solidFill>
                <a:latin typeface="Century Gothic"/>
                <a:cs typeface="Century Gothic"/>
              </a:rPr>
              <a:t>30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26123" y="4192523"/>
            <a:ext cx="466725" cy="203200"/>
          </a:xfrm>
          <a:custGeom>
            <a:avLst/>
            <a:gdLst/>
            <a:ahLst/>
            <a:cxnLst/>
            <a:rect l="l" t="t" r="r" b="b"/>
            <a:pathLst>
              <a:path w="466725" h="203200">
                <a:moveTo>
                  <a:pt x="466344" y="0"/>
                </a:moveTo>
                <a:lnTo>
                  <a:pt x="0" y="0"/>
                </a:lnTo>
                <a:lnTo>
                  <a:pt x="0" y="202691"/>
                </a:lnTo>
                <a:lnTo>
                  <a:pt x="466344" y="202691"/>
                </a:lnTo>
                <a:lnTo>
                  <a:pt x="466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18834" y="4212132"/>
            <a:ext cx="210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221F1F"/>
                </a:solidFill>
                <a:latin typeface="Century Gothic"/>
                <a:cs typeface="Century Gothic"/>
              </a:rPr>
              <a:t>45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06a</a:t>
            </a:r>
          </a:p>
          <a:p>
            <a:pPr marL="761365">
              <a:lnSpc>
                <a:spcPts val="2810"/>
              </a:lnSpc>
            </a:pPr>
            <a:r>
              <a:rPr dirty="0"/>
              <a:t>Tungsten:</a:t>
            </a:r>
            <a:r>
              <a:rPr spc="10" dirty="0"/>
              <a:t> </a:t>
            </a:r>
            <a:r>
              <a:rPr dirty="0"/>
              <a:t>Improved </a:t>
            </a:r>
            <a:r>
              <a:rPr spc="-10" dirty="0"/>
              <a:t>Caching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140" y="1019632"/>
            <a:ext cx="724662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First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create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both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RDD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DataFrame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same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underlying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file.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25"/>
              </a:lnSpc>
            </a:pPr>
            <a:r>
              <a:rPr sz="1600" dirty="0">
                <a:latin typeface="Century Gothic"/>
                <a:cs typeface="Century Gothic"/>
              </a:rPr>
              <a:t>Next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persist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it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RAM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155" y="1927479"/>
            <a:ext cx="8949690" cy="2366010"/>
            <a:chOff x="97155" y="1927479"/>
            <a:chExt cx="8949690" cy="236601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" y="1937004"/>
              <a:ext cx="8930640" cy="23393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917" y="1932241"/>
              <a:ext cx="8940165" cy="2356485"/>
            </a:xfrm>
            <a:custGeom>
              <a:avLst/>
              <a:gdLst/>
              <a:ahLst/>
              <a:cxnLst/>
              <a:rect l="l" t="t" r="r" b="b"/>
              <a:pathLst>
                <a:path w="8940165" h="2356485">
                  <a:moveTo>
                    <a:pt x="0" y="2356485"/>
                  </a:moveTo>
                  <a:lnTo>
                    <a:pt x="8940165" y="2356485"/>
                  </a:lnTo>
                  <a:lnTo>
                    <a:pt x="8940165" y="0"/>
                  </a:lnTo>
                  <a:lnTo>
                    <a:pt x="0" y="0"/>
                  </a:lnTo>
                  <a:lnTo>
                    <a:pt x="0" y="23564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60" y="3346704"/>
              <a:ext cx="3599179" cy="698500"/>
            </a:xfrm>
            <a:custGeom>
              <a:avLst/>
              <a:gdLst/>
              <a:ahLst/>
              <a:cxnLst/>
              <a:rect l="l" t="t" r="r" b="b"/>
              <a:pathLst>
                <a:path w="3599179" h="698500">
                  <a:moveTo>
                    <a:pt x="0" y="0"/>
                  </a:moveTo>
                  <a:lnTo>
                    <a:pt x="3598926" y="0"/>
                  </a:lnTo>
                </a:path>
                <a:path w="3599179" h="698500">
                  <a:moveTo>
                    <a:pt x="30480" y="697992"/>
                  </a:moveTo>
                  <a:lnTo>
                    <a:pt x="3448939" y="697992"/>
                  </a:lnTo>
                </a:path>
              </a:pathLst>
            </a:custGeom>
            <a:ln w="12700">
              <a:solidFill>
                <a:srgbClr val="0079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25" dirty="0">
                <a:solidFill>
                  <a:srgbClr val="00AF50"/>
                </a:solidFill>
              </a:rPr>
              <a:t>06b</a:t>
            </a:r>
          </a:p>
          <a:p>
            <a:pPr marL="761365">
              <a:lnSpc>
                <a:spcPts val="2810"/>
              </a:lnSpc>
            </a:pPr>
            <a:r>
              <a:rPr dirty="0"/>
              <a:t>Tungsten:</a:t>
            </a:r>
            <a:r>
              <a:rPr spc="10" dirty="0"/>
              <a:t> </a:t>
            </a:r>
            <a:r>
              <a:rPr dirty="0"/>
              <a:t>Improved </a:t>
            </a:r>
            <a:r>
              <a:rPr spc="-10" dirty="0"/>
              <a:t>Caching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140" y="960196"/>
            <a:ext cx="8297545" cy="70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Spark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UI,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b="1" dirty="0">
                <a:latin typeface="Century Gothic"/>
                <a:cs typeface="Century Gothic"/>
              </a:rPr>
              <a:t>Storage</a:t>
            </a:r>
            <a:r>
              <a:rPr sz="1600" dirty="0">
                <a:latin typeface="Century Gothic"/>
                <a:cs typeface="Century Gothic"/>
              </a:rPr>
              <a:t>'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tab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compare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RAM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size.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ts val="1730"/>
              </a:lnSpc>
              <a:spcBef>
                <a:spcPts val="114"/>
              </a:spcBef>
            </a:pPr>
            <a:r>
              <a:rPr sz="1600" dirty="0">
                <a:latin typeface="Century Gothic"/>
                <a:cs typeface="Century Gothic"/>
              </a:rPr>
              <a:t>RDD's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cannot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take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advantage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Tungsten.</a:t>
            </a:r>
            <a:r>
              <a:rPr sz="1600" spc="3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But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Tungsten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store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DataFrames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and </a:t>
            </a:r>
            <a:r>
              <a:rPr sz="1600" dirty="0">
                <a:latin typeface="Century Gothic"/>
                <a:cs typeface="Century Gothic"/>
              </a:rPr>
              <a:t>Tables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efficiently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shown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here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289" y="1735645"/>
            <a:ext cx="9057640" cy="3117215"/>
            <a:chOff x="30289" y="1735645"/>
            <a:chExt cx="9057640" cy="3117215"/>
          </a:xfrm>
        </p:grpSpPr>
        <p:sp>
          <p:nvSpPr>
            <p:cNvPr id="8" name="object 8"/>
            <p:cNvSpPr/>
            <p:nvPr/>
          </p:nvSpPr>
          <p:spPr>
            <a:xfrm>
              <a:off x="984008" y="2109596"/>
              <a:ext cx="4678680" cy="2159635"/>
            </a:xfrm>
            <a:custGeom>
              <a:avLst/>
              <a:gdLst/>
              <a:ahLst/>
              <a:cxnLst/>
              <a:rect l="l" t="t" r="r" b="b"/>
              <a:pathLst>
                <a:path w="4678680" h="2159635">
                  <a:moveTo>
                    <a:pt x="4454783" y="2090111"/>
                  </a:moveTo>
                  <a:lnTo>
                    <a:pt x="4423270" y="2159546"/>
                  </a:lnTo>
                  <a:lnTo>
                    <a:pt x="4678667" y="2149881"/>
                  </a:lnTo>
                  <a:lnTo>
                    <a:pt x="4643010" y="2105888"/>
                  </a:lnTo>
                  <a:lnTo>
                    <a:pt x="4489564" y="2105888"/>
                  </a:lnTo>
                  <a:lnTo>
                    <a:pt x="4454783" y="2090111"/>
                  </a:lnTo>
                  <a:close/>
                </a:path>
                <a:path w="4678680" h="2159635">
                  <a:moveTo>
                    <a:pt x="4486277" y="2020718"/>
                  </a:moveTo>
                  <a:lnTo>
                    <a:pt x="4454783" y="2090111"/>
                  </a:lnTo>
                  <a:lnTo>
                    <a:pt x="4489564" y="2105888"/>
                  </a:lnTo>
                  <a:lnTo>
                    <a:pt x="4521060" y="2036495"/>
                  </a:lnTo>
                  <a:lnTo>
                    <a:pt x="4486277" y="2020718"/>
                  </a:lnTo>
                  <a:close/>
                </a:path>
                <a:path w="4678680" h="2159635">
                  <a:moveTo>
                    <a:pt x="4517758" y="1951354"/>
                  </a:moveTo>
                  <a:lnTo>
                    <a:pt x="4486277" y="2020718"/>
                  </a:lnTo>
                  <a:lnTo>
                    <a:pt x="4521060" y="2036495"/>
                  </a:lnTo>
                  <a:lnTo>
                    <a:pt x="4489564" y="2105888"/>
                  </a:lnTo>
                  <a:lnTo>
                    <a:pt x="4643010" y="2105888"/>
                  </a:lnTo>
                  <a:lnTo>
                    <a:pt x="4517758" y="1951354"/>
                  </a:lnTo>
                  <a:close/>
                </a:path>
                <a:path w="4678680" h="2159635">
                  <a:moveTo>
                    <a:pt x="31470" y="0"/>
                  </a:moveTo>
                  <a:lnTo>
                    <a:pt x="0" y="69341"/>
                  </a:lnTo>
                  <a:lnTo>
                    <a:pt x="4454783" y="2090111"/>
                  </a:lnTo>
                  <a:lnTo>
                    <a:pt x="4486277" y="2020718"/>
                  </a:lnTo>
                  <a:lnTo>
                    <a:pt x="31470" y="0"/>
                  </a:lnTo>
                  <a:close/>
                </a:path>
              </a:pathLst>
            </a:custGeom>
            <a:solidFill>
              <a:srgbClr val="FF0000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9241" y="3618610"/>
              <a:ext cx="4774565" cy="983615"/>
            </a:xfrm>
            <a:custGeom>
              <a:avLst/>
              <a:gdLst/>
              <a:ahLst/>
              <a:cxnLst/>
              <a:rect l="l" t="t" r="r" b="b"/>
              <a:pathLst>
                <a:path w="4774565" h="983614">
                  <a:moveTo>
                    <a:pt x="4542461" y="908069"/>
                  </a:moveTo>
                  <a:lnTo>
                    <a:pt x="4528705" y="983005"/>
                  </a:lnTo>
                  <a:lnTo>
                    <a:pt x="4763466" y="914933"/>
                  </a:lnTo>
                  <a:lnTo>
                    <a:pt x="4579886" y="914933"/>
                  </a:lnTo>
                  <a:lnTo>
                    <a:pt x="4542461" y="908069"/>
                  </a:lnTo>
                  <a:close/>
                </a:path>
                <a:path w="4774565" h="983614">
                  <a:moveTo>
                    <a:pt x="4556223" y="833099"/>
                  </a:moveTo>
                  <a:lnTo>
                    <a:pt x="4542461" y="908069"/>
                  </a:lnTo>
                  <a:lnTo>
                    <a:pt x="4579886" y="914933"/>
                  </a:lnTo>
                  <a:lnTo>
                    <a:pt x="4593729" y="839977"/>
                  </a:lnTo>
                  <a:lnTo>
                    <a:pt x="4556223" y="833099"/>
                  </a:lnTo>
                  <a:close/>
                </a:path>
                <a:path w="4774565" h="983614">
                  <a:moveTo>
                    <a:pt x="4569980" y="758151"/>
                  </a:moveTo>
                  <a:lnTo>
                    <a:pt x="4556223" y="833099"/>
                  </a:lnTo>
                  <a:lnTo>
                    <a:pt x="4593729" y="839977"/>
                  </a:lnTo>
                  <a:lnTo>
                    <a:pt x="4579886" y="914933"/>
                  </a:lnTo>
                  <a:lnTo>
                    <a:pt x="4763466" y="914933"/>
                  </a:lnTo>
                  <a:lnTo>
                    <a:pt x="4774196" y="911821"/>
                  </a:lnTo>
                  <a:lnTo>
                    <a:pt x="4569980" y="758151"/>
                  </a:lnTo>
                  <a:close/>
                </a:path>
                <a:path w="4774565" h="983614">
                  <a:moveTo>
                    <a:pt x="13741" y="0"/>
                  </a:moveTo>
                  <a:lnTo>
                    <a:pt x="0" y="74929"/>
                  </a:lnTo>
                  <a:lnTo>
                    <a:pt x="4542461" y="908069"/>
                  </a:lnTo>
                  <a:lnTo>
                    <a:pt x="4556223" y="833099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" y="1740407"/>
              <a:ext cx="7490459" cy="3107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511" y="1743455"/>
              <a:ext cx="1562100" cy="23088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051" y="1740407"/>
              <a:ext cx="9019540" cy="3107690"/>
            </a:xfrm>
            <a:custGeom>
              <a:avLst/>
              <a:gdLst/>
              <a:ahLst/>
              <a:cxnLst/>
              <a:rect l="l" t="t" r="r" b="b"/>
              <a:pathLst>
                <a:path w="9019540" h="3107690">
                  <a:moveTo>
                    <a:pt x="0" y="3107436"/>
                  </a:moveTo>
                  <a:lnTo>
                    <a:pt x="9019032" y="3107436"/>
                  </a:lnTo>
                  <a:lnTo>
                    <a:pt x="9019032" y="0"/>
                  </a:lnTo>
                  <a:lnTo>
                    <a:pt x="0" y="0"/>
                  </a:lnTo>
                  <a:lnTo>
                    <a:pt x="0" y="31074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0821" y="1942337"/>
              <a:ext cx="600710" cy="1793875"/>
            </a:xfrm>
            <a:custGeom>
              <a:avLst/>
              <a:gdLst/>
              <a:ahLst/>
              <a:cxnLst/>
              <a:rect l="l" t="t" r="r" b="b"/>
              <a:pathLst>
                <a:path w="600709" h="1793875">
                  <a:moveTo>
                    <a:pt x="0" y="1793748"/>
                  </a:moveTo>
                  <a:lnTo>
                    <a:pt x="600455" y="1793748"/>
                  </a:lnTo>
                  <a:lnTo>
                    <a:pt x="600455" y="0"/>
                  </a:lnTo>
                  <a:lnTo>
                    <a:pt x="0" y="0"/>
                  </a:lnTo>
                  <a:lnTo>
                    <a:pt x="0" y="1793748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spc="-10" dirty="0">
                <a:solidFill>
                  <a:srgbClr val="00AF50"/>
                </a:solidFill>
              </a:rPr>
              <a:t>Lab06c</a:t>
            </a:r>
          </a:p>
          <a:p>
            <a:pPr marL="761365">
              <a:lnSpc>
                <a:spcPts val="2810"/>
              </a:lnSpc>
            </a:pPr>
            <a:r>
              <a:rPr dirty="0"/>
              <a:t>Tungsten:</a:t>
            </a:r>
            <a:r>
              <a:rPr spc="10" dirty="0"/>
              <a:t> </a:t>
            </a:r>
            <a:r>
              <a:rPr dirty="0"/>
              <a:t>WholeStage</a:t>
            </a:r>
            <a:r>
              <a:rPr spc="10" dirty="0"/>
              <a:t> </a:t>
            </a:r>
            <a:r>
              <a:rPr dirty="0"/>
              <a:t>Code</a:t>
            </a:r>
            <a:r>
              <a:rPr spc="10" dirty="0"/>
              <a:t> </a:t>
            </a:r>
            <a:r>
              <a:rPr spc="-10" dirty="0"/>
              <a:t>Generation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pc="-20" dirty="0"/>
              <a:t>Whole-</a:t>
            </a:r>
            <a:r>
              <a:rPr dirty="0"/>
              <a:t>Stage</a:t>
            </a:r>
            <a:r>
              <a:rPr spc="-15" dirty="0"/>
              <a:t> </a:t>
            </a:r>
            <a:r>
              <a:rPr dirty="0"/>
              <a:t>Code</a:t>
            </a:r>
            <a:r>
              <a:rPr spc="-55" dirty="0"/>
              <a:t> </a:t>
            </a:r>
            <a:r>
              <a:rPr dirty="0"/>
              <a:t>Generation</a:t>
            </a:r>
            <a:r>
              <a:rPr spc="-30" dirty="0"/>
              <a:t> </a:t>
            </a:r>
            <a:r>
              <a:rPr dirty="0"/>
              <a:t>fuses</a:t>
            </a:r>
            <a:r>
              <a:rPr spc="-4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multiple</a:t>
            </a:r>
            <a:r>
              <a:rPr u="sng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operators</a:t>
            </a:r>
            <a:r>
              <a:rPr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/>
              <a:t>(as</a:t>
            </a:r>
            <a:r>
              <a:rPr spc="-3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subtree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plans</a:t>
            </a:r>
            <a:r>
              <a:rPr spc="-8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support</a:t>
            </a:r>
            <a:r>
              <a:rPr spc="-60" dirty="0"/>
              <a:t> </a:t>
            </a:r>
            <a:r>
              <a:rPr dirty="0"/>
              <a:t>code</a:t>
            </a:r>
            <a:r>
              <a:rPr spc="-55" dirty="0"/>
              <a:t> </a:t>
            </a:r>
            <a:r>
              <a:rPr dirty="0"/>
              <a:t>generation)</a:t>
            </a:r>
            <a:r>
              <a:rPr spc="-30" dirty="0"/>
              <a:t> </a:t>
            </a:r>
            <a:r>
              <a:rPr dirty="0"/>
              <a:t>together</a:t>
            </a:r>
            <a:r>
              <a:rPr spc="-5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into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single</a:t>
            </a:r>
            <a:r>
              <a:rPr u="sng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Java</a:t>
            </a:r>
            <a:r>
              <a:rPr spc="-20" dirty="0"/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function</a:t>
            </a:r>
            <a:r>
              <a:rPr spc="-35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dirty="0"/>
              <a:t>aimed</a:t>
            </a:r>
            <a:r>
              <a:rPr spc="-45" dirty="0"/>
              <a:t> </a:t>
            </a:r>
            <a:r>
              <a:rPr dirty="0"/>
              <a:t>at</a:t>
            </a:r>
            <a:r>
              <a:rPr spc="-75" dirty="0"/>
              <a:t> </a:t>
            </a:r>
            <a:r>
              <a:rPr dirty="0"/>
              <a:t>improving</a:t>
            </a:r>
            <a:r>
              <a:rPr spc="-65" dirty="0"/>
              <a:t> </a:t>
            </a:r>
            <a:r>
              <a:rPr dirty="0"/>
              <a:t>execution</a:t>
            </a:r>
            <a:r>
              <a:rPr spc="-35" dirty="0"/>
              <a:t> </a:t>
            </a:r>
            <a:r>
              <a:rPr spc="-10" dirty="0"/>
              <a:t>performance</a:t>
            </a:r>
          </a:p>
          <a:p>
            <a:pPr marL="368300" marR="1408430" indent="-287020">
              <a:lnSpc>
                <a:spcPct val="90000"/>
              </a:lnSpc>
              <a:spcBef>
                <a:spcPts val="1365"/>
              </a:spcBef>
              <a:buFont typeface="Arial"/>
              <a:buChar char="•"/>
              <a:tabLst>
                <a:tab pos="368300" algn="l"/>
                <a:tab pos="368935" algn="l"/>
              </a:tabLst>
            </a:pPr>
            <a:r>
              <a:rPr dirty="0"/>
              <a:t>It</a:t>
            </a:r>
            <a:r>
              <a:rPr spc="-70" dirty="0"/>
              <a:t> </a:t>
            </a:r>
            <a:r>
              <a:rPr dirty="0"/>
              <a:t>collapses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query</a:t>
            </a:r>
            <a:r>
              <a:rPr spc="-25" dirty="0"/>
              <a:t> </a:t>
            </a:r>
            <a:r>
              <a:rPr dirty="0"/>
              <a:t>into</a:t>
            </a:r>
            <a:r>
              <a:rPr spc="-2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single</a:t>
            </a:r>
            <a:r>
              <a:rPr spc="-40" dirty="0"/>
              <a:t> </a:t>
            </a:r>
            <a:r>
              <a:rPr dirty="0"/>
              <a:t>optimized</a:t>
            </a:r>
            <a:r>
              <a:rPr spc="-10" dirty="0"/>
              <a:t> function </a:t>
            </a:r>
            <a:r>
              <a:rPr dirty="0"/>
              <a:t>that</a:t>
            </a:r>
            <a:r>
              <a:rPr spc="-60" dirty="0"/>
              <a:t> </a:t>
            </a:r>
            <a:r>
              <a:rPr dirty="0"/>
              <a:t>eliminates</a:t>
            </a:r>
            <a:r>
              <a:rPr spc="-55" dirty="0"/>
              <a:t> </a:t>
            </a:r>
            <a:r>
              <a:rPr dirty="0"/>
              <a:t>function</a:t>
            </a:r>
            <a:r>
              <a:rPr spc="-35" dirty="0"/>
              <a:t> </a:t>
            </a:r>
            <a:r>
              <a:rPr dirty="0"/>
              <a:t>calls</a:t>
            </a:r>
            <a:r>
              <a:rPr spc="-7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leverages</a:t>
            </a:r>
            <a:r>
              <a:rPr spc="-65" dirty="0"/>
              <a:t> </a:t>
            </a:r>
            <a:r>
              <a:rPr spc="-25" dirty="0"/>
              <a:t>CPU </a:t>
            </a:r>
            <a:r>
              <a:rPr dirty="0"/>
              <a:t>registers</a:t>
            </a:r>
            <a:r>
              <a:rPr spc="-20" dirty="0"/>
              <a:t> </a:t>
            </a:r>
            <a:r>
              <a:rPr dirty="0"/>
              <a:t>(instead of</a:t>
            </a:r>
            <a:r>
              <a:rPr spc="-55" dirty="0"/>
              <a:t> </a:t>
            </a:r>
            <a:r>
              <a:rPr dirty="0"/>
              <a:t>slower</a:t>
            </a:r>
            <a:r>
              <a:rPr spc="-20" dirty="0"/>
              <a:t> </a:t>
            </a:r>
            <a:r>
              <a:rPr dirty="0"/>
              <a:t>RAM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cache)</a:t>
            </a:r>
            <a:r>
              <a:rPr spc="-35" dirty="0"/>
              <a:t> </a:t>
            </a:r>
            <a:r>
              <a:rPr spc="-25" dirty="0"/>
              <a:t>for </a:t>
            </a:r>
            <a:r>
              <a:rPr dirty="0"/>
              <a:t>intermediate</a:t>
            </a:r>
            <a:r>
              <a:rPr spc="-75" dirty="0"/>
              <a:t> </a:t>
            </a:r>
            <a:r>
              <a:rPr spc="-20" dirty="0"/>
              <a:t>data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245095" y="962977"/>
            <a:ext cx="1247775" cy="4037329"/>
            <a:chOff x="7245095" y="962977"/>
            <a:chExt cx="1247775" cy="403732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9" y="989075"/>
              <a:ext cx="1240186" cy="2481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5095" y="3470147"/>
              <a:ext cx="1247399" cy="15300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43393" y="986789"/>
              <a:ext cx="1061085" cy="3325495"/>
            </a:xfrm>
            <a:custGeom>
              <a:avLst/>
              <a:gdLst/>
              <a:ahLst/>
              <a:cxnLst/>
              <a:rect l="l" t="t" r="r" b="b"/>
              <a:pathLst>
                <a:path w="1061084" h="3325495">
                  <a:moveTo>
                    <a:pt x="7620" y="406908"/>
                  </a:moveTo>
                  <a:lnTo>
                    <a:pt x="1060703" y="406908"/>
                  </a:lnTo>
                  <a:lnTo>
                    <a:pt x="1060703" y="0"/>
                  </a:lnTo>
                  <a:lnTo>
                    <a:pt x="7620" y="0"/>
                  </a:lnTo>
                  <a:lnTo>
                    <a:pt x="7620" y="406908"/>
                  </a:lnTo>
                  <a:close/>
                </a:path>
                <a:path w="1061084" h="3325495">
                  <a:moveTo>
                    <a:pt x="0" y="3325368"/>
                  </a:moveTo>
                  <a:lnTo>
                    <a:pt x="1053083" y="3325368"/>
                  </a:lnTo>
                  <a:lnTo>
                    <a:pt x="1053083" y="2918460"/>
                  </a:lnTo>
                  <a:lnTo>
                    <a:pt x="0" y="2918460"/>
                  </a:lnTo>
                  <a:lnTo>
                    <a:pt x="0" y="3325368"/>
                  </a:lnTo>
                  <a:close/>
                </a:path>
              </a:pathLst>
            </a:custGeom>
            <a:ln w="476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9140" y="3843528"/>
            <a:ext cx="5422900" cy="65405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88595" marR="174625" algn="ctr">
              <a:lnSpc>
                <a:spcPct val="90000"/>
              </a:lnSpc>
              <a:spcBef>
                <a:spcPts val="330"/>
              </a:spcBef>
            </a:pPr>
            <a:r>
              <a:rPr sz="1350" dirty="0">
                <a:latin typeface="Arial Narrow"/>
                <a:cs typeface="Arial Narrow"/>
              </a:rPr>
              <a:t>Project</a:t>
            </a:r>
            <a:r>
              <a:rPr sz="1350" spc="-6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Tungsten</a:t>
            </a:r>
            <a:r>
              <a:rPr sz="1350" spc="-4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uses</a:t>
            </a:r>
            <a:r>
              <a:rPr sz="1350" spc="-15" dirty="0">
                <a:latin typeface="Arial Narrow"/>
                <a:cs typeface="Arial Narrow"/>
              </a:rPr>
              <a:t> </a:t>
            </a:r>
            <a:r>
              <a:rPr sz="1350" b="1" dirty="0">
                <a:latin typeface="Arial Narrow"/>
                <a:cs typeface="Arial Narrow"/>
              </a:rPr>
              <a:t>sun.misc.unsafe</a:t>
            </a:r>
            <a:r>
              <a:rPr sz="1350" b="1" spc="-3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API</a:t>
            </a:r>
            <a:r>
              <a:rPr sz="1350" spc="-1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for</a:t>
            </a:r>
            <a:r>
              <a:rPr sz="1350" spc="-2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direct</a:t>
            </a:r>
            <a:r>
              <a:rPr sz="1350" spc="-4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memory</a:t>
            </a:r>
            <a:r>
              <a:rPr sz="1350" spc="-4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access</a:t>
            </a:r>
            <a:r>
              <a:rPr sz="1350" spc="-3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to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bypass </a:t>
            </a:r>
            <a:r>
              <a:rPr sz="1350" dirty="0">
                <a:latin typeface="Arial Narrow"/>
                <a:cs typeface="Arial Narrow"/>
              </a:rPr>
              <a:t>the</a:t>
            </a:r>
            <a:r>
              <a:rPr sz="1350" spc="-3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JVM</a:t>
            </a:r>
            <a:r>
              <a:rPr sz="1350" spc="-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in</a:t>
            </a:r>
            <a:r>
              <a:rPr sz="1350" spc="-2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order</a:t>
            </a:r>
            <a:r>
              <a:rPr sz="1350" spc="-5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to</a:t>
            </a:r>
            <a:r>
              <a:rPr sz="1350" spc="-1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avoid</a:t>
            </a:r>
            <a:r>
              <a:rPr sz="1350" spc="-3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Garbage</a:t>
            </a:r>
            <a:r>
              <a:rPr sz="1350" spc="-4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Collection.</a:t>
            </a:r>
            <a:r>
              <a:rPr sz="1350" spc="26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It</a:t>
            </a:r>
            <a:r>
              <a:rPr sz="1350" spc="3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operates</a:t>
            </a:r>
            <a:r>
              <a:rPr sz="1350" spc="-4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directly</a:t>
            </a:r>
            <a:r>
              <a:rPr sz="1350" spc="-4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on</a:t>
            </a:r>
            <a:r>
              <a:rPr sz="1350" spc="-2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serialized </a:t>
            </a:r>
            <a:r>
              <a:rPr sz="1350" dirty="0">
                <a:latin typeface="Arial Narrow"/>
                <a:cs typeface="Arial Narrow"/>
              </a:rPr>
              <a:t>binary</a:t>
            </a:r>
            <a:r>
              <a:rPr sz="1350" spc="-4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data</a:t>
            </a:r>
            <a:r>
              <a:rPr sz="1350" spc="-2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without</a:t>
            </a:r>
            <a:r>
              <a:rPr sz="1350" spc="-3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the</a:t>
            </a:r>
            <a:r>
              <a:rPr sz="1350" spc="-2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need</a:t>
            </a:r>
            <a:r>
              <a:rPr sz="1350" spc="-4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to</a:t>
            </a:r>
            <a:r>
              <a:rPr sz="1350" spc="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Deserialize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4502" y="1137983"/>
            <a:ext cx="6557009" cy="290830"/>
            <a:chOff x="214502" y="1137983"/>
            <a:chExt cx="6557009" cy="2908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27" y="1147572"/>
              <a:ext cx="6537959" cy="2712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9265" y="1142746"/>
              <a:ext cx="6547484" cy="281305"/>
            </a:xfrm>
            <a:custGeom>
              <a:avLst/>
              <a:gdLst/>
              <a:ahLst/>
              <a:cxnLst/>
              <a:rect l="l" t="t" r="r" b="b"/>
              <a:pathLst>
                <a:path w="6547484" h="281305">
                  <a:moveTo>
                    <a:pt x="0" y="280797"/>
                  </a:moveTo>
                  <a:lnTo>
                    <a:pt x="6547484" y="280797"/>
                  </a:lnTo>
                  <a:lnTo>
                    <a:pt x="6547484" y="0"/>
                  </a:lnTo>
                  <a:lnTo>
                    <a:pt x="0" y="0"/>
                  </a:lnTo>
                  <a:lnTo>
                    <a:pt x="0" y="28079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018" y="946759"/>
            <a:ext cx="5888990" cy="3793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completing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learned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about:</a:t>
            </a:r>
            <a:endParaRPr sz="20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Spark</a:t>
            </a:r>
            <a:r>
              <a:rPr sz="20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79DB"/>
                </a:solidFill>
                <a:latin typeface="Century Gothic"/>
                <a:cs typeface="Century Gothic"/>
              </a:rPr>
              <a:t>Catalog</a:t>
            </a:r>
            <a:endParaRPr sz="2000">
              <a:latin typeface="Century Gothic"/>
              <a:cs typeface="Century Gothic"/>
            </a:endParaRPr>
          </a:p>
          <a:p>
            <a:pPr marL="408305" lvl="1" indent="-225425">
              <a:lnSpc>
                <a:spcPts val="2110"/>
              </a:lnSpc>
              <a:spcBef>
                <a:spcPts val="95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</a:t>
            </a:r>
            <a:endParaRPr sz="1800">
              <a:latin typeface="Century Gothic"/>
              <a:cs typeface="Century Gothic"/>
            </a:endParaRPr>
          </a:p>
          <a:p>
            <a:pPr marL="408305" lvl="1" indent="-225425">
              <a:lnSpc>
                <a:spcPts val="2055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 names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800">
              <a:latin typeface="Century Gothic"/>
              <a:cs typeface="Century Gothic"/>
            </a:endParaRPr>
          </a:p>
          <a:p>
            <a:pPr marL="408305" lvl="1" indent="-225425">
              <a:lnSpc>
                <a:spcPts val="2105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Catalyst</a:t>
            </a:r>
            <a:r>
              <a:rPr sz="2000" spc="-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Optimizer</a:t>
            </a:r>
            <a:r>
              <a:rPr sz="2000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>
              <a:latin typeface="Century Gothic"/>
              <a:cs typeface="Century Gothic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Dropping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hints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Optimizer</a:t>
            </a:r>
            <a:endParaRPr sz="1800">
              <a:latin typeface="Century Gothic"/>
              <a:cs typeface="Century Gothic"/>
            </a:endParaRPr>
          </a:p>
          <a:p>
            <a:pPr marL="469900" indent="-228600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pruning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Predicate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pushdown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Tungsten</a:t>
            </a:r>
            <a:r>
              <a:rPr sz="20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Encoder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8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46990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Improved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memory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usage</a:t>
            </a:r>
            <a:endParaRPr sz="18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46990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Whole-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code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generation and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2249423"/>
            <a:ext cx="8796655" cy="645160"/>
          </a:xfrm>
          <a:prstGeom prst="rect">
            <a:avLst/>
          </a:prstGeom>
          <a:solidFill>
            <a:srgbClr val="EB871D">
              <a:alpha val="90194"/>
            </a:srgbClr>
          </a:solidFill>
        </p:spPr>
        <p:txBody>
          <a:bodyPr vert="horz" wrap="square" lIns="0" tIns="71120" rIns="0" bIns="0" rtlCol="0">
            <a:spAutoFit/>
          </a:bodyPr>
          <a:lstStyle/>
          <a:p>
            <a:pPr marL="598805">
              <a:lnSpc>
                <a:spcPct val="100000"/>
              </a:lnSpc>
              <a:spcBef>
                <a:spcPts val="560"/>
              </a:spcBef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sz="2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08</a:t>
            </a:r>
            <a:r>
              <a:rPr sz="28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8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Catalog,</a:t>
            </a:r>
            <a:r>
              <a:rPr sz="2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Catalyst</a:t>
            </a:r>
            <a:r>
              <a:rPr sz="28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Tungsten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06753" y="1101471"/>
            <a:ext cx="6704965" cy="3626485"/>
            <a:chOff x="1206753" y="1101471"/>
            <a:chExt cx="6704965" cy="3626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155" y="1110996"/>
              <a:ext cx="6653783" cy="36073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3393" y="1106233"/>
              <a:ext cx="6663690" cy="3616960"/>
            </a:xfrm>
            <a:custGeom>
              <a:avLst/>
              <a:gdLst/>
              <a:ahLst/>
              <a:cxnLst/>
              <a:rect l="l" t="t" r="r" b="b"/>
              <a:pathLst>
                <a:path w="6663690" h="3616960">
                  <a:moveTo>
                    <a:pt x="0" y="3616833"/>
                  </a:moveTo>
                  <a:lnTo>
                    <a:pt x="6663308" y="3616833"/>
                  </a:lnTo>
                  <a:lnTo>
                    <a:pt x="6663308" y="0"/>
                  </a:lnTo>
                  <a:lnTo>
                    <a:pt x="0" y="0"/>
                  </a:lnTo>
                  <a:lnTo>
                    <a:pt x="0" y="3616833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2153" y="2263902"/>
              <a:ext cx="464820" cy="379730"/>
            </a:xfrm>
            <a:custGeom>
              <a:avLst/>
              <a:gdLst/>
              <a:ahLst/>
              <a:cxnLst/>
              <a:rect l="l" t="t" r="r" b="b"/>
              <a:pathLst>
                <a:path w="464819" h="379730">
                  <a:moveTo>
                    <a:pt x="0" y="379475"/>
                  </a:moveTo>
                  <a:lnTo>
                    <a:pt x="464820" y="379475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Before</a:t>
            </a:r>
            <a:r>
              <a:rPr spc="-20" dirty="0"/>
              <a:t> </a:t>
            </a:r>
            <a:r>
              <a:rPr dirty="0"/>
              <a:t>We Begin:</a:t>
            </a:r>
            <a:r>
              <a:rPr spc="-10" dirty="0"/>
              <a:t> </a:t>
            </a:r>
            <a:r>
              <a:rPr dirty="0"/>
              <a:t>Open</a:t>
            </a:r>
            <a:r>
              <a:rPr spc="-5" dirty="0"/>
              <a:t> </a:t>
            </a:r>
            <a:r>
              <a:rPr dirty="0">
                <a:solidFill>
                  <a:srgbClr val="0079DB"/>
                </a:solidFill>
              </a:rPr>
              <a:t>Mod08</a:t>
            </a:r>
            <a:r>
              <a:rPr spc="10" dirty="0">
                <a:solidFill>
                  <a:srgbClr val="0079DB"/>
                </a:solidFill>
              </a:rPr>
              <a:t> </a:t>
            </a:r>
            <a:r>
              <a:rPr spc="-10" dirty="0"/>
              <a:t>Notebook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273" y="901039"/>
            <a:ext cx="6217920" cy="37934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completing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20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learn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about:</a:t>
            </a:r>
            <a:endParaRPr sz="20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Spark</a:t>
            </a:r>
            <a:r>
              <a:rPr sz="20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079DB"/>
                </a:solidFill>
                <a:latin typeface="Century Gothic"/>
                <a:cs typeface="Century Gothic"/>
              </a:rPr>
              <a:t>Catalog</a:t>
            </a:r>
            <a:endParaRPr sz="20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11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5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 names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10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functions</a:t>
            </a:r>
            <a:endParaRPr sz="18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Catalyst</a:t>
            </a:r>
            <a:r>
              <a:rPr sz="2000" spc="-7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Optimizer</a:t>
            </a:r>
            <a:r>
              <a:rPr sz="2000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>
              <a:latin typeface="Century Gothic"/>
              <a:cs typeface="Century Gothic"/>
            </a:endParaRPr>
          </a:p>
          <a:p>
            <a:pPr marL="469900" indent="-229235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70534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Dropping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hints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Optimizer</a:t>
            </a:r>
            <a:endParaRPr sz="1800">
              <a:latin typeface="Century Gothic"/>
              <a:cs typeface="Century Gothic"/>
            </a:endParaRPr>
          </a:p>
          <a:p>
            <a:pPr marL="469900" indent="-229235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470534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pruning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Predicate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pushdown</a:t>
            </a:r>
            <a:endParaRPr sz="18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Tungsten</a:t>
            </a:r>
            <a:r>
              <a:rPr sz="2000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Encoder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functionalities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2000">
              <a:latin typeface="Century Gothic"/>
              <a:cs typeface="Century Gothic"/>
            </a:endParaRPr>
          </a:p>
          <a:p>
            <a:pPr marL="469900" lvl="1" indent="-229235">
              <a:lnSpc>
                <a:spcPct val="100000"/>
              </a:lnSpc>
              <a:spcBef>
                <a:spcPts val="80"/>
              </a:spcBef>
              <a:buFont typeface="Arial"/>
              <a:buChar char="–"/>
              <a:tabLst>
                <a:tab pos="470534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800">
              <a:latin typeface="Century Gothic"/>
              <a:cs typeface="Century Gothic"/>
            </a:endParaRPr>
          </a:p>
          <a:p>
            <a:pPr marL="469900" lvl="1" indent="-229235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470534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Improved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memory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usage</a:t>
            </a:r>
            <a:endParaRPr sz="1800">
              <a:latin typeface="Century Gothic"/>
              <a:cs typeface="Century Gothic"/>
            </a:endParaRPr>
          </a:p>
          <a:p>
            <a:pPr marL="469900" lvl="1" indent="-229235">
              <a:lnSpc>
                <a:spcPct val="100000"/>
              </a:lnSpc>
              <a:spcBef>
                <a:spcPts val="75"/>
              </a:spcBef>
              <a:buFont typeface="Arial"/>
              <a:buChar char="–"/>
              <a:tabLst>
                <a:tab pos="470534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Whole-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code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generation and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6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7173" y="974597"/>
            <a:ext cx="4069715" cy="3821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15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Spark</a:t>
            </a:r>
            <a:r>
              <a:rPr sz="1800" b="1" spc="-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Catalog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4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List</a:t>
            </a:r>
            <a:r>
              <a:rPr sz="1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Hive tables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and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Spark</a:t>
            </a: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Views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194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List</a:t>
            </a:r>
            <a:r>
              <a:rPr sz="18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column</a:t>
            </a:r>
            <a:r>
              <a:rPr sz="18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names</a:t>
            </a:r>
            <a:r>
              <a:rPr sz="18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on</a:t>
            </a:r>
            <a:r>
              <a:rPr sz="18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Table</a:t>
            </a:r>
            <a:endParaRPr sz="1800">
              <a:latin typeface="Century Gothic"/>
              <a:cs typeface="Century Gothic"/>
            </a:endParaRPr>
          </a:p>
          <a:p>
            <a:pPr marL="408940" lvl="1" indent="-226060">
              <a:lnSpc>
                <a:spcPts val="205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List</a:t>
            </a:r>
            <a:r>
              <a:rPr sz="1800" b="1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Spark</a:t>
            </a:r>
            <a:r>
              <a:rPr sz="18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 functions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Catalyst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Optimizer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Moving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Filters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Dropping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Hints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Pruning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Predicates</a:t>
            </a:r>
            <a:endParaRPr sz="18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Tungsten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Overview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Binary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Memory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Management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Whole-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stage</a:t>
            </a:r>
            <a:r>
              <a:rPr sz="1800" spc="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code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generation</a:t>
            </a:r>
            <a:endParaRPr sz="1800">
              <a:latin typeface="Century Gothic"/>
              <a:cs typeface="Century Gothic"/>
            </a:endParaRPr>
          </a:p>
          <a:p>
            <a:pPr marL="527685" lvl="1" indent="-28702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Parquet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Vectorization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0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Spark</a:t>
            </a:r>
            <a:r>
              <a:rPr spc="-30" dirty="0"/>
              <a:t> </a:t>
            </a:r>
            <a:r>
              <a:rPr dirty="0"/>
              <a:t>HCatalog </a:t>
            </a:r>
            <a:r>
              <a:rPr spc="-10" dirty="0"/>
              <a:t>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273" y="979423"/>
            <a:ext cx="8491855" cy="1703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1300" marR="5080" indent="-229235">
              <a:lnSpc>
                <a:spcPts val="2050"/>
              </a:lnSpc>
              <a:spcBef>
                <a:spcPts val="2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 important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aspects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analysis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managing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metadata.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may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temporary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metadata like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temp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table,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registered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udfs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context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permanent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metadata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like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Hive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meta store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HCatalog</a:t>
            </a:r>
            <a:endParaRPr sz="1800">
              <a:latin typeface="Century Gothic"/>
              <a:cs typeface="Century Gothic"/>
            </a:endParaRPr>
          </a:p>
          <a:p>
            <a:pPr marL="241300" marR="369570" indent="-229235">
              <a:lnSpc>
                <a:spcPts val="2050"/>
              </a:lnSpc>
              <a:spcBef>
                <a:spcPts val="7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Since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2.0,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added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standard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API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called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Catalog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for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accessing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metadata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SQL.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works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both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Hive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metadata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90026" y="2562986"/>
            <a:ext cx="5164455" cy="2546350"/>
            <a:chOff x="1990026" y="2562986"/>
            <a:chExt cx="5164455" cy="2546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4183" y="2572511"/>
              <a:ext cx="5079389" cy="25267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94789" y="2567749"/>
              <a:ext cx="5154930" cy="2536825"/>
            </a:xfrm>
            <a:custGeom>
              <a:avLst/>
              <a:gdLst/>
              <a:ahLst/>
              <a:cxnLst/>
              <a:rect l="l" t="t" r="r" b="b"/>
              <a:pathLst>
                <a:path w="5154930" h="2536825">
                  <a:moveTo>
                    <a:pt x="0" y="2536317"/>
                  </a:moveTo>
                  <a:lnTo>
                    <a:pt x="5154549" y="2536317"/>
                  </a:lnTo>
                  <a:lnTo>
                    <a:pt x="5154549" y="0"/>
                  </a:lnTo>
                  <a:lnTo>
                    <a:pt x="0" y="0"/>
                  </a:lnTo>
                  <a:lnTo>
                    <a:pt x="0" y="253631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2640" y="3835908"/>
              <a:ext cx="550545" cy="559435"/>
            </a:xfrm>
            <a:custGeom>
              <a:avLst/>
              <a:gdLst/>
              <a:ahLst/>
              <a:cxnLst/>
              <a:rect l="l" t="t" r="r" b="b"/>
              <a:pathLst>
                <a:path w="550544" h="559435">
                  <a:moveTo>
                    <a:pt x="550163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550163" y="559308"/>
                  </a:lnTo>
                  <a:lnTo>
                    <a:pt x="550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365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Lab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01a/b</a:t>
            </a:r>
          </a:p>
          <a:p>
            <a:pPr marL="761365">
              <a:lnSpc>
                <a:spcPts val="2810"/>
              </a:lnSpc>
            </a:pPr>
            <a:r>
              <a:rPr dirty="0"/>
              <a:t>Catalog:</a:t>
            </a:r>
            <a:r>
              <a:rPr spc="10" dirty="0"/>
              <a:t> </a:t>
            </a:r>
            <a:r>
              <a:rPr dirty="0"/>
              <a:t>List Hive </a:t>
            </a:r>
            <a:r>
              <a:rPr spc="-10" dirty="0"/>
              <a:t>Databases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63" y="129539"/>
            <a:ext cx="777240" cy="6644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0251" y="971549"/>
            <a:ext cx="8869045" cy="1601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215" indent="-287020">
              <a:lnSpc>
                <a:spcPts val="1825"/>
              </a:lnSpc>
              <a:spcBef>
                <a:spcPts val="95"/>
              </a:spcBef>
              <a:buFont typeface="Arial"/>
              <a:buChar char="•"/>
              <a:tabLst>
                <a:tab pos="323215" algn="l"/>
                <a:tab pos="324485" algn="l"/>
              </a:tabLst>
            </a:pPr>
            <a:r>
              <a:rPr sz="1600" dirty="0">
                <a:latin typeface="Century Gothic"/>
                <a:cs typeface="Century Gothic"/>
              </a:rPr>
              <a:t>One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important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aspects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structured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analysis</a:t>
            </a:r>
            <a:r>
              <a:rPr sz="1600" spc="-7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managing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metadata.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endParaRPr sz="1600">
              <a:latin typeface="Century Gothic"/>
              <a:cs typeface="Century Gothic"/>
            </a:endParaRPr>
          </a:p>
          <a:p>
            <a:pPr marL="323850">
              <a:lnSpc>
                <a:spcPts val="1730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2.x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changes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this.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exposed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catalog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API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6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works for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both:</a:t>
            </a:r>
            <a:endParaRPr sz="1600">
              <a:latin typeface="Century Gothic"/>
              <a:cs typeface="Century Gothic"/>
            </a:endParaRPr>
          </a:p>
          <a:p>
            <a:pPr marL="552450">
              <a:lnSpc>
                <a:spcPts val="1730"/>
              </a:lnSpc>
              <a:tabLst>
                <a:tab pos="837565" algn="l"/>
              </a:tabLst>
            </a:pP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	Spark</a:t>
            </a:r>
            <a:r>
              <a:rPr sz="1600" spc="-8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SQL</a:t>
            </a:r>
            <a:r>
              <a:rPr sz="1600" spc="-8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(registered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UDFs,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Views)</a:t>
            </a:r>
            <a:endParaRPr sz="1600">
              <a:latin typeface="Century Gothic"/>
              <a:cs typeface="Century Gothic"/>
            </a:endParaRPr>
          </a:p>
          <a:p>
            <a:pPr marL="552450">
              <a:lnSpc>
                <a:spcPts val="1825"/>
              </a:lnSpc>
              <a:tabLst>
                <a:tab pos="837565" algn="l"/>
              </a:tabLst>
            </a:pPr>
            <a:r>
              <a:rPr sz="1600" spc="-50" dirty="0">
                <a:solidFill>
                  <a:srgbClr val="0079DB"/>
                </a:solidFill>
                <a:latin typeface="Century Gothic"/>
                <a:cs typeface="Century Gothic"/>
              </a:rPr>
              <a:t>─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	Hive</a:t>
            </a:r>
            <a:r>
              <a:rPr sz="16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(HCatalog)</a:t>
            </a:r>
            <a:endParaRPr sz="1600">
              <a:latin typeface="Century Gothic"/>
              <a:cs typeface="Century Gothic"/>
            </a:endParaRPr>
          </a:p>
          <a:p>
            <a:pPr marL="323215" indent="-287020">
              <a:lnSpc>
                <a:spcPct val="100000"/>
              </a:lnSpc>
              <a:buFont typeface="Arial"/>
              <a:buChar char="•"/>
              <a:tabLst>
                <a:tab pos="323215" algn="l"/>
                <a:tab pos="324485" algn="l"/>
              </a:tabLst>
            </a:pPr>
            <a:r>
              <a:rPr sz="1600" dirty="0">
                <a:latin typeface="Century Gothic"/>
                <a:cs typeface="Century Gothic"/>
              </a:rPr>
              <a:t>Suppose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want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view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Hive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database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names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5477510" algn="l"/>
              </a:tabLst>
            </a:pPr>
            <a:r>
              <a:rPr sz="2700" spc="-15" baseline="1543" dirty="0">
                <a:solidFill>
                  <a:srgbClr val="3B3B3A"/>
                </a:solidFill>
                <a:latin typeface="Century Gothic"/>
                <a:cs typeface="Century Gothic"/>
              </a:rPr>
              <a:t>Scala</a:t>
            </a:r>
            <a:r>
              <a:rPr sz="2700" baseline="1543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Python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63" y="2619755"/>
            <a:ext cx="3840479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1800" b="1" spc="-10" dirty="0">
                <a:latin typeface="Arial Narrow"/>
                <a:cs typeface="Arial Narrow"/>
              </a:rPr>
              <a:t>spark.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catalog</a:t>
            </a:r>
            <a:r>
              <a:rPr sz="1800" b="1" spc="-10" dirty="0">
                <a:latin typeface="Arial Narrow"/>
                <a:cs typeface="Arial Narrow"/>
              </a:rPr>
              <a:t>.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listDatabases</a:t>
            </a:r>
            <a:r>
              <a:rPr sz="1800" b="1" spc="-10" dirty="0">
                <a:latin typeface="Arial Narrow"/>
                <a:cs typeface="Arial Narrow"/>
              </a:rPr>
              <a:t>.show(false</a:t>
            </a:r>
            <a:r>
              <a:rPr sz="1800" b="1" spc="-10" dirty="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3730" y="3076575"/>
            <a:ext cx="6617970" cy="1370965"/>
            <a:chOff x="133730" y="3076575"/>
            <a:chExt cx="6617970" cy="13709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255" y="3086100"/>
              <a:ext cx="6598920" cy="13517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8493" y="3081337"/>
              <a:ext cx="6608445" cy="1361440"/>
            </a:xfrm>
            <a:custGeom>
              <a:avLst/>
              <a:gdLst/>
              <a:ahLst/>
              <a:cxnLst/>
              <a:rect l="l" t="t" r="r" b="b"/>
              <a:pathLst>
                <a:path w="6608445" h="1361439">
                  <a:moveTo>
                    <a:pt x="0" y="1361313"/>
                  </a:moveTo>
                  <a:lnTo>
                    <a:pt x="6608445" y="1361313"/>
                  </a:lnTo>
                  <a:lnTo>
                    <a:pt x="6608445" y="0"/>
                  </a:lnTo>
                  <a:lnTo>
                    <a:pt x="0" y="0"/>
                  </a:lnTo>
                  <a:lnTo>
                    <a:pt x="0" y="136131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27047" y="4526279"/>
            <a:ext cx="6090285" cy="52324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32105" marR="210820" indent="-113030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solidFill>
                  <a:srgbClr val="3B3B3A"/>
                </a:solidFill>
                <a:latin typeface="Arial"/>
                <a:cs typeface="Arial"/>
                <a:hlinkClick r:id="rId4"/>
              </a:rPr>
              <a:t>http://blog.madhukaraphatak.com/introduction-</a:t>
            </a:r>
            <a:r>
              <a:rPr sz="1400" b="1" spc="-20" dirty="0">
                <a:solidFill>
                  <a:srgbClr val="3B3B3A"/>
                </a:solidFill>
                <a:latin typeface="Arial"/>
                <a:cs typeface="Arial"/>
                <a:hlinkClick r:id="rId4"/>
              </a:rPr>
              <a:t>to-</a:t>
            </a:r>
            <a:r>
              <a:rPr sz="1400" b="1" spc="-10" dirty="0">
                <a:solidFill>
                  <a:srgbClr val="3B3B3A"/>
                </a:solidFill>
                <a:latin typeface="Arial"/>
                <a:cs typeface="Arial"/>
                <a:hlinkClick r:id="rId4"/>
              </a:rPr>
              <a:t>spark-two-part-</a:t>
            </a:r>
            <a:r>
              <a:rPr sz="1400" b="1" spc="-25" dirty="0">
                <a:solidFill>
                  <a:srgbClr val="3B3B3A"/>
                </a:solidFill>
                <a:latin typeface="Arial"/>
                <a:cs typeface="Arial"/>
                <a:hlinkClick r:id="rId4"/>
              </a:rPr>
              <a:t>4/</a:t>
            </a:r>
            <a:r>
              <a:rPr sz="1400" b="1" spc="-25" dirty="0">
                <a:solidFill>
                  <a:srgbClr val="3B3B3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Arial"/>
                <a:cs typeface="Arial"/>
                <a:hlinkClick r:id="rId5"/>
              </a:rPr>
              <a:t>http://blog.madhukaraphatak.com/migrating-to-spark-two-part-</a:t>
            </a:r>
            <a:r>
              <a:rPr sz="1400" b="1" spc="-25" dirty="0">
                <a:solidFill>
                  <a:srgbClr val="3B3B3A"/>
                </a:solidFill>
                <a:latin typeface="Arial"/>
                <a:cs typeface="Arial"/>
                <a:hlinkClick r:id="rId5"/>
              </a:rPr>
              <a:t>8/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4123" y="2631948"/>
            <a:ext cx="3348354" cy="368935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90"/>
              </a:spcBef>
            </a:pPr>
            <a:r>
              <a:rPr sz="1800" b="1" spc="-10" dirty="0">
                <a:latin typeface="Arial Narrow"/>
                <a:cs typeface="Arial Narrow"/>
              </a:rPr>
              <a:t>print(spark.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catalog</a:t>
            </a:r>
            <a:r>
              <a:rPr sz="1800" b="1" spc="-10" dirty="0">
                <a:latin typeface="Arial Narrow"/>
                <a:cs typeface="Arial Narrow"/>
              </a:rPr>
              <a:t>.</a:t>
            </a:r>
            <a:r>
              <a:rPr sz="1800" b="1" spc="-10" dirty="0">
                <a:solidFill>
                  <a:srgbClr val="3333CC"/>
                </a:solidFill>
                <a:latin typeface="Arial Narrow"/>
                <a:cs typeface="Arial Narrow"/>
              </a:rPr>
              <a:t>listDatabases</a:t>
            </a:r>
            <a:r>
              <a:rPr sz="1800" b="1" spc="-10" dirty="0">
                <a:latin typeface="Arial Narrow"/>
                <a:cs typeface="Arial Narrow"/>
              </a:rPr>
              <a:t>())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3B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2142</Words>
  <Application>Microsoft Office PowerPoint</Application>
  <PresentationFormat>On-screen Show (16:9)</PresentationFormat>
  <Paragraphs>274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Century Gothic</vt:lpstr>
      <vt:lpstr>Courier New</vt:lpstr>
      <vt:lpstr>Lucida Grande</vt:lpstr>
      <vt:lpstr>Office Theme</vt:lpstr>
      <vt:lpstr>C7084 Big Data</vt:lpstr>
      <vt:lpstr>PowerPoint Presentation</vt:lpstr>
      <vt:lpstr>PowerPoint Presentation</vt:lpstr>
      <vt:lpstr>PowerPoint Presentation</vt:lpstr>
      <vt:lpstr>Before We Begin: Open Mod08 Notebook</vt:lpstr>
      <vt:lpstr>Objectives</vt:lpstr>
      <vt:lpstr>Topics</vt:lpstr>
      <vt:lpstr>Spark HCatalog Overview</vt:lpstr>
      <vt:lpstr>Lab 01a/b Catalog: List Hive Databases</vt:lpstr>
      <vt:lpstr>Lab 01c Catalog: List Hive Tables, Spark TempViews</vt:lpstr>
      <vt:lpstr>Lab 01 – Other Catalog commands</vt:lpstr>
      <vt:lpstr>Topics</vt:lpstr>
      <vt:lpstr>Catalyst Optimizer Overview (1 of 2)</vt:lpstr>
      <vt:lpstr>Catalyst Optimizer Overview (2 of 2)</vt:lpstr>
      <vt:lpstr>Lab 02b-c Catalyst: Join on 2 Spark Views (1 of 2)</vt:lpstr>
      <vt:lpstr>Here's a more complete View Catalyst: Join on 2 Spark Views (2 of 2)</vt:lpstr>
      <vt:lpstr>Lab 02d-i SortMergeJoin</vt:lpstr>
      <vt:lpstr>Shuffle (Exchange) Incurs 3 Penalties</vt:lpstr>
      <vt:lpstr>Lab 02d-i Changing Join Strategy to BroadcastHashJoin</vt:lpstr>
      <vt:lpstr>Lab 02d-i Dropping Hints to Catalyst – Without Hint</vt:lpstr>
      <vt:lpstr>Lab 02d-i Dropping Hints to Catalyst – With Hint</vt:lpstr>
      <vt:lpstr>Catalyst: Column Pruning Concepts</vt:lpstr>
      <vt:lpstr>Catalyst: Column Pruning Concepts</vt:lpstr>
      <vt:lpstr>Catalyst: Column Pruning Concepts</vt:lpstr>
      <vt:lpstr>Lab 03 Catalyst: Column Pruning Demo</vt:lpstr>
      <vt:lpstr>Catalyst: Predicate Pushdown Concepts</vt:lpstr>
      <vt:lpstr>Lab 04 Catalyst: Predicate Pushed Filters</vt:lpstr>
      <vt:lpstr>Lab 05a-f Catalyst: Partition Pruning on Table</vt:lpstr>
      <vt:lpstr>Lab 05g-h Catalyst: Partition Pruning on DataFrame</vt:lpstr>
      <vt:lpstr>Topics</vt:lpstr>
      <vt:lpstr>Tungsten Overview</vt:lpstr>
      <vt:lpstr>Tungsten: Binary Processing</vt:lpstr>
      <vt:lpstr>Tungsten: Improved Memory Usage</vt:lpstr>
      <vt:lpstr>Lab 06a Tungsten: Improved Caching</vt:lpstr>
      <vt:lpstr>Lab 06b Tungsten: Improved Caching</vt:lpstr>
      <vt:lpstr>Lab06c Tungsten: WholeStage Code Generation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2023-02-05T09:31:33Z</dcterms:created>
  <dcterms:modified xsi:type="dcterms:W3CDTF">2023-02-05T12:13:29Z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