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309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242" y="53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86433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Lucida Grande"/>
              <a:buChar char="-"/>
              <a:defRPr sz="1350"/>
            </a:lvl2pPr>
            <a:lvl3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32664" y="122868"/>
            <a:ext cx="8113877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6011" y="304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371600" y="0"/>
                </a:moveTo>
                <a:lnTo>
                  <a:pt x="0" y="0"/>
                </a:lnTo>
                <a:lnTo>
                  <a:pt x="0" y="457200"/>
                </a:lnTo>
                <a:lnTo>
                  <a:pt x="1371600" y="45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64413"/>
            <a:ext cx="859980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3143" y="1261617"/>
            <a:ext cx="6320790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Head Silhouette Outline, Download Free Clip Art, Free Clip Art on  Clipart Library">
            <a:extLst>
              <a:ext uri="{FF2B5EF4-FFF2-40B4-BE49-F238E27FC236}">
                <a16:creationId xmlns:a16="http://schemas.microsoft.com/office/drawing/2014/main" id="{20FB3B42-7800-40CB-BD71-35616F9B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r="16528" b="1147"/>
          <a:stretch/>
        </p:blipFill>
        <p:spPr bwMode="auto">
          <a:xfrm>
            <a:off x="3905252" y="3547985"/>
            <a:ext cx="1368479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07" y="289944"/>
            <a:ext cx="5216586" cy="479362"/>
          </a:xfrm>
        </p:spPr>
        <p:txBody>
          <a:bodyPr/>
          <a:lstStyle/>
          <a:p>
            <a:pPr algn="ctr"/>
            <a:r>
              <a:rPr lang="en-GB" sz="3115" dirty="0">
                <a:solidFill>
                  <a:srgbClr val="0070C0"/>
                </a:solidFill>
              </a:rPr>
              <a:t>C7084 Big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198630" y="1713509"/>
            <a:ext cx="926857" cy="305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5" dirty="0"/>
              <a:t>Ed Harris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91B43-0059-412E-94D6-815A5B17A2E0}"/>
              </a:ext>
            </a:extLst>
          </p:cNvPr>
          <p:cNvSpPr/>
          <p:nvPr/>
        </p:nvSpPr>
        <p:spPr>
          <a:xfrm>
            <a:off x="1285876" y="2809876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A059B-1D46-4F44-B976-4F9FDBEC0CD0}"/>
              </a:ext>
            </a:extLst>
          </p:cNvPr>
          <p:cNvSpPr/>
          <p:nvPr/>
        </p:nvSpPr>
        <p:spPr>
          <a:xfrm>
            <a:off x="1285876" y="3302641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DD82-94AF-4820-8375-3F53467A97BA}"/>
              </a:ext>
            </a:extLst>
          </p:cNvPr>
          <p:cNvSpPr/>
          <p:nvPr/>
        </p:nvSpPr>
        <p:spPr>
          <a:xfrm>
            <a:off x="1285876" y="3798548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96159-6E03-426A-B2B2-EBB52ECAA6CD}"/>
              </a:ext>
            </a:extLst>
          </p:cNvPr>
          <p:cNvSpPr/>
          <p:nvPr/>
        </p:nvSpPr>
        <p:spPr>
          <a:xfrm>
            <a:off x="2659094" y="29916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C8DF4-9F06-4BED-8B61-F1E903AEC572}"/>
              </a:ext>
            </a:extLst>
          </p:cNvPr>
          <p:cNvSpPr/>
          <p:nvPr/>
        </p:nvSpPr>
        <p:spPr>
          <a:xfrm>
            <a:off x="2853547" y="29916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0878F-AFBE-49B1-ABD5-9D759EB2D0E5}"/>
              </a:ext>
            </a:extLst>
          </p:cNvPr>
          <p:cNvSpPr/>
          <p:nvPr/>
        </p:nvSpPr>
        <p:spPr>
          <a:xfrm>
            <a:off x="2494406" y="346785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772DCA-C201-48F9-A0D9-2290762B4782}"/>
              </a:ext>
            </a:extLst>
          </p:cNvPr>
          <p:cNvSpPr/>
          <p:nvPr/>
        </p:nvSpPr>
        <p:spPr>
          <a:xfrm>
            <a:off x="2688859" y="346785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5E48BB-33BE-4887-AA85-CD0D3AA455AD}"/>
              </a:ext>
            </a:extLst>
          </p:cNvPr>
          <p:cNvSpPr/>
          <p:nvPr/>
        </p:nvSpPr>
        <p:spPr>
          <a:xfrm>
            <a:off x="2682906" y="39441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6A59-D043-499A-8E2A-36A68669C272}"/>
              </a:ext>
            </a:extLst>
          </p:cNvPr>
          <p:cNvSpPr/>
          <p:nvPr/>
        </p:nvSpPr>
        <p:spPr>
          <a:xfrm>
            <a:off x="2877360" y="39441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E309BBD-BF46-4FE5-B48F-8FEAB284DEE0}"/>
              </a:ext>
            </a:extLst>
          </p:cNvPr>
          <p:cNvSpPr/>
          <p:nvPr/>
        </p:nvSpPr>
        <p:spPr>
          <a:xfrm>
            <a:off x="4881038" y="2476707"/>
            <a:ext cx="1342259" cy="833311"/>
          </a:xfrm>
          <a:prstGeom prst="cloudCallout">
            <a:avLst>
              <a:gd name="adj1" fmla="val -51915"/>
              <a:gd name="adj2" fmla="val 6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EC81C3F-0AA2-4158-B8C8-54D7B5019262}"/>
              </a:ext>
            </a:extLst>
          </p:cNvPr>
          <p:cNvSpPr/>
          <p:nvPr/>
        </p:nvSpPr>
        <p:spPr>
          <a:xfrm>
            <a:off x="1349407" y="2871077"/>
            <a:ext cx="1192623" cy="809625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E6E28-85EC-491C-97F6-451E1659C8F2}"/>
              </a:ext>
            </a:extLst>
          </p:cNvPr>
          <p:cNvSpPr/>
          <p:nvPr/>
        </p:nvSpPr>
        <p:spPr>
          <a:xfrm>
            <a:off x="4377670" y="4115295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4C4A59B-78C4-4C6C-ADBA-644CED70D829}"/>
              </a:ext>
            </a:extLst>
          </p:cNvPr>
          <p:cNvSpPr/>
          <p:nvPr/>
        </p:nvSpPr>
        <p:spPr>
          <a:xfrm>
            <a:off x="4377670" y="3903346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453C40A-D441-4E08-A886-8043C7655F84}"/>
              </a:ext>
            </a:extLst>
          </p:cNvPr>
          <p:cNvSpPr/>
          <p:nvPr/>
        </p:nvSpPr>
        <p:spPr>
          <a:xfrm>
            <a:off x="4377670" y="3679413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6D22C-9B05-4B26-9897-9C734622BBFD}"/>
              </a:ext>
            </a:extLst>
          </p:cNvPr>
          <p:cNvCxnSpPr/>
          <p:nvPr/>
        </p:nvCxnSpPr>
        <p:spPr>
          <a:xfrm>
            <a:off x="3219826" y="3318400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775746-3FF6-4D6F-991A-3267DC545297}"/>
              </a:ext>
            </a:extLst>
          </p:cNvPr>
          <p:cNvCxnSpPr>
            <a:cxnSpLocks/>
          </p:cNvCxnSpPr>
          <p:nvPr/>
        </p:nvCxnSpPr>
        <p:spPr>
          <a:xfrm flipH="1" flipV="1">
            <a:off x="3190875" y="3700399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rown dog on grass">
            <a:extLst>
              <a:ext uri="{FF2B5EF4-FFF2-40B4-BE49-F238E27FC236}">
                <a16:creationId xmlns:a16="http://schemas.microsoft.com/office/drawing/2014/main" id="{19E3103B-5481-4A1A-AA94-6896676D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39" y="4334734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ractor farming in field">
            <a:extLst>
              <a:ext uri="{FF2B5EF4-FFF2-40B4-BE49-F238E27FC236}">
                <a16:creationId xmlns:a16="http://schemas.microsoft.com/office/drawing/2014/main" id="{6F4DC9C9-390D-4B68-8295-B93B541F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56" y="4334734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butterfly on orange petaled flower">
            <a:extLst>
              <a:ext uri="{FF2B5EF4-FFF2-40B4-BE49-F238E27FC236}">
                <a16:creationId xmlns:a16="http://schemas.microsoft.com/office/drawing/2014/main" id="{D3275E45-98DC-4F94-B4B6-6F0FFCB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56" y="4333876"/>
            <a:ext cx="382523" cy="4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4E127A-3DC3-425D-9238-DFB7DB54D113}"/>
              </a:ext>
            </a:extLst>
          </p:cNvPr>
          <p:cNvSpPr txBox="1"/>
          <p:nvPr/>
        </p:nvSpPr>
        <p:spPr>
          <a:xfrm>
            <a:off x="4955738" y="2667000"/>
            <a:ext cx="13227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QUERY</a:t>
            </a:r>
            <a:endParaRPr lang="en-GB" sz="25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293F3-4EBC-4F4D-9183-E1AA57594CFC}"/>
              </a:ext>
            </a:extLst>
          </p:cNvPr>
          <p:cNvCxnSpPr>
            <a:cxnSpLocks/>
          </p:cNvCxnSpPr>
          <p:nvPr/>
        </p:nvCxnSpPr>
        <p:spPr>
          <a:xfrm flipH="1">
            <a:off x="5334000" y="3333751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351AC0-72FD-46D2-A38E-F61B2428C3EA}"/>
              </a:ext>
            </a:extLst>
          </p:cNvPr>
          <p:cNvCxnSpPr>
            <a:cxnSpLocks/>
          </p:cNvCxnSpPr>
          <p:nvPr/>
        </p:nvCxnSpPr>
        <p:spPr>
          <a:xfrm flipV="1">
            <a:off x="5334000" y="3713740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graph chart cartoon illustration hand drawn animation transparent Motion  Background - Storyblocks">
            <a:extLst>
              <a:ext uri="{FF2B5EF4-FFF2-40B4-BE49-F238E27FC236}">
                <a16:creationId xmlns:a16="http://schemas.microsoft.com/office/drawing/2014/main" id="{91EC25C0-F182-4DA5-BF29-358E169F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150"/>
          <a:stretch/>
        </p:blipFill>
        <p:spPr bwMode="auto">
          <a:xfrm>
            <a:off x="6127120" y="2957404"/>
            <a:ext cx="1692224" cy="13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A5AFC4-138E-4BC1-90B9-4FDA6A908864}"/>
              </a:ext>
            </a:extLst>
          </p:cNvPr>
          <p:cNvSpPr txBox="1"/>
          <p:nvPr/>
        </p:nvSpPr>
        <p:spPr>
          <a:xfrm>
            <a:off x="6176899" y="4273979"/>
            <a:ext cx="17668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Knowledge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01</a:t>
            </a:r>
            <a:r>
              <a:rPr dirty="0"/>
              <a:t>:</a:t>
            </a:r>
            <a:r>
              <a:rPr spc="-65" dirty="0"/>
              <a:t> </a:t>
            </a:r>
            <a:r>
              <a:rPr dirty="0"/>
              <a:t>How</a:t>
            </a:r>
            <a:r>
              <a:rPr spc="-60" dirty="0"/>
              <a:t> </a:t>
            </a:r>
            <a:r>
              <a:rPr dirty="0"/>
              <a:t>Driver</a:t>
            </a:r>
            <a:r>
              <a:rPr spc="-60" dirty="0"/>
              <a:t> </a:t>
            </a:r>
            <a:r>
              <a:rPr dirty="0"/>
              <a:t>decides</a:t>
            </a:r>
            <a:r>
              <a:rPr spc="-50" dirty="0"/>
              <a:t> </a:t>
            </a:r>
            <a:r>
              <a:rPr dirty="0"/>
              <a:t>on</a:t>
            </a:r>
            <a:r>
              <a:rPr spc="-60" dirty="0"/>
              <a:t> </a:t>
            </a:r>
            <a:r>
              <a:rPr dirty="0"/>
              <a:t>(Memory)</a:t>
            </a:r>
            <a:r>
              <a:rPr spc="-15" dirty="0"/>
              <a:t> </a:t>
            </a:r>
            <a:r>
              <a:rPr dirty="0"/>
              <a:t>Partitions</a:t>
            </a:r>
            <a:r>
              <a:rPr spc="-100" dirty="0"/>
              <a:t> </a:t>
            </a:r>
            <a:r>
              <a:rPr sz="1400" dirty="0"/>
              <a:t>(1</a:t>
            </a:r>
            <a:r>
              <a:rPr sz="1400" spc="-55" dirty="0"/>
              <a:t> </a:t>
            </a:r>
            <a:r>
              <a:rPr sz="1400" dirty="0"/>
              <a:t>of</a:t>
            </a:r>
            <a:r>
              <a:rPr sz="1400" spc="-35" dirty="0"/>
              <a:t> </a:t>
            </a:r>
            <a:r>
              <a:rPr sz="1400" spc="-25" dirty="0"/>
              <a:t>4)</a:t>
            </a:r>
            <a:endParaRPr sz="1400"/>
          </a:p>
        </p:txBody>
      </p:sp>
      <p:grpSp>
        <p:nvGrpSpPr>
          <p:cNvPr id="3" name="object 3"/>
          <p:cNvGrpSpPr/>
          <p:nvPr/>
        </p:nvGrpSpPr>
        <p:grpSpPr>
          <a:xfrm>
            <a:off x="1301178" y="1971611"/>
            <a:ext cx="6541770" cy="2858770"/>
            <a:chOff x="1301178" y="1971611"/>
            <a:chExt cx="6541770" cy="2858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0" y="1981199"/>
              <a:ext cx="6522720" cy="28392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05941" y="1976373"/>
              <a:ext cx="6532245" cy="2849245"/>
            </a:xfrm>
            <a:custGeom>
              <a:avLst/>
              <a:gdLst/>
              <a:ahLst/>
              <a:cxnLst/>
              <a:rect l="l" t="t" r="r" b="b"/>
              <a:pathLst>
                <a:path w="6532245" h="2849245">
                  <a:moveTo>
                    <a:pt x="0" y="2848737"/>
                  </a:moveTo>
                  <a:lnTo>
                    <a:pt x="6532245" y="2848737"/>
                  </a:lnTo>
                  <a:lnTo>
                    <a:pt x="6532245" y="0"/>
                  </a:lnTo>
                  <a:lnTo>
                    <a:pt x="0" y="0"/>
                  </a:lnTo>
                  <a:lnTo>
                    <a:pt x="0" y="28487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7548" y="1246378"/>
            <a:ext cx="82080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Here's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wish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DataFrame.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consists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192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compressed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roughly 24.6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Total </a:t>
            </a:r>
            <a:r>
              <a:rPr sz="1800" dirty="0">
                <a:latin typeface="Arial"/>
                <a:cs typeface="Arial"/>
              </a:rPr>
              <a:t>size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4734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MB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7601" y="4966005"/>
            <a:ext cx="3429000" cy="10922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latin typeface="Arial"/>
                <a:cs typeface="Arial"/>
              </a:rPr>
              <a:t>So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how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Driver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decide:</a:t>
            </a:r>
            <a:endParaRPr sz="1800">
              <a:latin typeface="Arial"/>
              <a:cs typeface="Arial"/>
            </a:endParaRPr>
          </a:p>
          <a:p>
            <a:pPr marL="599440" indent="-22479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599440" algn="l"/>
                <a:tab pos="60007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How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many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Partitions</a:t>
            </a:r>
            <a:r>
              <a:rPr sz="1800" b="1" spc="-10" dirty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607060" indent="-232410">
              <a:lnSpc>
                <a:spcPct val="100000"/>
              </a:lnSpc>
              <a:buFont typeface="Arial"/>
              <a:buChar char="•"/>
              <a:tabLst>
                <a:tab pos="607060" algn="l"/>
                <a:tab pos="60769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Partition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size</a:t>
            </a:r>
            <a:r>
              <a:rPr sz="1800" b="1" spc="-20" dirty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01</a:t>
            </a:r>
            <a:r>
              <a:rPr dirty="0"/>
              <a:t>:</a:t>
            </a:r>
            <a:r>
              <a:rPr spc="-65" dirty="0"/>
              <a:t> </a:t>
            </a:r>
            <a:r>
              <a:rPr dirty="0"/>
              <a:t>How</a:t>
            </a:r>
            <a:r>
              <a:rPr spc="-60" dirty="0"/>
              <a:t> </a:t>
            </a:r>
            <a:r>
              <a:rPr dirty="0"/>
              <a:t>Driver</a:t>
            </a:r>
            <a:r>
              <a:rPr spc="-60" dirty="0"/>
              <a:t> </a:t>
            </a:r>
            <a:r>
              <a:rPr dirty="0"/>
              <a:t>decides</a:t>
            </a:r>
            <a:r>
              <a:rPr spc="-50" dirty="0"/>
              <a:t> </a:t>
            </a:r>
            <a:r>
              <a:rPr dirty="0"/>
              <a:t>on</a:t>
            </a:r>
            <a:r>
              <a:rPr spc="-60" dirty="0"/>
              <a:t> </a:t>
            </a:r>
            <a:r>
              <a:rPr dirty="0"/>
              <a:t>(Memory)</a:t>
            </a:r>
            <a:r>
              <a:rPr spc="-15" dirty="0"/>
              <a:t> </a:t>
            </a:r>
            <a:r>
              <a:rPr dirty="0"/>
              <a:t>Partitions</a:t>
            </a:r>
            <a:r>
              <a:rPr spc="-100" dirty="0"/>
              <a:t> </a:t>
            </a:r>
            <a:r>
              <a:rPr sz="1400" dirty="0"/>
              <a:t>(2</a:t>
            </a:r>
            <a:r>
              <a:rPr sz="1400" spc="-55" dirty="0"/>
              <a:t> </a:t>
            </a:r>
            <a:r>
              <a:rPr sz="1400" dirty="0"/>
              <a:t>of</a:t>
            </a:r>
            <a:r>
              <a:rPr sz="1400" spc="-35" dirty="0"/>
              <a:t> </a:t>
            </a:r>
            <a:r>
              <a:rPr sz="1400" spc="-25" dirty="0"/>
              <a:t>4)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7828026" y="3949446"/>
            <a:ext cx="756285" cy="294640"/>
          </a:xfrm>
          <a:prstGeom prst="rect">
            <a:avLst/>
          </a:prstGeom>
          <a:ln w="539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2085"/>
              </a:lnSpc>
            </a:pPr>
            <a:r>
              <a:rPr sz="1800" b="1" dirty="0">
                <a:latin typeface="Arial Narrow"/>
                <a:cs typeface="Arial Narrow"/>
              </a:rPr>
              <a:t>128</a:t>
            </a:r>
            <a:r>
              <a:rPr sz="1800" b="1" spc="10" dirty="0">
                <a:latin typeface="Arial Narrow"/>
                <a:cs typeface="Arial Narrow"/>
              </a:rPr>
              <a:t> </a:t>
            </a:r>
            <a:r>
              <a:rPr sz="1800" b="1" spc="-25" dirty="0">
                <a:latin typeface="Arial Narrow"/>
                <a:cs typeface="Arial Narrow"/>
              </a:rPr>
              <a:t>MB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5478" y="5700521"/>
            <a:ext cx="567055" cy="294640"/>
          </a:xfrm>
          <a:prstGeom prst="rect">
            <a:avLst/>
          </a:prstGeom>
          <a:ln w="539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2070"/>
              </a:lnSpc>
            </a:pPr>
            <a:r>
              <a:rPr sz="1800" b="1" dirty="0">
                <a:latin typeface="Arial Narrow"/>
                <a:cs typeface="Arial Narrow"/>
              </a:rPr>
              <a:t>4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spc="-25" dirty="0">
                <a:latin typeface="Arial Narrow"/>
                <a:cs typeface="Arial Narrow"/>
              </a:rPr>
              <a:t>MB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9013" y="1474978"/>
            <a:ext cx="7364730" cy="244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sc.defaultParallelism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Number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Cluster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spark.sql.files.maxPartitionBytes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Maximum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number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bytes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pack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into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single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Partition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when </a:t>
            </a:r>
            <a:r>
              <a:rPr sz="1800" dirty="0">
                <a:latin typeface="Arial"/>
                <a:cs typeface="Arial"/>
              </a:rPr>
              <a:t>reading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configuration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effective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file-</a:t>
            </a:r>
            <a:r>
              <a:rPr sz="1800" spc="-20" dirty="0">
                <a:latin typeface="Arial"/>
                <a:cs typeface="Arial"/>
              </a:rPr>
              <a:t>based </a:t>
            </a:r>
            <a:r>
              <a:rPr sz="1800" dirty="0">
                <a:latin typeface="Arial"/>
                <a:cs typeface="Arial"/>
              </a:rPr>
              <a:t>sources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Parquet,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JSON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ORC</a:t>
            </a:r>
            <a:endParaRPr sz="1800">
              <a:latin typeface="Arial"/>
              <a:cs typeface="Arial"/>
            </a:endParaRPr>
          </a:p>
          <a:p>
            <a:pPr marL="6068060">
              <a:lnSpc>
                <a:spcPts val="1775"/>
              </a:lnSpc>
            </a:pPr>
            <a:r>
              <a:rPr sz="1800" b="1" spc="-10" dirty="0">
                <a:latin typeface="Arial"/>
                <a:cs typeface="Arial"/>
              </a:rPr>
              <a:t>Default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013" y="4371213"/>
            <a:ext cx="73933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spark.sql.files.openCostInBytes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estimated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measured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number of</a:t>
            </a:r>
            <a:r>
              <a:rPr sz="1800" spc="-10" dirty="0">
                <a:latin typeface="Arial"/>
                <a:cs typeface="Arial"/>
              </a:rPr>
              <a:t> bytes </a:t>
            </a:r>
            <a:r>
              <a:rPr sz="1800" dirty="0">
                <a:latin typeface="Arial"/>
                <a:cs typeface="Arial"/>
              </a:rPr>
              <a:t>could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scanned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This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used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when</a:t>
            </a:r>
            <a:r>
              <a:rPr sz="18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putting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525" y="5194553"/>
            <a:ext cx="195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files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into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Partition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14939" y="1633283"/>
            <a:ext cx="2493010" cy="433705"/>
            <a:chOff x="4214939" y="1633283"/>
            <a:chExt cx="2493010" cy="4337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4528" y="1642871"/>
              <a:ext cx="2473452" cy="4145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19702" y="1638045"/>
              <a:ext cx="2483485" cy="424180"/>
            </a:xfrm>
            <a:custGeom>
              <a:avLst/>
              <a:gdLst/>
              <a:ahLst/>
              <a:cxnLst/>
              <a:rect l="l" t="t" r="r" b="b"/>
              <a:pathLst>
                <a:path w="2483484" h="424180">
                  <a:moveTo>
                    <a:pt x="0" y="424052"/>
                  </a:moveTo>
                  <a:lnTo>
                    <a:pt x="2482977" y="424052"/>
                  </a:lnTo>
                  <a:lnTo>
                    <a:pt x="2482977" y="0"/>
                  </a:lnTo>
                  <a:lnTo>
                    <a:pt x="0" y="0"/>
                  </a:lnTo>
                  <a:lnTo>
                    <a:pt x="0" y="4240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71119" y="3942143"/>
            <a:ext cx="5551170" cy="247650"/>
            <a:chOff x="571119" y="3942143"/>
            <a:chExt cx="5551170" cy="2476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44" y="3951731"/>
              <a:ext cx="5532120" cy="228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5881" y="3946905"/>
              <a:ext cx="5541645" cy="238125"/>
            </a:xfrm>
            <a:custGeom>
              <a:avLst/>
              <a:gdLst/>
              <a:ahLst/>
              <a:cxnLst/>
              <a:rect l="l" t="t" r="r" b="b"/>
              <a:pathLst>
                <a:path w="5541645" h="238125">
                  <a:moveTo>
                    <a:pt x="0" y="238125"/>
                  </a:moveTo>
                  <a:lnTo>
                    <a:pt x="5541645" y="238125"/>
                  </a:lnTo>
                  <a:lnTo>
                    <a:pt x="5541645" y="0"/>
                  </a:lnTo>
                  <a:lnTo>
                    <a:pt x="0" y="0"/>
                  </a:lnTo>
                  <a:lnTo>
                    <a:pt x="0" y="238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7423" y="4016715"/>
            <a:ext cx="1247836" cy="12472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69594" y="5760339"/>
            <a:ext cx="5551170" cy="269240"/>
            <a:chOff x="569594" y="5760339"/>
            <a:chExt cx="5551170" cy="26924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9" y="5769864"/>
              <a:ext cx="5532120" cy="24993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4357" y="5765101"/>
              <a:ext cx="5541645" cy="259715"/>
            </a:xfrm>
            <a:custGeom>
              <a:avLst/>
              <a:gdLst/>
              <a:ahLst/>
              <a:cxnLst/>
              <a:rect l="l" t="t" r="r" b="b"/>
              <a:pathLst>
                <a:path w="5541645" h="259714">
                  <a:moveTo>
                    <a:pt x="0" y="259461"/>
                  </a:moveTo>
                  <a:lnTo>
                    <a:pt x="5541645" y="259461"/>
                  </a:lnTo>
                  <a:lnTo>
                    <a:pt x="5541645" y="0"/>
                  </a:lnTo>
                  <a:lnTo>
                    <a:pt x="0" y="0"/>
                  </a:lnTo>
                  <a:lnTo>
                    <a:pt x="0" y="2594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3764" y="5794692"/>
            <a:ext cx="919588" cy="12503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6984030" y="1730946"/>
            <a:ext cx="1195705" cy="264795"/>
            <a:chOff x="6984030" y="1730946"/>
            <a:chExt cx="1195705" cy="26479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4030" y="1790910"/>
              <a:ext cx="1101250" cy="14756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913369" y="1757933"/>
              <a:ext cx="239395" cy="210820"/>
            </a:xfrm>
            <a:custGeom>
              <a:avLst/>
              <a:gdLst/>
              <a:ahLst/>
              <a:cxnLst/>
              <a:rect l="l" t="t" r="r" b="b"/>
              <a:pathLst>
                <a:path w="239395" h="210819">
                  <a:moveTo>
                    <a:pt x="0" y="210312"/>
                  </a:moveTo>
                  <a:lnTo>
                    <a:pt x="239268" y="210312"/>
                  </a:lnTo>
                  <a:lnTo>
                    <a:pt x="239268" y="0"/>
                  </a:lnTo>
                  <a:lnTo>
                    <a:pt x="0" y="0"/>
                  </a:lnTo>
                  <a:lnTo>
                    <a:pt x="0" y="210312"/>
                  </a:lnTo>
                  <a:close/>
                </a:path>
              </a:pathLst>
            </a:custGeom>
            <a:ln w="539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480809" y="5362143"/>
            <a:ext cx="799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Default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01</a:t>
            </a:r>
            <a:r>
              <a:rPr dirty="0"/>
              <a:t>:</a:t>
            </a:r>
            <a:r>
              <a:rPr spc="-65" dirty="0"/>
              <a:t> </a:t>
            </a:r>
            <a:r>
              <a:rPr dirty="0"/>
              <a:t>How</a:t>
            </a:r>
            <a:r>
              <a:rPr spc="-60" dirty="0"/>
              <a:t> </a:t>
            </a:r>
            <a:r>
              <a:rPr dirty="0"/>
              <a:t>Driver</a:t>
            </a:r>
            <a:r>
              <a:rPr spc="-60" dirty="0"/>
              <a:t> </a:t>
            </a:r>
            <a:r>
              <a:rPr dirty="0"/>
              <a:t>decides</a:t>
            </a:r>
            <a:r>
              <a:rPr spc="-50" dirty="0"/>
              <a:t> </a:t>
            </a:r>
            <a:r>
              <a:rPr dirty="0"/>
              <a:t>on</a:t>
            </a:r>
            <a:r>
              <a:rPr spc="-60" dirty="0"/>
              <a:t> </a:t>
            </a:r>
            <a:r>
              <a:rPr dirty="0"/>
              <a:t>(Memory)</a:t>
            </a:r>
            <a:r>
              <a:rPr spc="-15" dirty="0"/>
              <a:t> </a:t>
            </a:r>
            <a:r>
              <a:rPr dirty="0"/>
              <a:t>Partitions</a:t>
            </a:r>
            <a:r>
              <a:rPr spc="-100" dirty="0"/>
              <a:t> </a:t>
            </a:r>
            <a:r>
              <a:rPr sz="1400" dirty="0"/>
              <a:t>(3</a:t>
            </a:r>
            <a:r>
              <a:rPr sz="1400" spc="-55" dirty="0"/>
              <a:t> </a:t>
            </a:r>
            <a:r>
              <a:rPr sz="1400" dirty="0"/>
              <a:t>of</a:t>
            </a:r>
            <a:r>
              <a:rPr sz="1400" spc="-35" dirty="0"/>
              <a:t> </a:t>
            </a:r>
            <a:r>
              <a:rPr sz="1400" spc="-25" dirty="0"/>
              <a:t>4)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277774" y="1246378"/>
            <a:ext cx="7263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Using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config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parameters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Maximum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split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guideline </a:t>
            </a:r>
            <a:r>
              <a:rPr sz="1800" spc="-10" dirty="0">
                <a:latin typeface="Arial"/>
                <a:cs typeface="Arial"/>
              </a:rPr>
              <a:t>named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maxSplitBytes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calculated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follows: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9827" y="1988502"/>
            <a:ext cx="8864600" cy="584835"/>
            <a:chOff x="139827" y="1988502"/>
            <a:chExt cx="8864600" cy="584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997963"/>
              <a:ext cx="8845296" cy="5654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4589" y="1993264"/>
              <a:ext cx="8855075" cy="575310"/>
            </a:xfrm>
            <a:custGeom>
              <a:avLst/>
              <a:gdLst/>
              <a:ahLst/>
              <a:cxnLst/>
              <a:rect l="l" t="t" r="r" b="b"/>
              <a:pathLst>
                <a:path w="8855075" h="575310">
                  <a:moveTo>
                    <a:pt x="0" y="574928"/>
                  </a:moveTo>
                  <a:lnTo>
                    <a:pt x="8854821" y="574928"/>
                  </a:lnTo>
                  <a:lnTo>
                    <a:pt x="8854821" y="0"/>
                  </a:lnTo>
                  <a:lnTo>
                    <a:pt x="0" y="0"/>
                  </a:lnTo>
                  <a:lnTo>
                    <a:pt x="0" y="574928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1" y="2210561"/>
              <a:ext cx="1259840" cy="0"/>
            </a:xfrm>
            <a:custGeom>
              <a:avLst/>
              <a:gdLst/>
              <a:ahLst/>
              <a:cxnLst/>
              <a:rect l="l" t="t" r="r" b="b"/>
              <a:pathLst>
                <a:path w="1259839">
                  <a:moveTo>
                    <a:pt x="0" y="0"/>
                  </a:moveTo>
                  <a:lnTo>
                    <a:pt x="1259458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32654" y="2477261"/>
              <a:ext cx="1421130" cy="0"/>
            </a:xfrm>
            <a:custGeom>
              <a:avLst/>
              <a:gdLst/>
              <a:ahLst/>
              <a:cxnLst/>
              <a:rect l="l" t="t" r="r" b="b"/>
              <a:pathLst>
                <a:path w="1421129">
                  <a:moveTo>
                    <a:pt x="0" y="0"/>
                  </a:moveTo>
                  <a:lnTo>
                    <a:pt x="1420876" y="0"/>
                  </a:lnTo>
                </a:path>
              </a:pathLst>
            </a:custGeom>
            <a:ln w="28575">
              <a:solidFill>
                <a:srgbClr val="2F43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39827" y="3623627"/>
            <a:ext cx="5999480" cy="665480"/>
            <a:chOff x="139827" y="3623627"/>
            <a:chExt cx="5999480" cy="66548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3633216"/>
              <a:ext cx="5980176" cy="646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4589" y="3628390"/>
              <a:ext cx="5989955" cy="655955"/>
            </a:xfrm>
            <a:custGeom>
              <a:avLst/>
              <a:gdLst/>
              <a:ahLst/>
              <a:cxnLst/>
              <a:rect l="l" t="t" r="r" b="b"/>
              <a:pathLst>
                <a:path w="5989955" h="655954">
                  <a:moveTo>
                    <a:pt x="0" y="655700"/>
                  </a:moveTo>
                  <a:lnTo>
                    <a:pt x="5989701" y="655700"/>
                  </a:lnTo>
                  <a:lnTo>
                    <a:pt x="5989701" y="0"/>
                  </a:lnTo>
                  <a:lnTo>
                    <a:pt x="0" y="0"/>
                  </a:lnTo>
                  <a:lnTo>
                    <a:pt x="0" y="655700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2562" y="4194810"/>
              <a:ext cx="1676400" cy="0"/>
            </a:xfrm>
            <a:custGeom>
              <a:avLst/>
              <a:gdLst/>
              <a:ahLst/>
              <a:cxnLst/>
              <a:rect l="l" t="t" r="r" b="b"/>
              <a:pathLst>
                <a:path w="1676400">
                  <a:moveTo>
                    <a:pt x="0" y="0"/>
                  </a:moveTo>
                  <a:lnTo>
                    <a:pt x="1676400" y="0"/>
                  </a:lnTo>
                </a:path>
              </a:pathLst>
            </a:custGeom>
            <a:ln w="28575">
              <a:solidFill>
                <a:srgbClr val="FF3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01361" y="4207002"/>
              <a:ext cx="1259840" cy="0"/>
            </a:xfrm>
            <a:custGeom>
              <a:avLst/>
              <a:gdLst/>
              <a:ahLst/>
              <a:cxnLst/>
              <a:rect l="l" t="t" r="r" b="b"/>
              <a:pathLst>
                <a:path w="1259839">
                  <a:moveTo>
                    <a:pt x="0" y="0"/>
                  </a:moveTo>
                  <a:lnTo>
                    <a:pt x="1259459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55975" y="3697351"/>
            <a:ext cx="6496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361F"/>
                </a:solidFill>
                <a:latin typeface="Arial"/>
                <a:cs typeface="Arial"/>
              </a:rPr>
              <a:t>128</a:t>
            </a:r>
            <a:r>
              <a:rPr sz="1400" b="1" spc="-20" dirty="0">
                <a:solidFill>
                  <a:srgbClr val="FF361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361F"/>
                </a:solidFill>
                <a:latin typeface="Arial"/>
                <a:cs typeface="Arial"/>
              </a:rPr>
              <a:t>MB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1194" y="3697351"/>
            <a:ext cx="894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687.75</a:t>
            </a:r>
            <a:r>
              <a:rPr sz="1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6FC0"/>
                </a:solidFill>
                <a:latin typeface="Arial"/>
                <a:cs typeface="Arial"/>
              </a:rPr>
              <a:t>MB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26764" y="3977640"/>
            <a:ext cx="753110" cy="652145"/>
          </a:xfrm>
          <a:custGeom>
            <a:avLst/>
            <a:gdLst/>
            <a:ahLst/>
            <a:cxnLst/>
            <a:rect l="l" t="t" r="r" b="b"/>
            <a:pathLst>
              <a:path w="753110" h="652145">
                <a:moveTo>
                  <a:pt x="198468" y="119622"/>
                </a:moveTo>
                <a:lnTo>
                  <a:pt x="148914" y="177513"/>
                </a:lnTo>
                <a:lnTo>
                  <a:pt x="703072" y="651764"/>
                </a:lnTo>
                <a:lnTo>
                  <a:pt x="752601" y="593852"/>
                </a:lnTo>
                <a:lnTo>
                  <a:pt x="198468" y="119622"/>
                </a:lnTo>
                <a:close/>
              </a:path>
              <a:path w="753110" h="652145">
                <a:moveTo>
                  <a:pt x="0" y="0"/>
                </a:moveTo>
                <a:lnTo>
                  <a:pt x="99313" y="235458"/>
                </a:lnTo>
                <a:lnTo>
                  <a:pt x="148914" y="177513"/>
                </a:lnTo>
                <a:lnTo>
                  <a:pt x="120014" y="152781"/>
                </a:lnTo>
                <a:lnTo>
                  <a:pt x="169545" y="94868"/>
                </a:lnTo>
                <a:lnTo>
                  <a:pt x="219657" y="94868"/>
                </a:lnTo>
                <a:lnTo>
                  <a:pt x="248031" y="61722"/>
                </a:lnTo>
                <a:lnTo>
                  <a:pt x="0" y="0"/>
                </a:lnTo>
                <a:close/>
              </a:path>
              <a:path w="753110" h="652145">
                <a:moveTo>
                  <a:pt x="169545" y="94868"/>
                </a:moveTo>
                <a:lnTo>
                  <a:pt x="120014" y="152781"/>
                </a:lnTo>
                <a:lnTo>
                  <a:pt x="148914" y="177513"/>
                </a:lnTo>
                <a:lnTo>
                  <a:pt x="198468" y="119622"/>
                </a:lnTo>
                <a:lnTo>
                  <a:pt x="169545" y="94868"/>
                </a:lnTo>
                <a:close/>
              </a:path>
              <a:path w="753110" h="652145">
                <a:moveTo>
                  <a:pt x="219657" y="94868"/>
                </a:moveTo>
                <a:lnTo>
                  <a:pt x="169545" y="94868"/>
                </a:lnTo>
                <a:lnTo>
                  <a:pt x="198468" y="119622"/>
                </a:lnTo>
                <a:lnTo>
                  <a:pt x="219657" y="948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2054" y="2770378"/>
            <a:ext cx="396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marR="5080" indent="-4457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4734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(192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*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MB)/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= </a:t>
            </a:r>
            <a:r>
              <a:rPr sz="1800" dirty="0">
                <a:latin typeface="Arial"/>
                <a:cs typeface="Arial"/>
              </a:rPr>
              <a:t>5502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/8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687.75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MB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4933" y="3288538"/>
            <a:ext cx="4262120" cy="925194"/>
            <a:chOff x="614933" y="3288538"/>
            <a:chExt cx="4262120" cy="925194"/>
          </a:xfrm>
        </p:grpSpPr>
        <p:sp>
          <p:nvSpPr>
            <p:cNvPr id="19" name="object 19"/>
            <p:cNvSpPr/>
            <p:nvPr/>
          </p:nvSpPr>
          <p:spPr>
            <a:xfrm>
              <a:off x="3891533" y="3288538"/>
              <a:ext cx="985519" cy="534670"/>
            </a:xfrm>
            <a:custGeom>
              <a:avLst/>
              <a:gdLst/>
              <a:ahLst/>
              <a:cxnLst/>
              <a:rect l="l" t="t" r="r" b="b"/>
              <a:pathLst>
                <a:path w="985520" h="534670">
                  <a:moveTo>
                    <a:pt x="764486" y="463063"/>
                  </a:moveTo>
                  <a:lnTo>
                    <a:pt x="729488" y="530732"/>
                  </a:lnTo>
                  <a:lnTo>
                    <a:pt x="985012" y="534162"/>
                  </a:lnTo>
                  <a:lnTo>
                    <a:pt x="945953" y="480568"/>
                  </a:lnTo>
                  <a:lnTo>
                    <a:pt x="798321" y="480568"/>
                  </a:lnTo>
                  <a:lnTo>
                    <a:pt x="764486" y="463063"/>
                  </a:lnTo>
                  <a:close/>
                </a:path>
                <a:path w="985520" h="534670">
                  <a:moveTo>
                    <a:pt x="799502" y="395359"/>
                  </a:moveTo>
                  <a:lnTo>
                    <a:pt x="764486" y="463063"/>
                  </a:lnTo>
                  <a:lnTo>
                    <a:pt x="798321" y="480568"/>
                  </a:lnTo>
                  <a:lnTo>
                    <a:pt x="833374" y="412876"/>
                  </a:lnTo>
                  <a:lnTo>
                    <a:pt x="799502" y="395359"/>
                  </a:lnTo>
                  <a:close/>
                </a:path>
                <a:path w="985520" h="534670">
                  <a:moveTo>
                    <a:pt x="834516" y="327660"/>
                  </a:moveTo>
                  <a:lnTo>
                    <a:pt x="799502" y="395359"/>
                  </a:lnTo>
                  <a:lnTo>
                    <a:pt x="833374" y="412876"/>
                  </a:lnTo>
                  <a:lnTo>
                    <a:pt x="798321" y="480568"/>
                  </a:lnTo>
                  <a:lnTo>
                    <a:pt x="945953" y="480568"/>
                  </a:lnTo>
                  <a:lnTo>
                    <a:pt x="834516" y="327660"/>
                  </a:lnTo>
                  <a:close/>
                </a:path>
                <a:path w="985520" h="534670">
                  <a:moveTo>
                    <a:pt x="35051" y="0"/>
                  </a:moveTo>
                  <a:lnTo>
                    <a:pt x="0" y="67563"/>
                  </a:lnTo>
                  <a:lnTo>
                    <a:pt x="764486" y="463063"/>
                  </a:lnTo>
                  <a:lnTo>
                    <a:pt x="799502" y="395359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933" y="4199382"/>
              <a:ext cx="1259840" cy="0"/>
            </a:xfrm>
            <a:custGeom>
              <a:avLst/>
              <a:gdLst/>
              <a:ahLst/>
              <a:cxnLst/>
              <a:rect l="l" t="t" r="r" b="b"/>
              <a:pathLst>
                <a:path w="1259839">
                  <a:moveTo>
                    <a:pt x="0" y="0"/>
                  </a:moveTo>
                  <a:lnTo>
                    <a:pt x="1259459" y="0"/>
                  </a:lnTo>
                </a:path>
              </a:pathLst>
            </a:custGeom>
            <a:ln w="28575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37160" y="4366259"/>
            <a:ext cx="5992495" cy="739140"/>
          </a:xfrm>
          <a:prstGeom prst="rect">
            <a:avLst/>
          </a:prstGeom>
          <a:solidFill>
            <a:srgbClr val="FFFF00"/>
          </a:solidFill>
          <a:ln w="9525">
            <a:solidFill>
              <a:srgbClr val="1B2F38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 marR="11557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Arial"/>
                <a:cs typeface="Arial"/>
              </a:rPr>
              <a:t>For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Cluster,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maxSplitBytes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128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MB,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pack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multiple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file </a:t>
            </a:r>
            <a:r>
              <a:rPr sz="1400" dirty="0">
                <a:latin typeface="Arial"/>
                <a:cs typeface="Arial"/>
              </a:rPr>
              <a:t>splits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together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size</a:t>
            </a:r>
            <a:r>
              <a:rPr sz="1400" spc="3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=128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MB.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next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slide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3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demo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Packing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Partitions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9053" y="2862833"/>
            <a:ext cx="7861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Input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files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976427" y="2870771"/>
            <a:ext cx="2029460" cy="1867535"/>
            <a:chOff x="6976427" y="2870771"/>
            <a:chExt cx="2029460" cy="186753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6016" y="2880359"/>
              <a:ext cx="2010155" cy="182727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981190" y="2875533"/>
              <a:ext cx="2019935" cy="1837055"/>
            </a:xfrm>
            <a:custGeom>
              <a:avLst/>
              <a:gdLst/>
              <a:ahLst/>
              <a:cxnLst/>
              <a:rect l="l" t="t" r="r" b="b"/>
              <a:pathLst>
                <a:path w="2019934" h="1837054">
                  <a:moveTo>
                    <a:pt x="0" y="1836801"/>
                  </a:moveTo>
                  <a:lnTo>
                    <a:pt x="2019680" y="1836801"/>
                  </a:lnTo>
                  <a:lnTo>
                    <a:pt x="2019680" y="0"/>
                  </a:lnTo>
                  <a:lnTo>
                    <a:pt x="0" y="0"/>
                  </a:lnTo>
                  <a:lnTo>
                    <a:pt x="0" y="1836801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18526" y="2893313"/>
              <a:ext cx="673735" cy="1823085"/>
            </a:xfrm>
            <a:custGeom>
              <a:avLst/>
              <a:gdLst/>
              <a:ahLst/>
              <a:cxnLst/>
              <a:rect l="l" t="t" r="r" b="b"/>
              <a:pathLst>
                <a:path w="673734" h="1823085">
                  <a:moveTo>
                    <a:pt x="0" y="1822704"/>
                  </a:moveTo>
                  <a:lnTo>
                    <a:pt x="673607" y="1822704"/>
                  </a:lnTo>
                  <a:lnTo>
                    <a:pt x="673607" y="0"/>
                  </a:lnTo>
                  <a:lnTo>
                    <a:pt x="0" y="0"/>
                  </a:lnTo>
                  <a:lnTo>
                    <a:pt x="0" y="1822704"/>
                  </a:lnTo>
                  <a:close/>
                </a:path>
              </a:pathLst>
            </a:custGeom>
            <a:ln w="44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975729" y="4821427"/>
            <a:ext cx="1728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Narrow"/>
                <a:cs typeface="Arial Narrow"/>
              </a:rPr>
              <a:t>Sum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Data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files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=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6FC0"/>
                </a:solidFill>
                <a:latin typeface="Arial Narrow"/>
                <a:cs typeface="Arial Narrow"/>
              </a:rPr>
              <a:t>4734</a:t>
            </a:r>
            <a:r>
              <a:rPr sz="1400" spc="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400" spc="-25" dirty="0">
                <a:latin typeface="Arial Narrow"/>
                <a:cs typeface="Arial Narrow"/>
              </a:rPr>
              <a:t>MB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01</a:t>
            </a:r>
            <a:r>
              <a:rPr dirty="0"/>
              <a:t>:</a:t>
            </a:r>
            <a:r>
              <a:rPr spc="-65" dirty="0"/>
              <a:t> </a:t>
            </a:r>
            <a:r>
              <a:rPr dirty="0"/>
              <a:t>How</a:t>
            </a:r>
            <a:r>
              <a:rPr spc="-60" dirty="0"/>
              <a:t> </a:t>
            </a:r>
            <a:r>
              <a:rPr dirty="0"/>
              <a:t>Driver</a:t>
            </a:r>
            <a:r>
              <a:rPr spc="-60" dirty="0"/>
              <a:t> </a:t>
            </a:r>
            <a:r>
              <a:rPr dirty="0"/>
              <a:t>decides</a:t>
            </a:r>
            <a:r>
              <a:rPr spc="-50" dirty="0"/>
              <a:t> </a:t>
            </a:r>
            <a:r>
              <a:rPr dirty="0"/>
              <a:t>on</a:t>
            </a:r>
            <a:r>
              <a:rPr spc="-60" dirty="0"/>
              <a:t> </a:t>
            </a:r>
            <a:r>
              <a:rPr dirty="0"/>
              <a:t>(Memory)</a:t>
            </a:r>
            <a:r>
              <a:rPr spc="-15" dirty="0"/>
              <a:t> </a:t>
            </a:r>
            <a:r>
              <a:rPr dirty="0"/>
              <a:t>Partitions</a:t>
            </a:r>
            <a:r>
              <a:rPr spc="-100" dirty="0"/>
              <a:t> </a:t>
            </a:r>
            <a:r>
              <a:rPr sz="1400" dirty="0"/>
              <a:t>(4</a:t>
            </a:r>
            <a:r>
              <a:rPr sz="1400" spc="-55" dirty="0"/>
              <a:t> </a:t>
            </a:r>
            <a:r>
              <a:rPr sz="1400" dirty="0"/>
              <a:t>of</a:t>
            </a:r>
            <a:r>
              <a:rPr sz="1400" spc="-35" dirty="0"/>
              <a:t> </a:t>
            </a:r>
            <a:r>
              <a:rPr sz="1400" spc="-25" dirty="0"/>
              <a:t>4)</a:t>
            </a:r>
            <a:endParaRPr sz="1400"/>
          </a:p>
        </p:txBody>
      </p:sp>
      <p:grpSp>
        <p:nvGrpSpPr>
          <p:cNvPr id="3" name="object 3"/>
          <p:cNvGrpSpPr/>
          <p:nvPr/>
        </p:nvGrpSpPr>
        <p:grpSpPr>
          <a:xfrm>
            <a:off x="66675" y="1379905"/>
            <a:ext cx="8945880" cy="4028440"/>
            <a:chOff x="66675" y="1379905"/>
            <a:chExt cx="8945880" cy="4028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3245" y="1379905"/>
              <a:ext cx="6469160" cy="40282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4562855"/>
              <a:ext cx="2461260" cy="2225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437" y="4558030"/>
              <a:ext cx="2470785" cy="232410"/>
            </a:xfrm>
            <a:custGeom>
              <a:avLst/>
              <a:gdLst/>
              <a:ahLst/>
              <a:cxnLst/>
              <a:rect l="l" t="t" r="r" b="b"/>
              <a:pathLst>
                <a:path w="2470785" h="232410">
                  <a:moveTo>
                    <a:pt x="0" y="232029"/>
                  </a:moveTo>
                  <a:lnTo>
                    <a:pt x="2470785" y="232029"/>
                  </a:lnTo>
                  <a:lnTo>
                    <a:pt x="2470785" y="0"/>
                  </a:lnTo>
                  <a:lnTo>
                    <a:pt x="0" y="0"/>
                  </a:lnTo>
                  <a:lnTo>
                    <a:pt x="0" y="2320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9860" y="4541519"/>
              <a:ext cx="280415" cy="2590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93670" y="4548377"/>
              <a:ext cx="277495" cy="253365"/>
            </a:xfrm>
            <a:custGeom>
              <a:avLst/>
              <a:gdLst/>
              <a:ahLst/>
              <a:cxnLst/>
              <a:rect l="l" t="t" r="r" b="b"/>
              <a:pathLst>
                <a:path w="277494" h="253364">
                  <a:moveTo>
                    <a:pt x="0" y="252984"/>
                  </a:moveTo>
                  <a:lnTo>
                    <a:pt x="277368" y="252984"/>
                  </a:lnTo>
                  <a:lnTo>
                    <a:pt x="277368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476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44" y="2229611"/>
              <a:ext cx="2910840" cy="7086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581" y="2224785"/>
              <a:ext cx="2920365" cy="718185"/>
            </a:xfrm>
            <a:custGeom>
              <a:avLst/>
              <a:gdLst/>
              <a:ahLst/>
              <a:cxnLst/>
              <a:rect l="l" t="t" r="r" b="b"/>
              <a:pathLst>
                <a:path w="2920365" h="718185">
                  <a:moveTo>
                    <a:pt x="0" y="718185"/>
                  </a:moveTo>
                  <a:lnTo>
                    <a:pt x="2920365" y="718185"/>
                  </a:lnTo>
                  <a:lnTo>
                    <a:pt x="2920365" y="0"/>
                  </a:lnTo>
                  <a:lnTo>
                    <a:pt x="0" y="0"/>
                  </a:lnTo>
                  <a:lnTo>
                    <a:pt x="0" y="7181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254378"/>
            <a:ext cx="4587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You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manually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2756" y="1650619"/>
            <a:ext cx="1534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repartition()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coalesce()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1175" y="1650619"/>
            <a:ext cx="34150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40335">
              <a:lnSpc>
                <a:spcPct val="100000"/>
              </a:lnSpc>
              <a:spcBef>
                <a:spcPts val="100"/>
              </a:spcBef>
              <a:buChar char="-"/>
              <a:tabLst>
                <a:tab pos="153035" algn="l"/>
              </a:tabLst>
            </a:pPr>
            <a:r>
              <a:rPr sz="1800" dirty="0">
                <a:latin typeface="Arial"/>
                <a:cs typeface="Arial"/>
              </a:rPr>
              <a:t>Used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increase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#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  <a:p>
            <a:pPr marL="152400" indent="-140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dirty="0">
                <a:latin typeface="Arial"/>
                <a:cs typeface="Arial"/>
              </a:rPr>
              <a:t>Used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decrease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#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01</a:t>
            </a:r>
            <a:r>
              <a:rPr sz="2750" dirty="0"/>
              <a:t>:</a:t>
            </a:r>
            <a:r>
              <a:rPr sz="2750" spc="95" dirty="0"/>
              <a:t> </a:t>
            </a:r>
            <a:r>
              <a:rPr sz="2750" dirty="0"/>
              <a:t>Changing</a:t>
            </a:r>
            <a:r>
              <a:rPr sz="2750" spc="95" dirty="0"/>
              <a:t> </a:t>
            </a:r>
            <a:r>
              <a:rPr sz="2750" dirty="0"/>
              <a:t>Partition</a:t>
            </a:r>
            <a:r>
              <a:rPr sz="2750" spc="135" dirty="0"/>
              <a:t> </a:t>
            </a:r>
            <a:r>
              <a:rPr sz="2750" spc="-10" dirty="0"/>
              <a:t>Count</a:t>
            </a:r>
            <a:endParaRPr sz="2750"/>
          </a:p>
        </p:txBody>
      </p:sp>
      <p:grpSp>
        <p:nvGrpSpPr>
          <p:cNvPr id="6" name="object 6"/>
          <p:cNvGrpSpPr/>
          <p:nvPr/>
        </p:nvGrpSpPr>
        <p:grpSpPr>
          <a:xfrm>
            <a:off x="1430718" y="2672651"/>
            <a:ext cx="6107430" cy="1529715"/>
            <a:chOff x="1430718" y="2672651"/>
            <a:chExt cx="6107430" cy="15297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0179" y="2682240"/>
              <a:ext cx="6088380" cy="14124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35480" y="2677414"/>
              <a:ext cx="6097905" cy="1503045"/>
            </a:xfrm>
            <a:custGeom>
              <a:avLst/>
              <a:gdLst/>
              <a:ahLst/>
              <a:cxnLst/>
              <a:rect l="l" t="t" r="r" b="b"/>
              <a:pathLst>
                <a:path w="6097905" h="1503045">
                  <a:moveTo>
                    <a:pt x="0" y="1503045"/>
                  </a:moveTo>
                  <a:lnTo>
                    <a:pt x="6097905" y="1503045"/>
                  </a:lnTo>
                  <a:lnTo>
                    <a:pt x="6097905" y="0"/>
                  </a:lnTo>
                  <a:lnTo>
                    <a:pt x="0" y="0"/>
                  </a:lnTo>
                  <a:lnTo>
                    <a:pt x="0" y="15030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761" y="3886962"/>
              <a:ext cx="381000" cy="289560"/>
            </a:xfrm>
            <a:custGeom>
              <a:avLst/>
              <a:gdLst/>
              <a:ahLst/>
              <a:cxnLst/>
              <a:rect l="l" t="t" r="r" b="b"/>
              <a:pathLst>
                <a:path w="381000" h="289560">
                  <a:moveTo>
                    <a:pt x="0" y="289560"/>
                  </a:moveTo>
                  <a:lnTo>
                    <a:pt x="381000" y="28956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ln w="5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458150" y="4410075"/>
            <a:ext cx="6080125" cy="1457960"/>
            <a:chOff x="1458150" y="4410075"/>
            <a:chExt cx="6080125" cy="14579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7612" y="4419600"/>
              <a:ext cx="6060947" cy="13504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62913" y="4414837"/>
              <a:ext cx="6070600" cy="1417955"/>
            </a:xfrm>
            <a:custGeom>
              <a:avLst/>
              <a:gdLst/>
              <a:ahLst/>
              <a:cxnLst/>
              <a:rect l="l" t="t" r="r" b="b"/>
              <a:pathLst>
                <a:path w="6070600" h="1417954">
                  <a:moveTo>
                    <a:pt x="0" y="1417701"/>
                  </a:moveTo>
                  <a:lnTo>
                    <a:pt x="6070473" y="1417701"/>
                  </a:lnTo>
                  <a:lnTo>
                    <a:pt x="6070473" y="0"/>
                  </a:lnTo>
                  <a:lnTo>
                    <a:pt x="0" y="0"/>
                  </a:lnTo>
                  <a:lnTo>
                    <a:pt x="0" y="141770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4278" y="5552694"/>
              <a:ext cx="381000" cy="289560"/>
            </a:xfrm>
            <a:custGeom>
              <a:avLst/>
              <a:gdLst/>
              <a:ahLst/>
              <a:cxnLst/>
              <a:rect l="l" t="t" r="r" b="b"/>
              <a:pathLst>
                <a:path w="381000" h="289560">
                  <a:moveTo>
                    <a:pt x="0" y="289559"/>
                  </a:moveTo>
                  <a:lnTo>
                    <a:pt x="381000" y="289559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289559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951738"/>
            <a:ext cx="6476365" cy="0"/>
          </a:xfrm>
          <a:custGeom>
            <a:avLst/>
            <a:gdLst/>
            <a:ahLst/>
            <a:cxnLst/>
            <a:rect l="l" t="t" r="r" b="b"/>
            <a:pathLst>
              <a:path w="6476365">
                <a:moveTo>
                  <a:pt x="0" y="0"/>
                </a:moveTo>
                <a:lnTo>
                  <a:pt x="6476238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000" y="951738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>
                <a:moveTo>
                  <a:pt x="0" y="0"/>
                </a:moveTo>
                <a:lnTo>
                  <a:pt x="381761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1034033"/>
            <a:ext cx="6476365" cy="0"/>
          </a:xfrm>
          <a:custGeom>
            <a:avLst/>
            <a:gdLst/>
            <a:ahLst/>
            <a:cxnLst/>
            <a:rect l="l" t="t" r="r" b="b"/>
            <a:pathLst>
              <a:path w="6476365">
                <a:moveTo>
                  <a:pt x="0" y="0"/>
                </a:moveTo>
                <a:lnTo>
                  <a:pt x="6476238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63000" y="1034033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>
                <a:moveTo>
                  <a:pt x="0" y="0"/>
                </a:moveTo>
                <a:lnTo>
                  <a:pt x="381761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6011" y="304800"/>
            <a:ext cx="1371600" cy="457200"/>
            <a:chOff x="96011" y="304800"/>
            <a:chExt cx="1371600" cy="4572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52" y="339898"/>
              <a:ext cx="1315159" cy="295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6011" y="304800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13716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371600" y="4572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1140" y="1170178"/>
            <a:ext cx="6712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  <a:tab pos="32639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Jobs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typically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number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have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query 		</a:t>
            </a:r>
            <a:r>
              <a:rPr sz="1800" dirty="0">
                <a:latin typeface="Arial"/>
                <a:cs typeface="Arial"/>
              </a:rPr>
              <a:t>They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broken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down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Stages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140" y="1840433"/>
            <a:ext cx="8752840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Stages</a:t>
            </a:r>
            <a:r>
              <a:rPr sz="1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grouping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Task(s)</a:t>
            </a:r>
            <a:r>
              <a:rPr sz="1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another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Stage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Stages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Job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shuffle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boundaries</a:t>
            </a:r>
            <a:endParaRPr sz="1800">
              <a:latin typeface="Arial"/>
              <a:cs typeface="Arial"/>
            </a:endParaRPr>
          </a:p>
          <a:p>
            <a:pPr marL="812800" lvl="1" indent="-285750">
              <a:lnSpc>
                <a:spcPct val="100000"/>
              </a:lnSpc>
              <a:spcBef>
                <a:spcPts val="960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Stages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Shuffle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Tasks</a:t>
            </a:r>
            <a:r>
              <a:rPr sz="18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Stage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Task</a:t>
            </a:r>
            <a:r>
              <a:rPr sz="1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Partition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Wide</a:t>
            </a:r>
            <a:r>
              <a:rPr sz="18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tasks</a:t>
            </a:r>
            <a:r>
              <a:rPr sz="1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(such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distinct,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repartition,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groupBy,</a:t>
            </a:r>
            <a:r>
              <a:rPr sz="1800" dirty="0">
                <a:latin typeface="Arial"/>
                <a:cs typeface="Arial"/>
              </a:rPr>
              <a:t> aggregations)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require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movement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(Shuffle/Exchange)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Executors.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cause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new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Stage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spawned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92925" y="354329"/>
            <a:ext cx="972185" cy="891540"/>
          </a:xfrm>
          <a:custGeom>
            <a:avLst/>
            <a:gdLst/>
            <a:ahLst/>
            <a:cxnLst/>
            <a:rect l="l" t="t" r="r" b="b"/>
            <a:pathLst>
              <a:path w="972184" h="891540">
                <a:moveTo>
                  <a:pt x="423036" y="512064"/>
                </a:moveTo>
                <a:lnTo>
                  <a:pt x="396240" y="512064"/>
                </a:lnTo>
                <a:lnTo>
                  <a:pt x="396240" y="891032"/>
                </a:lnTo>
                <a:lnTo>
                  <a:pt x="971676" y="891032"/>
                </a:lnTo>
              </a:path>
              <a:path w="972184" h="891540">
                <a:moveTo>
                  <a:pt x="26797" y="0"/>
                </a:moveTo>
                <a:lnTo>
                  <a:pt x="0" y="0"/>
                </a:lnTo>
                <a:lnTo>
                  <a:pt x="0" y="378968"/>
                </a:lnTo>
                <a:lnTo>
                  <a:pt x="575436" y="378968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05600" y="59435"/>
            <a:ext cx="883919" cy="37084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latin typeface="Arial"/>
                <a:cs typeface="Arial"/>
              </a:rPr>
              <a:t>Job(s)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81837" y="545401"/>
            <a:ext cx="1152525" cy="380365"/>
            <a:chOff x="7081837" y="545401"/>
            <a:chExt cx="1152525" cy="380365"/>
          </a:xfrm>
        </p:grpSpPr>
        <p:sp>
          <p:nvSpPr>
            <p:cNvPr id="14" name="object 14"/>
            <p:cNvSpPr/>
            <p:nvPr/>
          </p:nvSpPr>
          <p:spPr>
            <a:xfrm>
              <a:off x="7086600" y="550163"/>
              <a:ext cx="1143000" cy="370840"/>
            </a:xfrm>
            <a:custGeom>
              <a:avLst/>
              <a:gdLst/>
              <a:ahLst/>
              <a:cxnLst/>
              <a:rect l="l" t="t" r="r" b="b"/>
              <a:pathLst>
                <a:path w="1143000" h="370840">
                  <a:moveTo>
                    <a:pt x="114300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143000" y="370332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86600" y="550163"/>
              <a:ext cx="1143000" cy="370840"/>
            </a:xfrm>
            <a:custGeom>
              <a:avLst/>
              <a:gdLst/>
              <a:ahLst/>
              <a:cxnLst/>
              <a:rect l="l" t="t" r="r" b="b"/>
              <a:pathLst>
                <a:path w="1143000" h="370840">
                  <a:moveTo>
                    <a:pt x="0" y="370332"/>
                  </a:moveTo>
                  <a:lnTo>
                    <a:pt x="1143000" y="370332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96073" y="577722"/>
            <a:ext cx="92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Stage(s)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485697" y="1058989"/>
            <a:ext cx="1000125" cy="378460"/>
            <a:chOff x="7485697" y="1058989"/>
            <a:chExt cx="1000125" cy="378460"/>
          </a:xfrm>
        </p:grpSpPr>
        <p:sp>
          <p:nvSpPr>
            <p:cNvPr id="18" name="object 18"/>
            <p:cNvSpPr/>
            <p:nvPr/>
          </p:nvSpPr>
          <p:spPr>
            <a:xfrm>
              <a:off x="7490459" y="1063752"/>
              <a:ext cx="990600" cy="368935"/>
            </a:xfrm>
            <a:custGeom>
              <a:avLst/>
              <a:gdLst/>
              <a:ahLst/>
              <a:cxnLst/>
              <a:rect l="l" t="t" r="r" b="b"/>
              <a:pathLst>
                <a:path w="990600" h="368934">
                  <a:moveTo>
                    <a:pt x="9906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990600" y="36880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90459" y="1063752"/>
              <a:ext cx="990600" cy="368935"/>
            </a:xfrm>
            <a:custGeom>
              <a:avLst/>
              <a:gdLst/>
              <a:ahLst/>
              <a:cxnLst/>
              <a:rect l="l" t="t" r="r" b="b"/>
              <a:pathLst>
                <a:path w="990600" h="368934">
                  <a:moveTo>
                    <a:pt x="0" y="368808"/>
                  </a:moveTo>
                  <a:lnTo>
                    <a:pt x="990600" y="36880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82916" y="1090421"/>
            <a:ext cx="807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Task(s)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7160" y="4620767"/>
            <a:ext cx="8877300" cy="119951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Shuffles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require:</a:t>
            </a:r>
            <a:endParaRPr sz="1800">
              <a:latin typeface="Arial"/>
              <a:cs typeface="Arial"/>
            </a:endParaRPr>
          </a:p>
          <a:p>
            <a:pPr marL="520065" indent="-255270">
              <a:lnSpc>
                <a:spcPts val="2050"/>
              </a:lnSpc>
              <a:spcBef>
                <a:spcPts val="650"/>
              </a:spcBef>
              <a:buAutoNum type="arabicPeriod"/>
              <a:tabLst>
                <a:tab pos="520700" algn="l"/>
              </a:tabLst>
            </a:pPr>
            <a:r>
              <a:rPr sz="1800" dirty="0">
                <a:latin typeface="Arial"/>
                <a:cs typeface="Arial"/>
              </a:rPr>
              <a:t>Disk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I/O,</a:t>
            </a:r>
            <a:endParaRPr sz="1800">
              <a:latin typeface="Arial"/>
              <a:cs typeface="Arial"/>
            </a:endParaRPr>
          </a:p>
          <a:p>
            <a:pPr marL="520065" indent="-255270">
              <a:lnSpc>
                <a:spcPts val="1945"/>
              </a:lnSpc>
              <a:buAutoNum type="arabicPeriod"/>
              <a:tabLst>
                <a:tab pos="520700" algn="l"/>
              </a:tabLst>
            </a:pPr>
            <a:r>
              <a:rPr sz="1800" dirty="0">
                <a:latin typeface="Arial"/>
                <a:cs typeface="Arial"/>
              </a:rPr>
              <a:t>Network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traffic</a:t>
            </a:r>
            <a:endParaRPr sz="1800">
              <a:latin typeface="Arial"/>
              <a:cs typeface="Arial"/>
            </a:endParaRPr>
          </a:p>
          <a:p>
            <a:pPr marL="520065" indent="-255270">
              <a:lnSpc>
                <a:spcPts val="2050"/>
              </a:lnSpc>
              <a:buAutoNum type="arabicPeriod"/>
              <a:tabLst>
                <a:tab pos="520700" algn="l"/>
              </a:tabLst>
            </a:pPr>
            <a:r>
              <a:rPr sz="1800" dirty="0">
                <a:latin typeface="Arial"/>
                <a:cs typeface="Arial"/>
              </a:rPr>
              <a:t>Serialization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Java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binary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Deserialization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(binary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Java)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83540" y="261366"/>
            <a:ext cx="214693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-10" dirty="0"/>
              <a:t>Terminology</a:t>
            </a:r>
            <a:endParaRPr sz="27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The</a:t>
            </a:r>
            <a:r>
              <a:rPr sz="2750" spc="40" dirty="0"/>
              <a:t> </a:t>
            </a:r>
            <a:r>
              <a:rPr sz="2750" dirty="0"/>
              <a:t>Big</a:t>
            </a:r>
            <a:r>
              <a:rPr sz="2750" spc="65" dirty="0"/>
              <a:t> </a:t>
            </a:r>
            <a:r>
              <a:rPr sz="2750" spc="-10" dirty="0"/>
              <a:t>Picture</a:t>
            </a:r>
            <a:endParaRPr sz="2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98" y="1312659"/>
            <a:ext cx="8921169" cy="47508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26338"/>
            <a:ext cx="9144000" cy="120650"/>
            <a:chOff x="761" y="926338"/>
            <a:chExt cx="9144000" cy="120650"/>
          </a:xfrm>
        </p:grpSpPr>
        <p:sp>
          <p:nvSpPr>
            <p:cNvPr id="3" name="object 3"/>
            <p:cNvSpPr/>
            <p:nvPr/>
          </p:nvSpPr>
          <p:spPr>
            <a:xfrm>
              <a:off x="761" y="9517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08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10340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400">
              <a:solidFill>
                <a:srgbClr val="005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6240" y="2074069"/>
            <a:ext cx="308292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b="1" dirty="0">
                <a:latin typeface="Arial"/>
                <a:cs typeface="Arial"/>
              </a:rPr>
              <a:t>val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rdd1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=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sc.textFile("/user/zeppelin/mary.txt").flatMap(x</a:t>
            </a:r>
            <a:endParaRPr sz="900">
              <a:latin typeface="Arial"/>
              <a:cs typeface="Arial"/>
            </a:endParaRPr>
          </a:p>
          <a:p>
            <a:pPr marR="309245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=&gt;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x.split("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")).map(word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=&gt;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(word,1)).reduceByKey (_+_).filter{case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(key,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value) =&gt;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value &gt;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1}.collect()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12812" y="5130926"/>
            <a:ext cx="589280" cy="516890"/>
          </a:xfrm>
          <a:custGeom>
            <a:avLst/>
            <a:gdLst/>
            <a:ahLst/>
            <a:cxnLst/>
            <a:rect l="l" t="t" r="r" b="b"/>
            <a:pathLst>
              <a:path w="589279" h="516889">
                <a:moveTo>
                  <a:pt x="588518" y="289179"/>
                </a:moveTo>
                <a:lnTo>
                  <a:pt x="440182" y="274447"/>
                </a:lnTo>
                <a:lnTo>
                  <a:pt x="456069" y="316014"/>
                </a:lnTo>
                <a:lnTo>
                  <a:pt x="40640" y="474827"/>
                </a:lnTo>
                <a:lnTo>
                  <a:pt x="56388" y="516343"/>
                </a:lnTo>
                <a:lnTo>
                  <a:pt x="471932" y="357543"/>
                </a:lnTo>
                <a:lnTo>
                  <a:pt x="487807" y="399034"/>
                </a:lnTo>
                <a:lnTo>
                  <a:pt x="571169" y="308102"/>
                </a:lnTo>
                <a:lnTo>
                  <a:pt x="588518" y="289179"/>
                </a:lnTo>
                <a:close/>
              </a:path>
              <a:path w="589279" h="516889">
                <a:moveTo>
                  <a:pt x="588772" y="226568"/>
                </a:moveTo>
                <a:lnTo>
                  <a:pt x="573214" y="210439"/>
                </a:lnTo>
                <a:lnTo>
                  <a:pt x="485267" y="119253"/>
                </a:lnTo>
                <a:lnTo>
                  <a:pt x="470471" y="161112"/>
                </a:lnTo>
                <a:lnTo>
                  <a:pt x="14732" y="0"/>
                </a:lnTo>
                <a:lnTo>
                  <a:pt x="0" y="41910"/>
                </a:lnTo>
                <a:lnTo>
                  <a:pt x="455650" y="203022"/>
                </a:lnTo>
                <a:lnTo>
                  <a:pt x="440817" y="244983"/>
                </a:lnTo>
                <a:lnTo>
                  <a:pt x="588772" y="226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05711" y="4027741"/>
            <a:ext cx="3467100" cy="2327910"/>
            <a:chOff x="1505711" y="4027741"/>
            <a:chExt cx="3467100" cy="2327910"/>
          </a:xfrm>
        </p:grpSpPr>
        <p:sp>
          <p:nvSpPr>
            <p:cNvPr id="9" name="object 9"/>
            <p:cNvSpPr/>
            <p:nvPr/>
          </p:nvSpPr>
          <p:spPr>
            <a:xfrm>
              <a:off x="1524761" y="4213097"/>
              <a:ext cx="990600" cy="2117090"/>
            </a:xfrm>
            <a:custGeom>
              <a:avLst/>
              <a:gdLst/>
              <a:ahLst/>
              <a:cxnLst/>
              <a:rect l="l" t="t" r="r" b="b"/>
              <a:pathLst>
                <a:path w="990600" h="2117090">
                  <a:moveTo>
                    <a:pt x="0" y="2116836"/>
                  </a:moveTo>
                  <a:lnTo>
                    <a:pt x="990600" y="2116836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11683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0303" y="4035551"/>
              <a:ext cx="655320" cy="338455"/>
            </a:xfrm>
            <a:custGeom>
              <a:avLst/>
              <a:gdLst/>
              <a:ahLst/>
              <a:cxnLst/>
              <a:rect l="l" t="t" r="r" b="b"/>
              <a:pathLst>
                <a:path w="655319" h="338454">
                  <a:moveTo>
                    <a:pt x="655319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655319" y="338328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0303" y="4035551"/>
              <a:ext cx="655320" cy="338455"/>
            </a:xfrm>
            <a:custGeom>
              <a:avLst/>
              <a:gdLst/>
              <a:ahLst/>
              <a:cxnLst/>
              <a:rect l="l" t="t" r="r" b="b"/>
              <a:pathLst>
                <a:path w="655319" h="338454">
                  <a:moveTo>
                    <a:pt x="0" y="338328"/>
                  </a:moveTo>
                  <a:lnTo>
                    <a:pt x="655319" y="338328"/>
                  </a:lnTo>
                  <a:lnTo>
                    <a:pt x="655319" y="0"/>
                  </a:lnTo>
                  <a:lnTo>
                    <a:pt x="0" y="0"/>
                  </a:lnTo>
                  <a:lnTo>
                    <a:pt x="0" y="3383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3961" y="4217669"/>
              <a:ext cx="990600" cy="2118360"/>
            </a:xfrm>
            <a:custGeom>
              <a:avLst/>
              <a:gdLst/>
              <a:ahLst/>
              <a:cxnLst/>
              <a:rect l="l" t="t" r="r" b="b"/>
              <a:pathLst>
                <a:path w="990600" h="2118360">
                  <a:moveTo>
                    <a:pt x="0" y="2118360"/>
                  </a:moveTo>
                  <a:lnTo>
                    <a:pt x="990600" y="211836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1183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89503" y="4040123"/>
              <a:ext cx="655320" cy="338455"/>
            </a:xfrm>
            <a:custGeom>
              <a:avLst/>
              <a:gdLst/>
              <a:ahLst/>
              <a:cxnLst/>
              <a:rect l="l" t="t" r="r" b="b"/>
              <a:pathLst>
                <a:path w="655320" h="338454">
                  <a:moveTo>
                    <a:pt x="655319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655319" y="338327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89503" y="4040123"/>
              <a:ext cx="655320" cy="338455"/>
            </a:xfrm>
            <a:custGeom>
              <a:avLst/>
              <a:gdLst/>
              <a:ahLst/>
              <a:cxnLst/>
              <a:rect l="l" t="t" r="r" b="b"/>
              <a:pathLst>
                <a:path w="655320" h="338454">
                  <a:moveTo>
                    <a:pt x="0" y="338327"/>
                  </a:moveTo>
                  <a:lnTo>
                    <a:pt x="655319" y="338327"/>
                  </a:lnTo>
                  <a:lnTo>
                    <a:pt x="655319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92679" y="4561331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5" h="195579">
                  <a:moveTo>
                    <a:pt x="355092" y="0"/>
                  </a:moveTo>
                  <a:lnTo>
                    <a:pt x="355092" y="48768"/>
                  </a:lnTo>
                  <a:lnTo>
                    <a:pt x="0" y="48768"/>
                  </a:lnTo>
                  <a:lnTo>
                    <a:pt x="0" y="146304"/>
                  </a:lnTo>
                  <a:lnTo>
                    <a:pt x="355092" y="146304"/>
                  </a:lnTo>
                  <a:lnTo>
                    <a:pt x="355092" y="195072"/>
                  </a:lnTo>
                  <a:lnTo>
                    <a:pt x="452627" y="97536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92679" y="4561331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5" h="195579">
                  <a:moveTo>
                    <a:pt x="0" y="48768"/>
                  </a:moveTo>
                  <a:lnTo>
                    <a:pt x="355092" y="48768"/>
                  </a:lnTo>
                  <a:lnTo>
                    <a:pt x="355092" y="0"/>
                  </a:lnTo>
                  <a:lnTo>
                    <a:pt x="452627" y="97536"/>
                  </a:lnTo>
                  <a:lnTo>
                    <a:pt x="355092" y="195072"/>
                  </a:lnTo>
                  <a:lnTo>
                    <a:pt x="355092" y="146304"/>
                  </a:lnTo>
                  <a:lnTo>
                    <a:pt x="0" y="146304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92679" y="5027675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5" h="195579">
                  <a:moveTo>
                    <a:pt x="355092" y="0"/>
                  </a:moveTo>
                  <a:lnTo>
                    <a:pt x="355092" y="48768"/>
                  </a:lnTo>
                  <a:lnTo>
                    <a:pt x="0" y="48768"/>
                  </a:lnTo>
                  <a:lnTo>
                    <a:pt x="0" y="146304"/>
                  </a:lnTo>
                  <a:lnTo>
                    <a:pt x="355092" y="146304"/>
                  </a:lnTo>
                  <a:lnTo>
                    <a:pt x="355092" y="195072"/>
                  </a:lnTo>
                  <a:lnTo>
                    <a:pt x="452627" y="97536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92679" y="5027675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5" h="195579">
                  <a:moveTo>
                    <a:pt x="0" y="48768"/>
                  </a:moveTo>
                  <a:lnTo>
                    <a:pt x="355092" y="48768"/>
                  </a:lnTo>
                  <a:lnTo>
                    <a:pt x="355092" y="0"/>
                  </a:lnTo>
                  <a:lnTo>
                    <a:pt x="452627" y="97536"/>
                  </a:lnTo>
                  <a:lnTo>
                    <a:pt x="355092" y="195072"/>
                  </a:lnTo>
                  <a:lnTo>
                    <a:pt x="355092" y="146304"/>
                  </a:lnTo>
                  <a:lnTo>
                    <a:pt x="0" y="146304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92679" y="5465063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5" h="195579">
                  <a:moveTo>
                    <a:pt x="355092" y="0"/>
                  </a:moveTo>
                  <a:lnTo>
                    <a:pt x="355092" y="48768"/>
                  </a:lnTo>
                  <a:lnTo>
                    <a:pt x="0" y="48768"/>
                  </a:lnTo>
                  <a:lnTo>
                    <a:pt x="0" y="146304"/>
                  </a:lnTo>
                  <a:lnTo>
                    <a:pt x="355092" y="146304"/>
                  </a:lnTo>
                  <a:lnTo>
                    <a:pt x="355092" y="195072"/>
                  </a:lnTo>
                  <a:lnTo>
                    <a:pt x="452627" y="97536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92679" y="5465063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5" h="195579">
                  <a:moveTo>
                    <a:pt x="0" y="48768"/>
                  </a:moveTo>
                  <a:lnTo>
                    <a:pt x="355092" y="48768"/>
                  </a:lnTo>
                  <a:lnTo>
                    <a:pt x="355092" y="0"/>
                  </a:lnTo>
                  <a:lnTo>
                    <a:pt x="452627" y="97536"/>
                  </a:lnTo>
                  <a:lnTo>
                    <a:pt x="355092" y="195072"/>
                  </a:lnTo>
                  <a:lnTo>
                    <a:pt x="355092" y="146304"/>
                  </a:lnTo>
                  <a:lnTo>
                    <a:pt x="0" y="146304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82011" y="5922263"/>
              <a:ext cx="454659" cy="195580"/>
            </a:xfrm>
            <a:custGeom>
              <a:avLst/>
              <a:gdLst/>
              <a:ahLst/>
              <a:cxnLst/>
              <a:rect l="l" t="t" r="r" b="b"/>
              <a:pathLst>
                <a:path w="454660" h="195579">
                  <a:moveTo>
                    <a:pt x="356615" y="0"/>
                  </a:moveTo>
                  <a:lnTo>
                    <a:pt x="356615" y="48768"/>
                  </a:lnTo>
                  <a:lnTo>
                    <a:pt x="0" y="48768"/>
                  </a:lnTo>
                  <a:lnTo>
                    <a:pt x="0" y="146304"/>
                  </a:lnTo>
                  <a:lnTo>
                    <a:pt x="356615" y="146304"/>
                  </a:lnTo>
                  <a:lnTo>
                    <a:pt x="356615" y="195072"/>
                  </a:lnTo>
                  <a:lnTo>
                    <a:pt x="454151" y="97536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82011" y="5922263"/>
              <a:ext cx="454659" cy="195580"/>
            </a:xfrm>
            <a:custGeom>
              <a:avLst/>
              <a:gdLst/>
              <a:ahLst/>
              <a:cxnLst/>
              <a:rect l="l" t="t" r="r" b="b"/>
              <a:pathLst>
                <a:path w="454660" h="195579">
                  <a:moveTo>
                    <a:pt x="0" y="48768"/>
                  </a:moveTo>
                  <a:lnTo>
                    <a:pt x="356615" y="48768"/>
                  </a:lnTo>
                  <a:lnTo>
                    <a:pt x="356615" y="0"/>
                  </a:lnTo>
                  <a:lnTo>
                    <a:pt x="454151" y="97536"/>
                  </a:lnTo>
                  <a:lnTo>
                    <a:pt x="356615" y="195072"/>
                  </a:lnTo>
                  <a:lnTo>
                    <a:pt x="356615" y="146304"/>
                  </a:lnTo>
                  <a:lnTo>
                    <a:pt x="0" y="146304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63161" y="4210049"/>
              <a:ext cx="990600" cy="2117090"/>
            </a:xfrm>
            <a:custGeom>
              <a:avLst/>
              <a:gdLst/>
              <a:ahLst/>
              <a:cxnLst/>
              <a:rect l="l" t="t" r="r" b="b"/>
              <a:pathLst>
                <a:path w="990600" h="2117090">
                  <a:moveTo>
                    <a:pt x="0" y="2116836"/>
                  </a:moveTo>
                  <a:lnTo>
                    <a:pt x="990600" y="2116836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11683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08704" y="4032503"/>
              <a:ext cx="655320" cy="338455"/>
            </a:xfrm>
            <a:custGeom>
              <a:avLst/>
              <a:gdLst/>
              <a:ahLst/>
              <a:cxnLst/>
              <a:rect l="l" t="t" r="r" b="b"/>
              <a:pathLst>
                <a:path w="655320" h="338454">
                  <a:moveTo>
                    <a:pt x="655320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655320" y="338328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08704" y="4032503"/>
              <a:ext cx="655320" cy="338455"/>
            </a:xfrm>
            <a:custGeom>
              <a:avLst/>
              <a:gdLst/>
              <a:ahLst/>
              <a:cxnLst/>
              <a:rect l="l" t="t" r="r" b="b"/>
              <a:pathLst>
                <a:path w="655320" h="338454">
                  <a:moveTo>
                    <a:pt x="0" y="338328"/>
                  </a:moveTo>
                  <a:lnTo>
                    <a:pt x="655320" y="338328"/>
                  </a:lnTo>
                  <a:lnTo>
                    <a:pt x="655320" y="0"/>
                  </a:lnTo>
                  <a:lnTo>
                    <a:pt x="0" y="0"/>
                  </a:lnTo>
                  <a:lnTo>
                    <a:pt x="0" y="3383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71650" y="4071061"/>
            <a:ext cx="2889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1900" algn="l"/>
                <a:tab pos="2451100" algn="l"/>
              </a:tabLst>
            </a:pPr>
            <a:r>
              <a:rPr sz="2400" b="1" spc="-15" baseline="1736" dirty="0">
                <a:latin typeface="Arial Narrow"/>
                <a:cs typeface="Arial Narrow"/>
              </a:rPr>
              <a:t>*rdd1</a:t>
            </a:r>
            <a:r>
              <a:rPr sz="2400" b="1" baseline="1736" dirty="0">
                <a:latin typeface="Arial Narrow"/>
                <a:cs typeface="Arial Narrow"/>
              </a:rPr>
              <a:t>	</a:t>
            </a:r>
            <a:r>
              <a:rPr sz="1600" b="1" spc="-10" dirty="0">
                <a:latin typeface="Arial Narrow"/>
                <a:cs typeface="Arial Narrow"/>
              </a:rPr>
              <a:t>*rdd2</a:t>
            </a:r>
            <a:r>
              <a:rPr sz="1600" b="1" dirty="0">
                <a:latin typeface="Arial Narrow"/>
                <a:cs typeface="Arial Narrow"/>
              </a:rPr>
              <a:t>	</a:t>
            </a:r>
            <a:r>
              <a:rPr sz="2400" b="1" spc="-30" baseline="1736" dirty="0">
                <a:latin typeface="Arial Narrow"/>
                <a:cs typeface="Arial Narrow"/>
              </a:rPr>
              <a:t>*rdd3</a:t>
            </a:r>
            <a:endParaRPr sz="2400" baseline="1736">
              <a:latin typeface="Arial Narrow"/>
              <a:cs typeface="Arial Narrow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07117" y="4503229"/>
            <a:ext cx="4109085" cy="1611630"/>
            <a:chOff x="3607117" y="4503229"/>
            <a:chExt cx="4109085" cy="1611630"/>
          </a:xfrm>
        </p:grpSpPr>
        <p:sp>
          <p:nvSpPr>
            <p:cNvPr id="28" name="object 28"/>
            <p:cNvSpPr/>
            <p:nvPr/>
          </p:nvSpPr>
          <p:spPr>
            <a:xfrm>
              <a:off x="3611879" y="4553711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4" h="195579">
                  <a:moveTo>
                    <a:pt x="355092" y="0"/>
                  </a:moveTo>
                  <a:lnTo>
                    <a:pt x="355092" y="48768"/>
                  </a:lnTo>
                  <a:lnTo>
                    <a:pt x="0" y="48768"/>
                  </a:lnTo>
                  <a:lnTo>
                    <a:pt x="0" y="146304"/>
                  </a:lnTo>
                  <a:lnTo>
                    <a:pt x="355092" y="146304"/>
                  </a:lnTo>
                  <a:lnTo>
                    <a:pt x="355092" y="195071"/>
                  </a:lnTo>
                  <a:lnTo>
                    <a:pt x="452628" y="97536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11879" y="4553711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4" h="195579">
                  <a:moveTo>
                    <a:pt x="0" y="48768"/>
                  </a:moveTo>
                  <a:lnTo>
                    <a:pt x="355092" y="48768"/>
                  </a:lnTo>
                  <a:lnTo>
                    <a:pt x="355092" y="0"/>
                  </a:lnTo>
                  <a:lnTo>
                    <a:pt x="452628" y="97536"/>
                  </a:lnTo>
                  <a:lnTo>
                    <a:pt x="355092" y="195071"/>
                  </a:lnTo>
                  <a:lnTo>
                    <a:pt x="355092" y="146304"/>
                  </a:lnTo>
                  <a:lnTo>
                    <a:pt x="0" y="146304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11879" y="5020055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4" h="195579">
                  <a:moveTo>
                    <a:pt x="355092" y="0"/>
                  </a:moveTo>
                  <a:lnTo>
                    <a:pt x="355092" y="48768"/>
                  </a:lnTo>
                  <a:lnTo>
                    <a:pt x="0" y="48768"/>
                  </a:lnTo>
                  <a:lnTo>
                    <a:pt x="0" y="146304"/>
                  </a:lnTo>
                  <a:lnTo>
                    <a:pt x="355092" y="146304"/>
                  </a:lnTo>
                  <a:lnTo>
                    <a:pt x="355092" y="195072"/>
                  </a:lnTo>
                  <a:lnTo>
                    <a:pt x="452628" y="97536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11879" y="5020055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4" h="195579">
                  <a:moveTo>
                    <a:pt x="0" y="48768"/>
                  </a:moveTo>
                  <a:lnTo>
                    <a:pt x="355092" y="48768"/>
                  </a:lnTo>
                  <a:lnTo>
                    <a:pt x="355092" y="0"/>
                  </a:lnTo>
                  <a:lnTo>
                    <a:pt x="452628" y="97536"/>
                  </a:lnTo>
                  <a:lnTo>
                    <a:pt x="355092" y="195072"/>
                  </a:lnTo>
                  <a:lnTo>
                    <a:pt x="355092" y="146304"/>
                  </a:lnTo>
                  <a:lnTo>
                    <a:pt x="0" y="146304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11879" y="5457443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4" h="195579">
                  <a:moveTo>
                    <a:pt x="355092" y="0"/>
                  </a:moveTo>
                  <a:lnTo>
                    <a:pt x="355092" y="48767"/>
                  </a:lnTo>
                  <a:lnTo>
                    <a:pt x="0" y="48767"/>
                  </a:lnTo>
                  <a:lnTo>
                    <a:pt x="0" y="146303"/>
                  </a:lnTo>
                  <a:lnTo>
                    <a:pt x="355092" y="146303"/>
                  </a:lnTo>
                  <a:lnTo>
                    <a:pt x="355092" y="195071"/>
                  </a:lnTo>
                  <a:lnTo>
                    <a:pt x="452628" y="97535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11879" y="5457443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4" h="195579">
                  <a:moveTo>
                    <a:pt x="0" y="48767"/>
                  </a:moveTo>
                  <a:lnTo>
                    <a:pt x="355092" y="48767"/>
                  </a:lnTo>
                  <a:lnTo>
                    <a:pt x="355092" y="0"/>
                  </a:lnTo>
                  <a:lnTo>
                    <a:pt x="452628" y="97535"/>
                  </a:lnTo>
                  <a:lnTo>
                    <a:pt x="355092" y="195071"/>
                  </a:lnTo>
                  <a:lnTo>
                    <a:pt x="355092" y="146303"/>
                  </a:lnTo>
                  <a:lnTo>
                    <a:pt x="0" y="146303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21023" y="5914643"/>
              <a:ext cx="454659" cy="195580"/>
            </a:xfrm>
            <a:custGeom>
              <a:avLst/>
              <a:gdLst/>
              <a:ahLst/>
              <a:cxnLst/>
              <a:rect l="l" t="t" r="r" b="b"/>
              <a:pathLst>
                <a:path w="454660" h="195579">
                  <a:moveTo>
                    <a:pt x="356615" y="0"/>
                  </a:moveTo>
                  <a:lnTo>
                    <a:pt x="356615" y="48767"/>
                  </a:lnTo>
                  <a:lnTo>
                    <a:pt x="0" y="48767"/>
                  </a:lnTo>
                  <a:lnTo>
                    <a:pt x="0" y="146303"/>
                  </a:lnTo>
                  <a:lnTo>
                    <a:pt x="356615" y="146303"/>
                  </a:lnTo>
                  <a:lnTo>
                    <a:pt x="356615" y="195071"/>
                  </a:lnTo>
                  <a:lnTo>
                    <a:pt x="454151" y="97535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21023" y="5914643"/>
              <a:ext cx="454659" cy="195580"/>
            </a:xfrm>
            <a:custGeom>
              <a:avLst/>
              <a:gdLst/>
              <a:ahLst/>
              <a:cxnLst/>
              <a:rect l="l" t="t" r="r" b="b"/>
              <a:pathLst>
                <a:path w="454660" h="195579">
                  <a:moveTo>
                    <a:pt x="0" y="48767"/>
                  </a:moveTo>
                  <a:lnTo>
                    <a:pt x="356615" y="48767"/>
                  </a:lnTo>
                  <a:lnTo>
                    <a:pt x="356615" y="0"/>
                  </a:lnTo>
                  <a:lnTo>
                    <a:pt x="454151" y="97535"/>
                  </a:lnTo>
                  <a:lnTo>
                    <a:pt x="356615" y="195071"/>
                  </a:lnTo>
                  <a:lnTo>
                    <a:pt x="356615" y="146303"/>
                  </a:lnTo>
                  <a:lnTo>
                    <a:pt x="0" y="146303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87161" y="4685537"/>
              <a:ext cx="990600" cy="1239520"/>
            </a:xfrm>
            <a:custGeom>
              <a:avLst/>
              <a:gdLst/>
              <a:ahLst/>
              <a:cxnLst/>
              <a:rect l="l" t="t" r="r" b="b"/>
              <a:pathLst>
                <a:path w="990600" h="1239520">
                  <a:moveTo>
                    <a:pt x="0" y="1239012"/>
                  </a:moveTo>
                  <a:lnTo>
                    <a:pt x="990600" y="123901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123901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32703" y="4507991"/>
              <a:ext cx="655320" cy="338455"/>
            </a:xfrm>
            <a:custGeom>
              <a:avLst/>
              <a:gdLst/>
              <a:ahLst/>
              <a:cxnLst/>
              <a:rect l="l" t="t" r="r" b="b"/>
              <a:pathLst>
                <a:path w="655320" h="338454">
                  <a:moveTo>
                    <a:pt x="655320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655320" y="338328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32703" y="4507991"/>
              <a:ext cx="655320" cy="338455"/>
            </a:xfrm>
            <a:custGeom>
              <a:avLst/>
              <a:gdLst/>
              <a:ahLst/>
              <a:cxnLst/>
              <a:rect l="l" t="t" r="r" b="b"/>
              <a:pathLst>
                <a:path w="655320" h="338454">
                  <a:moveTo>
                    <a:pt x="0" y="338328"/>
                  </a:moveTo>
                  <a:lnTo>
                    <a:pt x="655320" y="338328"/>
                  </a:lnTo>
                  <a:lnTo>
                    <a:pt x="655320" y="0"/>
                  </a:lnTo>
                  <a:lnTo>
                    <a:pt x="0" y="0"/>
                  </a:lnTo>
                  <a:lnTo>
                    <a:pt x="0" y="3383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04029" y="4629911"/>
              <a:ext cx="788670" cy="1393825"/>
            </a:xfrm>
            <a:custGeom>
              <a:avLst/>
              <a:gdLst/>
              <a:ahLst/>
              <a:cxnLst/>
              <a:rect l="l" t="t" r="r" b="b"/>
              <a:pathLst>
                <a:path w="788670" h="1393825">
                  <a:moveTo>
                    <a:pt x="788543" y="494538"/>
                  </a:moveTo>
                  <a:lnTo>
                    <a:pt x="765721" y="503999"/>
                  </a:lnTo>
                  <a:lnTo>
                    <a:pt x="769874" y="497586"/>
                  </a:lnTo>
                  <a:lnTo>
                    <a:pt x="754913" y="498614"/>
                  </a:lnTo>
                  <a:lnTo>
                    <a:pt x="786003" y="483362"/>
                  </a:lnTo>
                  <a:lnTo>
                    <a:pt x="771702" y="476084"/>
                  </a:lnTo>
                  <a:lnTo>
                    <a:pt x="786511" y="477266"/>
                  </a:lnTo>
                  <a:lnTo>
                    <a:pt x="762177" y="438785"/>
                  </a:lnTo>
                  <a:lnTo>
                    <a:pt x="706882" y="351282"/>
                  </a:lnTo>
                  <a:lnTo>
                    <a:pt x="683856" y="389369"/>
                  </a:lnTo>
                  <a:lnTo>
                    <a:pt x="672312" y="382397"/>
                  </a:lnTo>
                  <a:lnTo>
                    <a:pt x="672312" y="594652"/>
                  </a:lnTo>
                  <a:lnTo>
                    <a:pt x="593648" y="685368"/>
                  </a:lnTo>
                  <a:lnTo>
                    <a:pt x="564108" y="649439"/>
                  </a:lnTo>
                  <a:lnTo>
                    <a:pt x="564108" y="719442"/>
                  </a:lnTo>
                  <a:lnTo>
                    <a:pt x="527456" y="761720"/>
                  </a:lnTo>
                  <a:lnTo>
                    <a:pt x="498055" y="742797"/>
                  </a:lnTo>
                  <a:lnTo>
                    <a:pt x="498055" y="795616"/>
                  </a:lnTo>
                  <a:lnTo>
                    <a:pt x="398487" y="910463"/>
                  </a:lnTo>
                  <a:lnTo>
                    <a:pt x="115176" y="908646"/>
                  </a:lnTo>
                  <a:lnTo>
                    <a:pt x="406971" y="736968"/>
                  </a:lnTo>
                  <a:lnTo>
                    <a:pt x="498055" y="795616"/>
                  </a:lnTo>
                  <a:lnTo>
                    <a:pt x="498055" y="742797"/>
                  </a:lnTo>
                  <a:lnTo>
                    <a:pt x="449846" y="711746"/>
                  </a:lnTo>
                  <a:lnTo>
                    <a:pt x="522605" y="668947"/>
                  </a:lnTo>
                  <a:lnTo>
                    <a:pt x="564108" y="719442"/>
                  </a:lnTo>
                  <a:lnTo>
                    <a:pt x="564108" y="649439"/>
                  </a:lnTo>
                  <a:lnTo>
                    <a:pt x="561390" y="646125"/>
                  </a:lnTo>
                  <a:lnTo>
                    <a:pt x="666292" y="584403"/>
                  </a:lnTo>
                  <a:lnTo>
                    <a:pt x="672312" y="594652"/>
                  </a:lnTo>
                  <a:lnTo>
                    <a:pt x="672312" y="382397"/>
                  </a:lnTo>
                  <a:lnTo>
                    <a:pt x="664959" y="377964"/>
                  </a:lnTo>
                  <a:lnTo>
                    <a:pt x="664959" y="504761"/>
                  </a:lnTo>
                  <a:lnTo>
                    <a:pt x="663905" y="504825"/>
                  </a:lnTo>
                  <a:lnTo>
                    <a:pt x="652475" y="504825"/>
                  </a:lnTo>
                  <a:lnTo>
                    <a:pt x="652462" y="505612"/>
                  </a:lnTo>
                  <a:lnTo>
                    <a:pt x="621157" y="507746"/>
                  </a:lnTo>
                  <a:lnTo>
                    <a:pt x="643737" y="546100"/>
                  </a:lnTo>
                  <a:lnTo>
                    <a:pt x="532803" y="611352"/>
                  </a:lnTo>
                  <a:lnTo>
                    <a:pt x="494017" y="564172"/>
                  </a:lnTo>
                  <a:lnTo>
                    <a:pt x="494017" y="634161"/>
                  </a:lnTo>
                  <a:lnTo>
                    <a:pt x="407962" y="684784"/>
                  </a:lnTo>
                  <a:lnTo>
                    <a:pt x="122021" y="500672"/>
                  </a:lnTo>
                  <a:lnTo>
                    <a:pt x="385927" y="502653"/>
                  </a:lnTo>
                  <a:lnTo>
                    <a:pt x="494017" y="634161"/>
                  </a:lnTo>
                  <a:lnTo>
                    <a:pt x="494017" y="564172"/>
                  </a:lnTo>
                  <a:lnTo>
                    <a:pt x="443814" y="503097"/>
                  </a:lnTo>
                  <a:lnTo>
                    <a:pt x="652475" y="504659"/>
                  </a:lnTo>
                  <a:lnTo>
                    <a:pt x="664959" y="504761"/>
                  </a:lnTo>
                  <a:lnTo>
                    <a:pt x="664959" y="377964"/>
                  </a:lnTo>
                  <a:lnTo>
                    <a:pt x="653097" y="370801"/>
                  </a:lnTo>
                  <a:lnTo>
                    <a:pt x="653097" y="422668"/>
                  </a:lnTo>
                  <a:lnTo>
                    <a:pt x="652957" y="440448"/>
                  </a:lnTo>
                  <a:lnTo>
                    <a:pt x="641057" y="460133"/>
                  </a:lnTo>
                  <a:lnTo>
                    <a:pt x="407047" y="458368"/>
                  </a:lnTo>
                  <a:lnTo>
                    <a:pt x="106070" y="92278"/>
                  </a:lnTo>
                  <a:lnTo>
                    <a:pt x="653097" y="422668"/>
                  </a:lnTo>
                  <a:lnTo>
                    <a:pt x="653097" y="370801"/>
                  </a:lnTo>
                  <a:lnTo>
                    <a:pt x="39243" y="0"/>
                  </a:lnTo>
                  <a:lnTo>
                    <a:pt x="35433" y="6350"/>
                  </a:lnTo>
                  <a:lnTo>
                    <a:pt x="34290" y="4953"/>
                  </a:lnTo>
                  <a:lnTo>
                    <a:pt x="0" y="33147"/>
                  </a:lnTo>
                  <a:lnTo>
                    <a:pt x="349161" y="457923"/>
                  </a:lnTo>
                  <a:lnTo>
                    <a:pt x="34036" y="455549"/>
                  </a:lnTo>
                  <a:lnTo>
                    <a:pt x="33832" y="490512"/>
                  </a:lnTo>
                  <a:lnTo>
                    <a:pt x="30988" y="494919"/>
                  </a:lnTo>
                  <a:lnTo>
                    <a:pt x="33794" y="496735"/>
                  </a:lnTo>
                  <a:lnTo>
                    <a:pt x="33782" y="499999"/>
                  </a:lnTo>
                  <a:lnTo>
                    <a:pt x="38938" y="500049"/>
                  </a:lnTo>
                  <a:lnTo>
                    <a:pt x="365086" y="710006"/>
                  </a:lnTo>
                  <a:lnTo>
                    <a:pt x="16510" y="915035"/>
                  </a:lnTo>
                  <a:lnTo>
                    <a:pt x="39116" y="953389"/>
                  </a:lnTo>
                  <a:lnTo>
                    <a:pt x="42926" y="951153"/>
                  </a:lnTo>
                  <a:lnTo>
                    <a:pt x="42926" y="952627"/>
                  </a:lnTo>
                  <a:lnTo>
                    <a:pt x="360159" y="954671"/>
                  </a:lnTo>
                  <a:lnTo>
                    <a:pt x="6477" y="1362570"/>
                  </a:lnTo>
                  <a:lnTo>
                    <a:pt x="40005" y="1391691"/>
                  </a:lnTo>
                  <a:lnTo>
                    <a:pt x="42214" y="1389138"/>
                  </a:lnTo>
                  <a:lnTo>
                    <a:pt x="44577" y="1393444"/>
                  </a:lnTo>
                  <a:lnTo>
                    <a:pt x="673049" y="1049032"/>
                  </a:lnTo>
                  <a:lnTo>
                    <a:pt x="694436" y="1088009"/>
                  </a:lnTo>
                  <a:lnTo>
                    <a:pt x="755878" y="999363"/>
                  </a:lnTo>
                  <a:lnTo>
                    <a:pt x="779399" y="965454"/>
                  </a:lnTo>
                  <a:lnTo>
                    <a:pt x="700862" y="968413"/>
                  </a:lnTo>
                  <a:lnTo>
                    <a:pt x="724954" y="956564"/>
                  </a:lnTo>
                  <a:lnTo>
                    <a:pt x="657352" y="956564"/>
                  </a:lnTo>
                  <a:lnTo>
                    <a:pt x="635114" y="956564"/>
                  </a:lnTo>
                  <a:lnTo>
                    <a:pt x="635025" y="970889"/>
                  </a:lnTo>
                  <a:lnTo>
                    <a:pt x="630301" y="971067"/>
                  </a:lnTo>
                  <a:lnTo>
                    <a:pt x="634987" y="979627"/>
                  </a:lnTo>
                  <a:lnTo>
                    <a:pt x="634873" y="1000861"/>
                  </a:lnTo>
                  <a:lnTo>
                    <a:pt x="644131" y="996315"/>
                  </a:lnTo>
                  <a:lnTo>
                    <a:pt x="651675" y="1010056"/>
                  </a:lnTo>
                  <a:lnTo>
                    <a:pt x="116700" y="1303248"/>
                  </a:lnTo>
                  <a:lnTo>
                    <a:pt x="418655" y="955040"/>
                  </a:lnTo>
                  <a:lnTo>
                    <a:pt x="635114" y="956424"/>
                  </a:lnTo>
                  <a:lnTo>
                    <a:pt x="657352" y="956564"/>
                  </a:lnTo>
                  <a:lnTo>
                    <a:pt x="725246" y="956424"/>
                  </a:lnTo>
                  <a:lnTo>
                    <a:pt x="740079" y="949134"/>
                  </a:lnTo>
                  <a:lnTo>
                    <a:pt x="785114" y="954024"/>
                  </a:lnTo>
                  <a:lnTo>
                    <a:pt x="784885" y="953643"/>
                  </a:lnTo>
                  <a:lnTo>
                    <a:pt x="785749" y="954024"/>
                  </a:lnTo>
                  <a:lnTo>
                    <a:pt x="769391" y="882269"/>
                  </a:lnTo>
                  <a:lnTo>
                    <a:pt x="752602" y="808609"/>
                  </a:lnTo>
                  <a:lnTo>
                    <a:pt x="718248" y="836866"/>
                  </a:lnTo>
                  <a:lnTo>
                    <a:pt x="709307" y="826008"/>
                  </a:lnTo>
                  <a:lnTo>
                    <a:pt x="709168" y="825754"/>
                  </a:lnTo>
                  <a:lnTo>
                    <a:pt x="679132" y="789317"/>
                  </a:lnTo>
                  <a:lnTo>
                    <a:pt x="679132" y="859358"/>
                  </a:lnTo>
                  <a:lnTo>
                    <a:pt x="635533" y="831303"/>
                  </a:lnTo>
                  <a:lnTo>
                    <a:pt x="635533" y="884110"/>
                  </a:lnTo>
                  <a:lnTo>
                    <a:pt x="635381" y="911974"/>
                  </a:lnTo>
                  <a:lnTo>
                    <a:pt x="456984" y="910844"/>
                  </a:lnTo>
                  <a:lnTo>
                    <a:pt x="535825" y="819924"/>
                  </a:lnTo>
                  <a:lnTo>
                    <a:pt x="635533" y="884110"/>
                  </a:lnTo>
                  <a:lnTo>
                    <a:pt x="635533" y="831303"/>
                  </a:lnTo>
                  <a:lnTo>
                    <a:pt x="565213" y="786028"/>
                  </a:lnTo>
                  <a:lnTo>
                    <a:pt x="592747" y="754291"/>
                  </a:lnTo>
                  <a:lnTo>
                    <a:pt x="679132" y="859358"/>
                  </a:lnTo>
                  <a:lnTo>
                    <a:pt x="679132" y="789317"/>
                  </a:lnTo>
                  <a:lnTo>
                    <a:pt x="622300" y="720204"/>
                  </a:lnTo>
                  <a:lnTo>
                    <a:pt x="718019" y="609828"/>
                  </a:lnTo>
                  <a:lnTo>
                    <a:pt x="751586" y="638937"/>
                  </a:lnTo>
                  <a:lnTo>
                    <a:pt x="770788" y="563892"/>
                  </a:lnTo>
                  <a:lnTo>
                    <a:pt x="788543" y="4945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06361" y="4696205"/>
              <a:ext cx="990600" cy="1240790"/>
            </a:xfrm>
            <a:custGeom>
              <a:avLst/>
              <a:gdLst/>
              <a:ahLst/>
              <a:cxnLst/>
              <a:rect l="l" t="t" r="r" b="b"/>
              <a:pathLst>
                <a:path w="990600" h="1240789">
                  <a:moveTo>
                    <a:pt x="0" y="1240536"/>
                  </a:moveTo>
                  <a:lnTo>
                    <a:pt x="990600" y="1240536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124053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51903" y="4518659"/>
              <a:ext cx="655320" cy="340360"/>
            </a:xfrm>
            <a:custGeom>
              <a:avLst/>
              <a:gdLst/>
              <a:ahLst/>
              <a:cxnLst/>
              <a:rect l="l" t="t" r="r" b="b"/>
              <a:pathLst>
                <a:path w="655320" h="340360">
                  <a:moveTo>
                    <a:pt x="655320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655320" y="339851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51903" y="4518659"/>
              <a:ext cx="655320" cy="340360"/>
            </a:xfrm>
            <a:custGeom>
              <a:avLst/>
              <a:gdLst/>
              <a:ahLst/>
              <a:cxnLst/>
              <a:rect l="l" t="t" r="r" b="b"/>
              <a:pathLst>
                <a:path w="655320" h="340360">
                  <a:moveTo>
                    <a:pt x="0" y="339851"/>
                  </a:moveTo>
                  <a:lnTo>
                    <a:pt x="655320" y="339851"/>
                  </a:lnTo>
                  <a:lnTo>
                    <a:pt x="655320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734939" y="4550155"/>
            <a:ext cx="16694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1265" algn="l"/>
              </a:tabLst>
            </a:pPr>
            <a:r>
              <a:rPr sz="2400" b="1" spc="-15" baseline="3472" dirty="0">
                <a:latin typeface="Arial Narrow"/>
                <a:cs typeface="Arial Narrow"/>
              </a:rPr>
              <a:t>*rdd4</a:t>
            </a:r>
            <a:r>
              <a:rPr sz="2400" b="1" baseline="3472" dirty="0">
                <a:latin typeface="Arial Narrow"/>
                <a:cs typeface="Arial Narrow"/>
              </a:rPr>
              <a:t>	</a:t>
            </a:r>
            <a:r>
              <a:rPr sz="1600" b="1" spc="-20" dirty="0">
                <a:latin typeface="Arial Narrow"/>
                <a:cs typeface="Arial Narrow"/>
              </a:rPr>
              <a:t>*rdd5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66509" y="1348549"/>
            <a:ext cx="4240530" cy="1765300"/>
            <a:chOff x="266509" y="1348549"/>
            <a:chExt cx="4240530" cy="1765300"/>
          </a:xfrm>
        </p:grpSpPr>
        <p:sp>
          <p:nvSpPr>
            <p:cNvPr id="45" name="object 45"/>
            <p:cNvSpPr/>
            <p:nvPr/>
          </p:nvSpPr>
          <p:spPr>
            <a:xfrm>
              <a:off x="271272" y="1353311"/>
              <a:ext cx="4231005" cy="1755775"/>
            </a:xfrm>
            <a:custGeom>
              <a:avLst/>
              <a:gdLst/>
              <a:ahLst/>
              <a:cxnLst/>
              <a:rect l="l" t="t" r="r" b="b"/>
              <a:pathLst>
                <a:path w="4231005" h="1755775">
                  <a:moveTo>
                    <a:pt x="4230624" y="0"/>
                  </a:moveTo>
                  <a:lnTo>
                    <a:pt x="0" y="0"/>
                  </a:lnTo>
                  <a:lnTo>
                    <a:pt x="0" y="1755648"/>
                  </a:lnTo>
                  <a:lnTo>
                    <a:pt x="4230624" y="1755648"/>
                  </a:lnTo>
                  <a:lnTo>
                    <a:pt x="42306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1272" y="1353311"/>
              <a:ext cx="4231005" cy="1755775"/>
            </a:xfrm>
            <a:custGeom>
              <a:avLst/>
              <a:gdLst/>
              <a:ahLst/>
              <a:cxnLst/>
              <a:rect l="l" t="t" r="r" b="b"/>
              <a:pathLst>
                <a:path w="4231005" h="1755775">
                  <a:moveTo>
                    <a:pt x="0" y="1755648"/>
                  </a:moveTo>
                  <a:lnTo>
                    <a:pt x="4230624" y="1755648"/>
                  </a:lnTo>
                  <a:lnTo>
                    <a:pt x="4230624" y="0"/>
                  </a:lnTo>
                  <a:lnTo>
                    <a:pt x="0" y="0"/>
                  </a:lnTo>
                  <a:lnTo>
                    <a:pt x="0" y="17556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223837" y="4652009"/>
            <a:ext cx="6588759" cy="1366520"/>
            <a:chOff x="223837" y="4652009"/>
            <a:chExt cx="6588759" cy="1366520"/>
          </a:xfrm>
        </p:grpSpPr>
        <p:sp>
          <p:nvSpPr>
            <p:cNvPr id="48" name="object 48"/>
            <p:cNvSpPr/>
            <p:nvPr/>
          </p:nvSpPr>
          <p:spPr>
            <a:xfrm>
              <a:off x="6355079" y="5015483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4" h="195579">
                  <a:moveTo>
                    <a:pt x="355092" y="0"/>
                  </a:moveTo>
                  <a:lnTo>
                    <a:pt x="355092" y="48768"/>
                  </a:lnTo>
                  <a:lnTo>
                    <a:pt x="0" y="48768"/>
                  </a:lnTo>
                  <a:lnTo>
                    <a:pt x="0" y="146304"/>
                  </a:lnTo>
                  <a:lnTo>
                    <a:pt x="355092" y="146304"/>
                  </a:lnTo>
                  <a:lnTo>
                    <a:pt x="355092" y="195072"/>
                  </a:lnTo>
                  <a:lnTo>
                    <a:pt x="452627" y="97536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55079" y="5015483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4" h="195579">
                  <a:moveTo>
                    <a:pt x="0" y="48768"/>
                  </a:moveTo>
                  <a:lnTo>
                    <a:pt x="355092" y="48768"/>
                  </a:lnTo>
                  <a:lnTo>
                    <a:pt x="355092" y="0"/>
                  </a:lnTo>
                  <a:lnTo>
                    <a:pt x="452627" y="97536"/>
                  </a:lnTo>
                  <a:lnTo>
                    <a:pt x="355092" y="195072"/>
                  </a:lnTo>
                  <a:lnTo>
                    <a:pt x="355092" y="146304"/>
                  </a:lnTo>
                  <a:lnTo>
                    <a:pt x="0" y="146304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55079" y="5483351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4" h="195579">
                  <a:moveTo>
                    <a:pt x="355092" y="0"/>
                  </a:moveTo>
                  <a:lnTo>
                    <a:pt x="355092" y="48768"/>
                  </a:lnTo>
                  <a:lnTo>
                    <a:pt x="0" y="48768"/>
                  </a:lnTo>
                  <a:lnTo>
                    <a:pt x="0" y="146304"/>
                  </a:lnTo>
                  <a:lnTo>
                    <a:pt x="355092" y="146304"/>
                  </a:lnTo>
                  <a:lnTo>
                    <a:pt x="355092" y="195072"/>
                  </a:lnTo>
                  <a:lnTo>
                    <a:pt x="452627" y="97536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55079" y="5483351"/>
              <a:ext cx="452755" cy="195580"/>
            </a:xfrm>
            <a:custGeom>
              <a:avLst/>
              <a:gdLst/>
              <a:ahLst/>
              <a:cxnLst/>
              <a:rect l="l" t="t" r="r" b="b"/>
              <a:pathLst>
                <a:path w="452754" h="195579">
                  <a:moveTo>
                    <a:pt x="0" y="48768"/>
                  </a:moveTo>
                  <a:lnTo>
                    <a:pt x="355092" y="48768"/>
                  </a:lnTo>
                  <a:lnTo>
                    <a:pt x="355092" y="0"/>
                  </a:lnTo>
                  <a:lnTo>
                    <a:pt x="452627" y="97536"/>
                  </a:lnTo>
                  <a:lnTo>
                    <a:pt x="355092" y="195072"/>
                  </a:lnTo>
                  <a:lnTo>
                    <a:pt x="355092" y="146304"/>
                  </a:lnTo>
                  <a:lnTo>
                    <a:pt x="0" y="146304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9287" y="4652009"/>
              <a:ext cx="882015" cy="1366520"/>
            </a:xfrm>
            <a:custGeom>
              <a:avLst/>
              <a:gdLst/>
              <a:ahLst/>
              <a:cxnLst/>
              <a:rect l="l" t="t" r="r" b="b"/>
              <a:pathLst>
                <a:path w="882014" h="1366520">
                  <a:moveTo>
                    <a:pt x="881519" y="0"/>
                  </a:moveTo>
                  <a:lnTo>
                    <a:pt x="735723" y="31115"/>
                  </a:lnTo>
                  <a:lnTo>
                    <a:pt x="763422" y="65811"/>
                  </a:lnTo>
                  <a:lnTo>
                    <a:pt x="37706" y="644906"/>
                  </a:lnTo>
                  <a:lnTo>
                    <a:pt x="44157" y="653008"/>
                  </a:lnTo>
                  <a:lnTo>
                    <a:pt x="7950" y="662305"/>
                  </a:lnTo>
                  <a:lnTo>
                    <a:pt x="15417" y="691413"/>
                  </a:lnTo>
                  <a:lnTo>
                    <a:pt x="10795" y="710641"/>
                  </a:lnTo>
                  <a:lnTo>
                    <a:pt x="0" y="724789"/>
                  </a:lnTo>
                  <a:lnTo>
                    <a:pt x="758647" y="1302931"/>
                  </a:lnTo>
                  <a:lnTo>
                    <a:pt x="731659" y="1338300"/>
                  </a:lnTo>
                  <a:lnTo>
                    <a:pt x="878217" y="1366100"/>
                  </a:lnTo>
                  <a:lnTo>
                    <a:pt x="853846" y="1316418"/>
                  </a:lnTo>
                  <a:lnTo>
                    <a:pt x="812558" y="1232242"/>
                  </a:lnTo>
                  <a:lnTo>
                    <a:pt x="785596" y="1267587"/>
                  </a:lnTo>
                  <a:lnTo>
                    <a:pt x="96126" y="742213"/>
                  </a:lnTo>
                  <a:lnTo>
                    <a:pt x="746582" y="898410"/>
                  </a:lnTo>
                  <a:lnTo>
                    <a:pt x="736231" y="941578"/>
                  </a:lnTo>
                  <a:lnTo>
                    <a:pt x="881519" y="907923"/>
                  </a:lnTo>
                  <a:lnTo>
                    <a:pt x="876376" y="903605"/>
                  </a:lnTo>
                  <a:lnTo>
                    <a:pt x="767346" y="811911"/>
                  </a:lnTo>
                  <a:lnTo>
                    <a:pt x="756970" y="855103"/>
                  </a:lnTo>
                  <a:lnTo>
                    <a:pt x="74041" y="691222"/>
                  </a:lnTo>
                  <a:lnTo>
                    <a:pt x="754507" y="516470"/>
                  </a:lnTo>
                  <a:lnTo>
                    <a:pt x="765568" y="559574"/>
                  </a:lnTo>
                  <a:lnTo>
                    <a:pt x="871194" y="467868"/>
                  </a:lnTo>
                  <a:lnTo>
                    <a:pt x="878217" y="461772"/>
                  </a:lnTo>
                  <a:lnTo>
                    <a:pt x="732421" y="430403"/>
                  </a:lnTo>
                  <a:lnTo>
                    <a:pt x="743458" y="473417"/>
                  </a:lnTo>
                  <a:lnTo>
                    <a:pt x="124866" y="632282"/>
                  </a:lnTo>
                  <a:lnTo>
                    <a:pt x="791184" y="100558"/>
                  </a:lnTo>
                  <a:lnTo>
                    <a:pt x="818908" y="135255"/>
                  </a:lnTo>
                  <a:lnTo>
                    <a:pt x="857465" y="51943"/>
                  </a:lnTo>
                  <a:lnTo>
                    <a:pt x="8815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8600" y="5128259"/>
              <a:ext cx="838200" cy="481330"/>
            </a:xfrm>
            <a:custGeom>
              <a:avLst/>
              <a:gdLst/>
              <a:ahLst/>
              <a:cxnLst/>
              <a:rect l="l" t="t" r="r" b="b"/>
              <a:pathLst>
                <a:path w="838200" h="481329">
                  <a:moveTo>
                    <a:pt x="838200" y="0"/>
                  </a:moveTo>
                  <a:lnTo>
                    <a:pt x="0" y="0"/>
                  </a:lnTo>
                  <a:lnTo>
                    <a:pt x="0" y="455421"/>
                  </a:lnTo>
                  <a:lnTo>
                    <a:pt x="59826" y="466419"/>
                  </a:lnTo>
                  <a:lnTo>
                    <a:pt x="113995" y="474197"/>
                  </a:lnTo>
                  <a:lnTo>
                    <a:pt x="163134" y="479043"/>
                  </a:lnTo>
                  <a:lnTo>
                    <a:pt x="207873" y="481244"/>
                  </a:lnTo>
                  <a:lnTo>
                    <a:pt x="248840" y="481087"/>
                  </a:lnTo>
                  <a:lnTo>
                    <a:pt x="321973" y="474848"/>
                  </a:lnTo>
                  <a:lnTo>
                    <a:pt x="387562" y="462623"/>
                  </a:lnTo>
                  <a:lnTo>
                    <a:pt x="482803" y="438086"/>
                  </a:lnTo>
                  <a:lnTo>
                    <a:pt x="516226" y="429403"/>
                  </a:lnTo>
                  <a:lnTo>
                    <a:pt x="589359" y="413002"/>
                  </a:lnTo>
                  <a:lnTo>
                    <a:pt x="630326" y="405859"/>
                  </a:lnTo>
                  <a:lnTo>
                    <a:pt x="675065" y="399803"/>
                  </a:lnTo>
                  <a:lnTo>
                    <a:pt x="724204" y="395122"/>
                  </a:lnTo>
                  <a:lnTo>
                    <a:pt x="778373" y="392103"/>
                  </a:lnTo>
                  <a:lnTo>
                    <a:pt x="838200" y="391032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8600" y="5128259"/>
              <a:ext cx="838200" cy="481330"/>
            </a:xfrm>
            <a:custGeom>
              <a:avLst/>
              <a:gdLst/>
              <a:ahLst/>
              <a:cxnLst/>
              <a:rect l="l" t="t" r="r" b="b"/>
              <a:pathLst>
                <a:path w="838200" h="481329">
                  <a:moveTo>
                    <a:pt x="0" y="0"/>
                  </a:moveTo>
                  <a:lnTo>
                    <a:pt x="838200" y="0"/>
                  </a:lnTo>
                  <a:lnTo>
                    <a:pt x="838200" y="391032"/>
                  </a:lnTo>
                  <a:lnTo>
                    <a:pt x="778373" y="392103"/>
                  </a:lnTo>
                  <a:lnTo>
                    <a:pt x="724204" y="395122"/>
                  </a:lnTo>
                  <a:lnTo>
                    <a:pt x="675065" y="399803"/>
                  </a:lnTo>
                  <a:lnTo>
                    <a:pt x="630326" y="405859"/>
                  </a:lnTo>
                  <a:lnTo>
                    <a:pt x="589359" y="413002"/>
                  </a:lnTo>
                  <a:lnTo>
                    <a:pt x="551535" y="420946"/>
                  </a:lnTo>
                  <a:lnTo>
                    <a:pt x="482803" y="438086"/>
                  </a:lnTo>
                  <a:lnTo>
                    <a:pt x="450637" y="446709"/>
                  </a:lnTo>
                  <a:lnTo>
                    <a:pt x="419099" y="454983"/>
                  </a:lnTo>
                  <a:lnTo>
                    <a:pt x="355396" y="469340"/>
                  </a:lnTo>
                  <a:lnTo>
                    <a:pt x="286664" y="478859"/>
                  </a:lnTo>
                  <a:lnTo>
                    <a:pt x="207873" y="481244"/>
                  </a:lnTo>
                  <a:lnTo>
                    <a:pt x="163134" y="479043"/>
                  </a:lnTo>
                  <a:lnTo>
                    <a:pt x="113995" y="474197"/>
                  </a:lnTo>
                  <a:lnTo>
                    <a:pt x="59826" y="466419"/>
                  </a:lnTo>
                  <a:lnTo>
                    <a:pt x="0" y="45542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76034" y="1382648"/>
            <a:ext cx="42214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val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rdd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=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 Narrow"/>
                <a:cs typeface="Arial Narrow"/>
              </a:rPr>
              <a:t>sc.textFile</a:t>
            </a:r>
            <a:r>
              <a:rPr sz="1800" spc="-10" dirty="0">
                <a:latin typeface="Arial Narrow"/>
                <a:cs typeface="Arial Narrow"/>
              </a:rPr>
              <a:t>("/user/zeppelin/mary.txt,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4</a:t>
            </a:r>
            <a:r>
              <a:rPr sz="1800" spc="-10" dirty="0">
                <a:latin typeface="Arial Narrow"/>
                <a:cs typeface="Arial Narrow"/>
              </a:rPr>
              <a:t>")</a:t>
            </a:r>
            <a:endParaRPr sz="1800">
              <a:latin typeface="Arial Narrow"/>
              <a:cs typeface="Arial Narrow"/>
            </a:endParaRPr>
          </a:p>
          <a:p>
            <a:pPr marL="662940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.</a:t>
            </a: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flatMap</a:t>
            </a:r>
            <a:r>
              <a:rPr sz="1800" dirty="0">
                <a:latin typeface="Arial Narrow"/>
                <a:cs typeface="Arial Narrow"/>
              </a:rPr>
              <a:t>(x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=&gt;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x.split("</a:t>
            </a:r>
            <a:r>
              <a:rPr sz="1800" spc="-25" dirty="0">
                <a:latin typeface="Arial Narrow"/>
                <a:cs typeface="Arial Narrow"/>
              </a:rPr>
              <a:t> "))</a:t>
            </a:r>
            <a:endParaRPr sz="1800">
              <a:latin typeface="Arial Narrow"/>
              <a:cs typeface="Arial Narrow"/>
            </a:endParaRPr>
          </a:p>
          <a:p>
            <a:pPr marL="662940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.</a:t>
            </a: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map</a:t>
            </a:r>
            <a:r>
              <a:rPr sz="1800" dirty="0">
                <a:latin typeface="Arial Narrow"/>
                <a:cs typeface="Arial Narrow"/>
              </a:rPr>
              <a:t>(word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=&gt;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(word,1))</a:t>
            </a:r>
            <a:endParaRPr sz="1800">
              <a:latin typeface="Arial Narrow"/>
              <a:cs typeface="Arial Narrow"/>
            </a:endParaRPr>
          </a:p>
          <a:p>
            <a:pPr marL="662940">
              <a:lnSpc>
                <a:spcPct val="100000"/>
              </a:lnSpc>
            </a:pPr>
            <a:r>
              <a:rPr sz="1800" spc="-10" dirty="0">
                <a:latin typeface="Arial Narrow"/>
                <a:cs typeface="Arial Narrow"/>
              </a:rPr>
              <a:t>.</a:t>
            </a:r>
            <a:r>
              <a:rPr sz="1800" spc="-10" dirty="0">
                <a:solidFill>
                  <a:srgbClr val="3333CC"/>
                </a:solidFill>
                <a:latin typeface="Arial Narrow"/>
                <a:cs typeface="Arial Narrow"/>
              </a:rPr>
              <a:t>reduceByKey(</a:t>
            </a:r>
            <a:r>
              <a:rPr sz="1800" spc="-10" dirty="0">
                <a:latin typeface="Arial Narrow"/>
                <a:cs typeface="Arial Narrow"/>
              </a:rPr>
              <a:t>(_+_),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2</a:t>
            </a:r>
            <a:r>
              <a:rPr sz="1800" spc="-10" dirty="0">
                <a:latin typeface="Arial Narrow"/>
                <a:cs typeface="Arial Narrow"/>
              </a:rPr>
              <a:t>)</a:t>
            </a:r>
            <a:endParaRPr sz="1800">
              <a:latin typeface="Arial Narrow"/>
              <a:cs typeface="Arial Narrow"/>
            </a:endParaRPr>
          </a:p>
          <a:p>
            <a:pPr marL="662940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.</a:t>
            </a: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filter</a:t>
            </a:r>
            <a:r>
              <a:rPr sz="1800" dirty="0">
                <a:latin typeface="Arial Narrow"/>
                <a:cs typeface="Arial Narrow"/>
              </a:rPr>
              <a:t>{case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(key,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value)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=&gt;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value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1}</a:t>
            </a:r>
            <a:endParaRPr sz="1800">
              <a:latin typeface="Arial Narrow"/>
              <a:cs typeface="Arial Narrow"/>
            </a:endParaRPr>
          </a:p>
          <a:p>
            <a:pPr marL="662940">
              <a:lnSpc>
                <a:spcPct val="100000"/>
              </a:lnSpc>
            </a:pPr>
            <a:r>
              <a:rPr sz="1800" spc="-10" dirty="0">
                <a:latin typeface="Arial Narrow"/>
                <a:cs typeface="Arial Narrow"/>
              </a:rPr>
              <a:t>.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collect</a:t>
            </a:r>
            <a:r>
              <a:rPr sz="1800" spc="-10" dirty="0">
                <a:latin typeface="Arial Narrow"/>
                <a:cs typeface="Arial Narrow"/>
              </a:rPr>
              <a:t>()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7340" y="5195392"/>
            <a:ext cx="661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 Narrow"/>
                <a:cs typeface="Arial Narrow"/>
              </a:rPr>
              <a:t>hdfs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file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30679" y="4460747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268605" marR="167640" indent="-85725">
              <a:lnSpc>
                <a:spcPts val="1150"/>
              </a:lnSpc>
              <a:spcBef>
                <a:spcPts val="575"/>
              </a:spcBef>
            </a:pPr>
            <a:r>
              <a:rPr sz="1100" b="1" spc="-10" dirty="0">
                <a:latin typeface="Arial Narrow"/>
                <a:cs typeface="Arial Narrow"/>
              </a:rPr>
              <a:t>textFile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93079" y="4933188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275590" marR="41275" indent="-227329">
              <a:lnSpc>
                <a:spcPts val="1060"/>
              </a:lnSpc>
              <a:spcBef>
                <a:spcPts val="690"/>
              </a:spcBef>
            </a:pPr>
            <a:r>
              <a:rPr sz="1000" b="1" spc="-10" dirty="0">
                <a:latin typeface="Arial Narrow"/>
                <a:cs typeface="Arial Narrow"/>
              </a:rPr>
              <a:t>reduceByKey </a:t>
            </a:r>
            <a:r>
              <a:rPr sz="1000" b="1" spc="-20" dirty="0">
                <a:latin typeface="Arial Narrow"/>
                <a:cs typeface="Arial Narrow"/>
              </a:rPr>
              <a:t>task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100637" y="3434905"/>
            <a:ext cx="655955" cy="390525"/>
            <a:chOff x="5100637" y="3434905"/>
            <a:chExt cx="655955" cy="390525"/>
          </a:xfrm>
        </p:grpSpPr>
        <p:sp>
          <p:nvSpPr>
            <p:cNvPr id="60" name="object 60"/>
            <p:cNvSpPr/>
            <p:nvPr/>
          </p:nvSpPr>
          <p:spPr>
            <a:xfrm>
              <a:off x="5105400" y="3439667"/>
              <a:ext cx="646430" cy="381000"/>
            </a:xfrm>
            <a:custGeom>
              <a:avLst/>
              <a:gdLst/>
              <a:ahLst/>
              <a:cxnLst/>
              <a:rect l="l" t="t" r="r" b="b"/>
              <a:pathLst>
                <a:path w="646429" h="381000">
                  <a:moveTo>
                    <a:pt x="646176" y="0"/>
                  </a:moveTo>
                  <a:lnTo>
                    <a:pt x="0" y="0"/>
                  </a:lnTo>
                  <a:lnTo>
                    <a:pt x="0" y="380999"/>
                  </a:lnTo>
                  <a:lnTo>
                    <a:pt x="646176" y="380999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D5D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105400" y="3439667"/>
              <a:ext cx="646430" cy="381000"/>
            </a:xfrm>
            <a:custGeom>
              <a:avLst/>
              <a:gdLst/>
              <a:ahLst/>
              <a:cxnLst/>
              <a:rect l="l" t="t" r="r" b="b"/>
              <a:pathLst>
                <a:path w="646429" h="381000">
                  <a:moveTo>
                    <a:pt x="0" y="380999"/>
                  </a:moveTo>
                  <a:lnTo>
                    <a:pt x="646176" y="380999"/>
                  </a:lnTo>
                  <a:lnTo>
                    <a:pt x="646176" y="0"/>
                  </a:lnTo>
                  <a:lnTo>
                    <a:pt x="0" y="0"/>
                  </a:lnTo>
                  <a:lnTo>
                    <a:pt x="0" y="380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794628" y="3491229"/>
            <a:ext cx="3102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=</a:t>
            </a:r>
            <a:r>
              <a:rPr sz="1800" b="1" spc="-4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Task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where</a:t>
            </a:r>
            <a:r>
              <a:rPr sz="1800" b="1" spc="-4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Partitions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processed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326641" y="3725417"/>
            <a:ext cx="6483350" cy="2763520"/>
          </a:xfrm>
          <a:custGeom>
            <a:avLst/>
            <a:gdLst/>
            <a:ahLst/>
            <a:cxnLst/>
            <a:rect l="l" t="t" r="r" b="b"/>
            <a:pathLst>
              <a:path w="6483350" h="2763520">
                <a:moveTo>
                  <a:pt x="0" y="460501"/>
                </a:moveTo>
                <a:lnTo>
                  <a:pt x="2376" y="413409"/>
                </a:lnTo>
                <a:lnTo>
                  <a:pt x="9353" y="367679"/>
                </a:lnTo>
                <a:lnTo>
                  <a:pt x="20698" y="323543"/>
                </a:lnTo>
                <a:lnTo>
                  <a:pt x="36181" y="281231"/>
                </a:lnTo>
                <a:lnTo>
                  <a:pt x="55569" y="240976"/>
                </a:lnTo>
                <a:lnTo>
                  <a:pt x="78632" y="203007"/>
                </a:lnTo>
                <a:lnTo>
                  <a:pt x="105139" y="167558"/>
                </a:lnTo>
                <a:lnTo>
                  <a:pt x="134858" y="134858"/>
                </a:lnTo>
                <a:lnTo>
                  <a:pt x="167558" y="105139"/>
                </a:lnTo>
                <a:lnTo>
                  <a:pt x="203007" y="78632"/>
                </a:lnTo>
                <a:lnTo>
                  <a:pt x="240976" y="55569"/>
                </a:lnTo>
                <a:lnTo>
                  <a:pt x="281231" y="36181"/>
                </a:lnTo>
                <a:lnTo>
                  <a:pt x="323543" y="20698"/>
                </a:lnTo>
                <a:lnTo>
                  <a:pt x="367679" y="9353"/>
                </a:lnTo>
                <a:lnTo>
                  <a:pt x="413409" y="2376"/>
                </a:lnTo>
                <a:lnTo>
                  <a:pt x="460502" y="0"/>
                </a:lnTo>
                <a:lnTo>
                  <a:pt x="3315970" y="0"/>
                </a:lnTo>
                <a:lnTo>
                  <a:pt x="3363062" y="2376"/>
                </a:lnTo>
                <a:lnTo>
                  <a:pt x="3408792" y="9353"/>
                </a:lnTo>
                <a:lnTo>
                  <a:pt x="3452928" y="20698"/>
                </a:lnTo>
                <a:lnTo>
                  <a:pt x="3495240" y="36181"/>
                </a:lnTo>
                <a:lnTo>
                  <a:pt x="3535495" y="55569"/>
                </a:lnTo>
                <a:lnTo>
                  <a:pt x="3573464" y="78632"/>
                </a:lnTo>
                <a:lnTo>
                  <a:pt x="3608913" y="105139"/>
                </a:lnTo>
                <a:lnTo>
                  <a:pt x="3641613" y="134858"/>
                </a:lnTo>
                <a:lnTo>
                  <a:pt x="3671332" y="167558"/>
                </a:lnTo>
                <a:lnTo>
                  <a:pt x="3697839" y="203007"/>
                </a:lnTo>
                <a:lnTo>
                  <a:pt x="3720902" y="240976"/>
                </a:lnTo>
                <a:lnTo>
                  <a:pt x="3740290" y="281231"/>
                </a:lnTo>
                <a:lnTo>
                  <a:pt x="3755773" y="323543"/>
                </a:lnTo>
                <a:lnTo>
                  <a:pt x="3767118" y="367679"/>
                </a:lnTo>
                <a:lnTo>
                  <a:pt x="3774095" y="413409"/>
                </a:lnTo>
                <a:lnTo>
                  <a:pt x="3776472" y="460501"/>
                </a:lnTo>
                <a:lnTo>
                  <a:pt x="3776472" y="2302497"/>
                </a:lnTo>
                <a:lnTo>
                  <a:pt x="3774095" y="2349581"/>
                </a:lnTo>
                <a:lnTo>
                  <a:pt x="3767118" y="2395305"/>
                </a:lnTo>
                <a:lnTo>
                  <a:pt x="3755773" y="2439438"/>
                </a:lnTo>
                <a:lnTo>
                  <a:pt x="3740290" y="2481748"/>
                </a:lnTo>
                <a:lnTo>
                  <a:pt x="3720902" y="2522003"/>
                </a:lnTo>
                <a:lnTo>
                  <a:pt x="3697839" y="2559973"/>
                </a:lnTo>
                <a:lnTo>
                  <a:pt x="3671332" y="2595425"/>
                </a:lnTo>
                <a:lnTo>
                  <a:pt x="3641613" y="2628128"/>
                </a:lnTo>
                <a:lnTo>
                  <a:pt x="3608913" y="2657851"/>
                </a:lnTo>
                <a:lnTo>
                  <a:pt x="3573464" y="2684361"/>
                </a:lnTo>
                <a:lnTo>
                  <a:pt x="3535495" y="2707429"/>
                </a:lnTo>
                <a:lnTo>
                  <a:pt x="3495240" y="2726821"/>
                </a:lnTo>
                <a:lnTo>
                  <a:pt x="3452928" y="2742307"/>
                </a:lnTo>
                <a:lnTo>
                  <a:pt x="3408792" y="2753655"/>
                </a:lnTo>
                <a:lnTo>
                  <a:pt x="3363062" y="2760634"/>
                </a:lnTo>
                <a:lnTo>
                  <a:pt x="3315970" y="2763011"/>
                </a:lnTo>
                <a:lnTo>
                  <a:pt x="460502" y="2763011"/>
                </a:lnTo>
                <a:lnTo>
                  <a:pt x="413409" y="2760634"/>
                </a:lnTo>
                <a:lnTo>
                  <a:pt x="367679" y="2753655"/>
                </a:lnTo>
                <a:lnTo>
                  <a:pt x="323543" y="2742307"/>
                </a:lnTo>
                <a:lnTo>
                  <a:pt x="281231" y="2726821"/>
                </a:lnTo>
                <a:lnTo>
                  <a:pt x="240976" y="2707429"/>
                </a:lnTo>
                <a:lnTo>
                  <a:pt x="203007" y="2684361"/>
                </a:lnTo>
                <a:lnTo>
                  <a:pt x="167558" y="2657851"/>
                </a:lnTo>
                <a:lnTo>
                  <a:pt x="134858" y="2628128"/>
                </a:lnTo>
                <a:lnTo>
                  <a:pt x="105139" y="2595425"/>
                </a:lnTo>
                <a:lnTo>
                  <a:pt x="78632" y="2559973"/>
                </a:lnTo>
                <a:lnTo>
                  <a:pt x="55569" y="2522003"/>
                </a:lnTo>
                <a:lnTo>
                  <a:pt x="36181" y="2481748"/>
                </a:lnTo>
                <a:lnTo>
                  <a:pt x="20698" y="2439438"/>
                </a:lnTo>
                <a:lnTo>
                  <a:pt x="9353" y="2395305"/>
                </a:lnTo>
                <a:lnTo>
                  <a:pt x="2376" y="2349581"/>
                </a:lnTo>
                <a:lnTo>
                  <a:pt x="0" y="2302497"/>
                </a:lnTo>
                <a:lnTo>
                  <a:pt x="0" y="460501"/>
                </a:lnTo>
                <a:close/>
              </a:path>
              <a:path w="6483350" h="2763520">
                <a:moveTo>
                  <a:pt x="4044696" y="770381"/>
                </a:moveTo>
                <a:lnTo>
                  <a:pt x="4048106" y="723864"/>
                </a:lnTo>
                <a:lnTo>
                  <a:pt x="4058015" y="679470"/>
                </a:lnTo>
                <a:lnTo>
                  <a:pt x="4073936" y="637685"/>
                </a:lnTo>
                <a:lnTo>
                  <a:pt x="4095383" y="598996"/>
                </a:lnTo>
                <a:lnTo>
                  <a:pt x="4121869" y="563889"/>
                </a:lnTo>
                <a:lnTo>
                  <a:pt x="4152909" y="532849"/>
                </a:lnTo>
                <a:lnTo>
                  <a:pt x="4188016" y="506363"/>
                </a:lnTo>
                <a:lnTo>
                  <a:pt x="4226705" y="484916"/>
                </a:lnTo>
                <a:lnTo>
                  <a:pt x="4268490" y="468995"/>
                </a:lnTo>
                <a:lnTo>
                  <a:pt x="4312884" y="459086"/>
                </a:lnTo>
                <a:lnTo>
                  <a:pt x="4359402" y="455675"/>
                </a:lnTo>
                <a:lnTo>
                  <a:pt x="6168390" y="455675"/>
                </a:lnTo>
                <a:lnTo>
                  <a:pt x="6214907" y="459086"/>
                </a:lnTo>
                <a:lnTo>
                  <a:pt x="6259301" y="468995"/>
                </a:lnTo>
                <a:lnTo>
                  <a:pt x="6301086" y="484916"/>
                </a:lnTo>
                <a:lnTo>
                  <a:pt x="6339775" y="506363"/>
                </a:lnTo>
                <a:lnTo>
                  <a:pt x="6374882" y="532849"/>
                </a:lnTo>
                <a:lnTo>
                  <a:pt x="6405922" y="563889"/>
                </a:lnTo>
                <a:lnTo>
                  <a:pt x="6432408" y="598996"/>
                </a:lnTo>
                <a:lnTo>
                  <a:pt x="6453855" y="637685"/>
                </a:lnTo>
                <a:lnTo>
                  <a:pt x="6469776" y="679470"/>
                </a:lnTo>
                <a:lnTo>
                  <a:pt x="6479685" y="723864"/>
                </a:lnTo>
                <a:lnTo>
                  <a:pt x="6483096" y="770381"/>
                </a:lnTo>
                <a:lnTo>
                  <a:pt x="6483096" y="2029193"/>
                </a:lnTo>
                <a:lnTo>
                  <a:pt x="6479685" y="2075699"/>
                </a:lnTo>
                <a:lnTo>
                  <a:pt x="6469776" y="2120087"/>
                </a:lnTo>
                <a:lnTo>
                  <a:pt x="6453855" y="2161869"/>
                </a:lnTo>
                <a:lnTo>
                  <a:pt x="6432408" y="2200559"/>
                </a:lnTo>
                <a:lnTo>
                  <a:pt x="6405922" y="2235671"/>
                </a:lnTo>
                <a:lnTo>
                  <a:pt x="6374882" y="2266716"/>
                </a:lnTo>
                <a:lnTo>
                  <a:pt x="6339775" y="2293208"/>
                </a:lnTo>
                <a:lnTo>
                  <a:pt x="6301086" y="2314660"/>
                </a:lnTo>
                <a:lnTo>
                  <a:pt x="6259301" y="2330586"/>
                </a:lnTo>
                <a:lnTo>
                  <a:pt x="6214907" y="2340499"/>
                </a:lnTo>
                <a:lnTo>
                  <a:pt x="6168390" y="2343911"/>
                </a:lnTo>
                <a:lnTo>
                  <a:pt x="4359402" y="2343911"/>
                </a:lnTo>
                <a:lnTo>
                  <a:pt x="4312884" y="2340499"/>
                </a:lnTo>
                <a:lnTo>
                  <a:pt x="4268490" y="2330586"/>
                </a:lnTo>
                <a:lnTo>
                  <a:pt x="4226705" y="2314660"/>
                </a:lnTo>
                <a:lnTo>
                  <a:pt x="4188016" y="2293208"/>
                </a:lnTo>
                <a:lnTo>
                  <a:pt x="4152909" y="2266716"/>
                </a:lnTo>
                <a:lnTo>
                  <a:pt x="4121869" y="2235671"/>
                </a:lnTo>
                <a:lnTo>
                  <a:pt x="4095383" y="2200559"/>
                </a:lnTo>
                <a:lnTo>
                  <a:pt x="4073936" y="2161869"/>
                </a:lnTo>
                <a:lnTo>
                  <a:pt x="4058015" y="2120087"/>
                </a:lnTo>
                <a:lnTo>
                  <a:pt x="4048106" y="2075699"/>
                </a:lnTo>
                <a:lnTo>
                  <a:pt x="4044696" y="2029193"/>
                </a:lnTo>
                <a:lnTo>
                  <a:pt x="4044696" y="770381"/>
                </a:lnTo>
                <a:close/>
              </a:path>
            </a:pathLst>
          </a:custGeom>
          <a:ln w="2857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095500" y="3564635"/>
            <a:ext cx="2324100" cy="338455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340"/>
              </a:spcBef>
            </a:pPr>
            <a:r>
              <a:rPr sz="1600" b="1" dirty="0">
                <a:latin typeface="Arial Narrow"/>
                <a:cs typeface="Arial Narrow"/>
              </a:rPr>
              <a:t>Stage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0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–</a:t>
            </a:r>
            <a:r>
              <a:rPr sz="1600" b="1" spc="-9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All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narrow</a:t>
            </a:r>
            <a:r>
              <a:rPr sz="1600" b="1" spc="-20" dirty="0">
                <a:latin typeface="Arial Narrow"/>
                <a:cs typeface="Arial Narrow"/>
              </a:rPr>
              <a:t> tasks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172200" y="4017264"/>
            <a:ext cx="881380" cy="338455"/>
          </a:xfrm>
          <a:prstGeom prst="rect">
            <a:avLst/>
          </a:prstGeom>
          <a:solidFill>
            <a:srgbClr val="C2FFEF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40"/>
              </a:spcBef>
            </a:pPr>
            <a:r>
              <a:rPr sz="1600" b="1" dirty="0">
                <a:latin typeface="Arial Narrow"/>
                <a:cs typeface="Arial Narrow"/>
              </a:rPr>
              <a:t>Stage</a:t>
            </a:r>
            <a:r>
              <a:rPr sz="1600" b="1" spc="-50" dirty="0">
                <a:latin typeface="Arial Narrow"/>
                <a:cs typeface="Arial Narrow"/>
              </a:rPr>
              <a:t> 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626107" y="4922520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257810" marR="178435" indent="-85725">
              <a:lnSpc>
                <a:spcPts val="1150"/>
              </a:lnSpc>
              <a:spcBef>
                <a:spcPts val="615"/>
              </a:spcBef>
            </a:pPr>
            <a:r>
              <a:rPr sz="1100" b="1" spc="-10" dirty="0">
                <a:latin typeface="Arial Narrow"/>
                <a:cs typeface="Arial Narrow"/>
              </a:rPr>
              <a:t>textFile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30679" y="5369052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253365" marR="182880" indent="-85725">
              <a:lnSpc>
                <a:spcPts val="1150"/>
              </a:lnSpc>
              <a:spcBef>
                <a:spcPts val="545"/>
              </a:spcBef>
            </a:pPr>
            <a:r>
              <a:rPr sz="1100" b="1" spc="-10" dirty="0">
                <a:latin typeface="Arial Narrow"/>
                <a:cs typeface="Arial Narrow"/>
              </a:rPr>
              <a:t>textFile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626107" y="5826252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R="5080" algn="ctr">
              <a:lnSpc>
                <a:spcPts val="1235"/>
              </a:lnSpc>
              <a:spcBef>
                <a:spcPts val="520"/>
              </a:spcBef>
            </a:pPr>
            <a:r>
              <a:rPr sz="1100" b="1" spc="-10" dirty="0">
                <a:latin typeface="Arial Narrow"/>
                <a:cs typeface="Arial Narrow"/>
              </a:rPr>
              <a:t>textFile</a:t>
            </a:r>
            <a:endParaRPr sz="1100">
              <a:latin typeface="Arial Narrow"/>
              <a:cs typeface="Arial Narrow"/>
            </a:endParaRPr>
          </a:p>
          <a:p>
            <a:pPr marR="6985" algn="ctr">
              <a:lnSpc>
                <a:spcPts val="1235"/>
              </a:lnSpc>
            </a:pP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49879" y="4465320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54000" marR="182880" indent="-85725">
              <a:lnSpc>
                <a:spcPts val="1150"/>
              </a:lnSpc>
              <a:spcBef>
                <a:spcPts val="530"/>
              </a:spcBef>
            </a:pPr>
            <a:r>
              <a:rPr sz="1100" b="1" spc="-10" dirty="0">
                <a:latin typeface="Arial Narrow"/>
                <a:cs typeface="Arial Narrow"/>
              </a:rPr>
              <a:t>flatMap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45307" y="4927091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268605" marR="168275" indent="-85725">
              <a:lnSpc>
                <a:spcPts val="1150"/>
              </a:lnSpc>
              <a:spcBef>
                <a:spcPts val="580"/>
              </a:spcBef>
            </a:pPr>
            <a:r>
              <a:rPr sz="1100" b="1" spc="-10" dirty="0">
                <a:latin typeface="Arial Narrow"/>
                <a:cs typeface="Arial Narrow"/>
              </a:rPr>
              <a:t>flatMap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49879" y="5373623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273685" marR="163830" indent="-85725">
              <a:lnSpc>
                <a:spcPts val="1150"/>
              </a:lnSpc>
              <a:spcBef>
                <a:spcPts val="665"/>
              </a:spcBef>
            </a:pPr>
            <a:r>
              <a:rPr sz="1100" b="1" spc="-10" dirty="0">
                <a:latin typeface="Arial Narrow"/>
                <a:cs typeface="Arial Narrow"/>
              </a:rPr>
              <a:t>flatMap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45307" y="5830823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68605" marR="168275" indent="-85725">
              <a:lnSpc>
                <a:spcPts val="1150"/>
              </a:lnSpc>
              <a:spcBef>
                <a:spcPts val="509"/>
              </a:spcBef>
            </a:pPr>
            <a:r>
              <a:rPr sz="1100" b="1" spc="-10" dirty="0">
                <a:latin typeface="Arial Narrow"/>
                <a:cs typeface="Arial Narrow"/>
              </a:rPr>
              <a:t>flatMap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069079" y="4457700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59715" marR="257810" algn="ctr">
              <a:lnSpc>
                <a:spcPts val="1150"/>
              </a:lnSpc>
              <a:spcBef>
                <a:spcPts val="355"/>
              </a:spcBef>
            </a:pPr>
            <a:r>
              <a:rPr sz="1100" b="1" spc="-25" dirty="0">
                <a:latin typeface="Arial Narrow"/>
                <a:cs typeface="Arial Narrow"/>
              </a:rPr>
              <a:t>map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64508" y="4917947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65430" marR="252095" algn="ctr">
              <a:lnSpc>
                <a:spcPts val="1150"/>
              </a:lnSpc>
              <a:spcBef>
                <a:spcPts val="365"/>
              </a:spcBef>
            </a:pPr>
            <a:r>
              <a:rPr sz="1100" b="1" spc="-25" dirty="0">
                <a:latin typeface="Arial Narrow"/>
                <a:cs typeface="Arial Narrow"/>
              </a:rPr>
              <a:t>map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69079" y="5366003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271145" marR="246379" algn="ctr">
              <a:lnSpc>
                <a:spcPts val="1150"/>
              </a:lnSpc>
              <a:spcBef>
                <a:spcPts val="414"/>
              </a:spcBef>
            </a:pPr>
            <a:r>
              <a:rPr sz="1100" b="1" spc="-25" dirty="0">
                <a:latin typeface="Arial Narrow"/>
                <a:cs typeface="Arial Narrow"/>
              </a:rPr>
              <a:t>map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064508" y="5823203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262255" marR="255270" algn="ctr">
              <a:lnSpc>
                <a:spcPts val="1150"/>
              </a:lnSpc>
              <a:spcBef>
                <a:spcPts val="490"/>
              </a:spcBef>
            </a:pPr>
            <a:r>
              <a:rPr sz="1100" b="1" spc="-25" dirty="0">
                <a:latin typeface="Arial Narrow"/>
                <a:cs typeface="Arial Narrow"/>
              </a:rPr>
              <a:t>map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588508" y="5393435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6705" marR="10160" indent="-227329">
              <a:lnSpc>
                <a:spcPts val="1060"/>
              </a:lnSpc>
              <a:spcBef>
                <a:spcPts val="700"/>
              </a:spcBef>
            </a:pPr>
            <a:r>
              <a:rPr sz="1000" b="1" spc="-10" dirty="0">
                <a:latin typeface="Arial Narrow"/>
                <a:cs typeface="Arial Narrow"/>
              </a:rPr>
              <a:t>reduceByKey </a:t>
            </a:r>
            <a:r>
              <a:rPr sz="1000" b="1" spc="-20" dirty="0">
                <a:latin typeface="Arial Narrow"/>
                <a:cs typeface="Arial Narrow"/>
              </a:rPr>
              <a:t>task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812280" y="4934711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267970" marR="245745" indent="-9525">
              <a:lnSpc>
                <a:spcPts val="1150"/>
              </a:lnSpc>
              <a:spcBef>
                <a:spcPts val="535"/>
              </a:spcBef>
            </a:pPr>
            <a:r>
              <a:rPr sz="1100" b="1" spc="-10" dirty="0">
                <a:latin typeface="Arial Narrow"/>
                <a:cs typeface="Arial Narrow"/>
              </a:rPr>
              <a:t>filter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807707" y="5394959"/>
            <a:ext cx="762000" cy="381000"/>
          </a:xfrm>
          <a:prstGeom prst="rect">
            <a:avLst/>
          </a:prstGeom>
          <a:solidFill>
            <a:srgbClr val="D5D5F5"/>
          </a:solidFill>
          <a:ln w="9525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78765" marR="234950" indent="-9525">
              <a:lnSpc>
                <a:spcPts val="1150"/>
              </a:lnSpc>
              <a:spcBef>
                <a:spcPts val="530"/>
              </a:spcBef>
            </a:pPr>
            <a:r>
              <a:rPr sz="1100" b="1" spc="-10" dirty="0">
                <a:latin typeface="Arial Narrow"/>
                <a:cs typeface="Arial Narrow"/>
              </a:rPr>
              <a:t>filter </a:t>
            </a:r>
            <a:r>
              <a:rPr sz="1100" b="1" spc="-20" dirty="0">
                <a:latin typeface="Arial Narrow"/>
                <a:cs typeface="Arial Narrow"/>
              </a:rPr>
              <a:t>task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6961" y="3288029"/>
            <a:ext cx="9032875" cy="3352800"/>
          </a:xfrm>
          <a:custGeom>
            <a:avLst/>
            <a:gdLst/>
            <a:ahLst/>
            <a:cxnLst/>
            <a:rect l="l" t="t" r="r" b="b"/>
            <a:pathLst>
              <a:path w="9032875" h="3352800">
                <a:moveTo>
                  <a:pt x="0" y="558800"/>
                </a:moveTo>
                <a:lnTo>
                  <a:pt x="2051" y="510585"/>
                </a:lnTo>
                <a:lnTo>
                  <a:pt x="8092" y="463509"/>
                </a:lnTo>
                <a:lnTo>
                  <a:pt x="17957" y="417740"/>
                </a:lnTo>
                <a:lnTo>
                  <a:pt x="31477" y="373445"/>
                </a:lnTo>
                <a:lnTo>
                  <a:pt x="48483" y="330792"/>
                </a:lnTo>
                <a:lnTo>
                  <a:pt x="68810" y="289949"/>
                </a:lnTo>
                <a:lnTo>
                  <a:pt x="92288" y="251083"/>
                </a:lnTo>
                <a:lnTo>
                  <a:pt x="118751" y="214362"/>
                </a:lnTo>
                <a:lnTo>
                  <a:pt x="148029" y="179955"/>
                </a:lnTo>
                <a:lnTo>
                  <a:pt x="179957" y="148028"/>
                </a:lnTo>
                <a:lnTo>
                  <a:pt x="214365" y="118750"/>
                </a:lnTo>
                <a:lnTo>
                  <a:pt x="251086" y="92288"/>
                </a:lnTo>
                <a:lnTo>
                  <a:pt x="289953" y="68809"/>
                </a:lnTo>
                <a:lnTo>
                  <a:pt x="330797" y="48483"/>
                </a:lnTo>
                <a:lnTo>
                  <a:pt x="373451" y="31476"/>
                </a:lnTo>
                <a:lnTo>
                  <a:pt x="417748" y="17957"/>
                </a:lnTo>
                <a:lnTo>
                  <a:pt x="463518" y="8092"/>
                </a:lnTo>
                <a:lnTo>
                  <a:pt x="510596" y="2051"/>
                </a:lnTo>
                <a:lnTo>
                  <a:pt x="558812" y="0"/>
                </a:lnTo>
                <a:lnTo>
                  <a:pt x="8473948" y="0"/>
                </a:lnTo>
                <a:lnTo>
                  <a:pt x="8522162" y="2051"/>
                </a:lnTo>
                <a:lnTo>
                  <a:pt x="8569238" y="8092"/>
                </a:lnTo>
                <a:lnTo>
                  <a:pt x="8615007" y="17957"/>
                </a:lnTo>
                <a:lnTo>
                  <a:pt x="8659302" y="31476"/>
                </a:lnTo>
                <a:lnTo>
                  <a:pt x="8701955" y="48483"/>
                </a:lnTo>
                <a:lnTo>
                  <a:pt x="8742798" y="68809"/>
                </a:lnTo>
                <a:lnTo>
                  <a:pt x="8781664" y="92288"/>
                </a:lnTo>
                <a:lnTo>
                  <a:pt x="8818385" y="118750"/>
                </a:lnTo>
                <a:lnTo>
                  <a:pt x="8852792" y="148028"/>
                </a:lnTo>
                <a:lnTo>
                  <a:pt x="8884719" y="179955"/>
                </a:lnTo>
                <a:lnTo>
                  <a:pt x="8913997" y="214362"/>
                </a:lnTo>
                <a:lnTo>
                  <a:pt x="8940459" y="251083"/>
                </a:lnTo>
                <a:lnTo>
                  <a:pt x="8963938" y="289949"/>
                </a:lnTo>
                <a:lnTo>
                  <a:pt x="8984264" y="330792"/>
                </a:lnTo>
                <a:lnTo>
                  <a:pt x="9001271" y="373445"/>
                </a:lnTo>
                <a:lnTo>
                  <a:pt x="9014790" y="417740"/>
                </a:lnTo>
                <a:lnTo>
                  <a:pt x="9024655" y="463509"/>
                </a:lnTo>
                <a:lnTo>
                  <a:pt x="9030696" y="510585"/>
                </a:lnTo>
                <a:lnTo>
                  <a:pt x="9032748" y="558800"/>
                </a:lnTo>
                <a:lnTo>
                  <a:pt x="9032748" y="2793987"/>
                </a:lnTo>
                <a:lnTo>
                  <a:pt x="9030696" y="2842203"/>
                </a:lnTo>
                <a:lnTo>
                  <a:pt x="9024655" y="2889281"/>
                </a:lnTo>
                <a:lnTo>
                  <a:pt x="9014790" y="2935051"/>
                </a:lnTo>
                <a:lnTo>
                  <a:pt x="9001271" y="2979348"/>
                </a:lnTo>
                <a:lnTo>
                  <a:pt x="8984264" y="3022002"/>
                </a:lnTo>
                <a:lnTo>
                  <a:pt x="8963938" y="3062846"/>
                </a:lnTo>
                <a:lnTo>
                  <a:pt x="8940459" y="3101713"/>
                </a:lnTo>
                <a:lnTo>
                  <a:pt x="8913997" y="3138434"/>
                </a:lnTo>
                <a:lnTo>
                  <a:pt x="8884719" y="3172842"/>
                </a:lnTo>
                <a:lnTo>
                  <a:pt x="8852792" y="3204770"/>
                </a:lnTo>
                <a:lnTo>
                  <a:pt x="8818385" y="3234048"/>
                </a:lnTo>
                <a:lnTo>
                  <a:pt x="8781664" y="3260511"/>
                </a:lnTo>
                <a:lnTo>
                  <a:pt x="8742798" y="3283989"/>
                </a:lnTo>
                <a:lnTo>
                  <a:pt x="8701955" y="3304316"/>
                </a:lnTo>
                <a:lnTo>
                  <a:pt x="8659302" y="3321322"/>
                </a:lnTo>
                <a:lnTo>
                  <a:pt x="8615007" y="3334842"/>
                </a:lnTo>
                <a:lnTo>
                  <a:pt x="8569238" y="3344707"/>
                </a:lnTo>
                <a:lnTo>
                  <a:pt x="8522162" y="3350748"/>
                </a:lnTo>
                <a:lnTo>
                  <a:pt x="8473948" y="3352800"/>
                </a:lnTo>
                <a:lnTo>
                  <a:pt x="558812" y="3352800"/>
                </a:lnTo>
                <a:lnTo>
                  <a:pt x="510596" y="3350748"/>
                </a:lnTo>
                <a:lnTo>
                  <a:pt x="463518" y="3344707"/>
                </a:lnTo>
                <a:lnTo>
                  <a:pt x="417748" y="3334842"/>
                </a:lnTo>
                <a:lnTo>
                  <a:pt x="373451" y="3321322"/>
                </a:lnTo>
                <a:lnTo>
                  <a:pt x="330797" y="3304316"/>
                </a:lnTo>
                <a:lnTo>
                  <a:pt x="289953" y="3283989"/>
                </a:lnTo>
                <a:lnTo>
                  <a:pt x="251086" y="3260511"/>
                </a:lnTo>
                <a:lnTo>
                  <a:pt x="214365" y="3234048"/>
                </a:lnTo>
                <a:lnTo>
                  <a:pt x="179957" y="3204770"/>
                </a:lnTo>
                <a:lnTo>
                  <a:pt x="148029" y="3172842"/>
                </a:lnTo>
                <a:lnTo>
                  <a:pt x="118751" y="3138434"/>
                </a:lnTo>
                <a:lnTo>
                  <a:pt x="92288" y="3101713"/>
                </a:lnTo>
                <a:lnTo>
                  <a:pt x="68810" y="3062846"/>
                </a:lnTo>
                <a:lnTo>
                  <a:pt x="48483" y="3022002"/>
                </a:lnTo>
                <a:lnTo>
                  <a:pt x="31477" y="2979348"/>
                </a:lnTo>
                <a:lnTo>
                  <a:pt x="17957" y="2935051"/>
                </a:lnTo>
                <a:lnTo>
                  <a:pt x="8092" y="2889281"/>
                </a:lnTo>
                <a:lnTo>
                  <a:pt x="2051" y="2842203"/>
                </a:lnTo>
                <a:lnTo>
                  <a:pt x="0" y="2793987"/>
                </a:lnTo>
                <a:lnTo>
                  <a:pt x="0" y="558800"/>
                </a:lnTo>
                <a:close/>
              </a:path>
            </a:pathLst>
          </a:custGeom>
          <a:ln w="28575">
            <a:solidFill>
              <a:srgbClr val="99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100059" y="5161788"/>
            <a:ext cx="662940" cy="4254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50"/>
              </a:spcBef>
            </a:pPr>
            <a:r>
              <a:rPr sz="1100" b="1" spc="-10" dirty="0">
                <a:latin typeface="Arial Narrow"/>
                <a:cs typeface="Arial Narrow"/>
              </a:rPr>
              <a:t>collect()</a:t>
            </a:r>
            <a:endParaRPr sz="1100">
              <a:latin typeface="Arial Narrow"/>
              <a:cs typeface="Arial Narrow"/>
            </a:endParaRPr>
          </a:p>
        </p:txBody>
      </p:sp>
      <p:pic>
        <p:nvPicPr>
          <p:cNvPr id="82" name="object 8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1972" y="1104716"/>
            <a:ext cx="1657134" cy="2117883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4038600" y="6504431"/>
            <a:ext cx="891540" cy="25463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350"/>
              </a:spcBef>
            </a:pPr>
            <a:r>
              <a:rPr sz="1050" b="1" dirty="0">
                <a:latin typeface="Arial Narrow"/>
                <a:cs typeface="Arial Narrow"/>
              </a:rPr>
              <a:t>Shuffle</a:t>
            </a:r>
            <a:r>
              <a:rPr sz="1050" b="1" spc="-35" dirty="0">
                <a:latin typeface="Arial Narrow"/>
                <a:cs typeface="Arial Narrow"/>
              </a:rPr>
              <a:t> </a:t>
            </a:r>
            <a:r>
              <a:rPr sz="1050" b="1" spc="-10" dirty="0">
                <a:latin typeface="Arial Narrow"/>
                <a:cs typeface="Arial Narrow"/>
              </a:rPr>
              <a:t>write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562600" y="6477000"/>
            <a:ext cx="891540" cy="25463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350"/>
              </a:spcBef>
            </a:pPr>
            <a:r>
              <a:rPr sz="1050" b="1" dirty="0">
                <a:latin typeface="Arial Narrow"/>
                <a:cs typeface="Arial Narrow"/>
              </a:rPr>
              <a:t>Shuffle</a:t>
            </a:r>
            <a:r>
              <a:rPr sz="1050" b="1" spc="-35" dirty="0">
                <a:latin typeface="Arial Narrow"/>
                <a:cs typeface="Arial Narrow"/>
              </a:rPr>
              <a:t> </a:t>
            </a:r>
            <a:r>
              <a:rPr sz="1050" b="1" spc="-20" dirty="0">
                <a:latin typeface="Arial Narrow"/>
                <a:cs typeface="Arial Narrow"/>
              </a:rPr>
              <a:t>read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111752" y="3108960"/>
            <a:ext cx="887094" cy="353695"/>
          </a:xfrm>
          <a:prstGeom prst="rect">
            <a:avLst/>
          </a:prstGeom>
          <a:solidFill>
            <a:srgbClr val="FDC4EB"/>
          </a:solidFill>
          <a:ln w="9525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455"/>
              </a:spcBef>
            </a:pPr>
            <a:r>
              <a:rPr sz="1600" b="1" spc="-25" dirty="0">
                <a:latin typeface="Arial Narrow"/>
                <a:cs typeface="Arial Narrow"/>
              </a:rPr>
              <a:t>Job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07340" y="1061084"/>
            <a:ext cx="325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Query: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Find</a:t>
            </a:r>
            <a:r>
              <a:rPr sz="1800" b="1" spc="-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words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that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occurred</a:t>
            </a:r>
            <a:r>
              <a:rPr sz="1800" b="1" spc="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&gt;</a:t>
            </a:r>
            <a:r>
              <a:rPr sz="1800" b="1" spc="-20" dirty="0">
                <a:latin typeface="Arial Narrow"/>
                <a:cs typeface="Arial Narrow"/>
              </a:rPr>
              <a:t> </a:t>
            </a:r>
            <a:r>
              <a:rPr sz="1800" b="1" spc="-50" dirty="0">
                <a:latin typeface="Arial Narrow"/>
                <a:cs typeface="Arial Narrow"/>
              </a:rPr>
              <a:t>1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96011" y="304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371600" y="0"/>
                </a:moveTo>
                <a:lnTo>
                  <a:pt x="0" y="0"/>
                </a:lnTo>
                <a:lnTo>
                  <a:pt x="0" y="457200"/>
                </a:lnTo>
                <a:lnTo>
                  <a:pt x="1371600" y="45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Big</a:t>
            </a:r>
            <a:r>
              <a:rPr spc="-50" dirty="0"/>
              <a:t> </a:t>
            </a:r>
            <a:r>
              <a:rPr dirty="0"/>
              <a:t>Picture:</a:t>
            </a:r>
            <a:r>
              <a:rPr spc="-35" dirty="0"/>
              <a:t> </a:t>
            </a:r>
            <a:r>
              <a:rPr dirty="0">
                <a:solidFill>
                  <a:srgbClr val="3333CC"/>
                </a:solidFill>
              </a:rPr>
              <a:t>Job</a:t>
            </a:r>
            <a:r>
              <a:rPr spc="-40" dirty="0">
                <a:solidFill>
                  <a:srgbClr val="3333CC"/>
                </a:solidFill>
              </a:rPr>
              <a:t> </a:t>
            </a:r>
            <a:r>
              <a:rPr dirty="0"/>
              <a:t>&gt;</a:t>
            </a:r>
            <a:r>
              <a:rPr spc="-60" dirty="0"/>
              <a:t> </a:t>
            </a:r>
            <a:r>
              <a:rPr dirty="0"/>
              <a:t>Stages</a:t>
            </a:r>
            <a:r>
              <a:rPr spc="-20" dirty="0"/>
              <a:t> </a:t>
            </a:r>
            <a:r>
              <a:rPr dirty="0"/>
              <a:t>&gt;</a:t>
            </a:r>
            <a:r>
              <a:rPr spc="-55" dirty="0"/>
              <a:t> </a:t>
            </a:r>
            <a:r>
              <a:rPr spc="-10" dirty="0"/>
              <a:t>Tasks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4986909" y="1363726"/>
            <a:ext cx="1880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Forcing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4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Partitions </a:t>
            </a:r>
            <a:r>
              <a:rPr sz="1800" b="1" dirty="0">
                <a:latin typeface="Arial Narrow"/>
                <a:cs typeface="Arial Narrow"/>
              </a:rPr>
              <a:t>and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2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Partitions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spc="-20" dirty="0">
                <a:latin typeface="Arial Narrow"/>
                <a:cs typeface="Arial Narrow"/>
              </a:rPr>
              <a:t>here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895600" y="1438274"/>
            <a:ext cx="2068830" cy="938530"/>
          </a:xfrm>
          <a:custGeom>
            <a:avLst/>
            <a:gdLst/>
            <a:ahLst/>
            <a:cxnLst/>
            <a:rect l="l" t="t" r="r" b="b"/>
            <a:pathLst>
              <a:path w="2068829" h="938530">
                <a:moveTo>
                  <a:pt x="2068322" y="104521"/>
                </a:moveTo>
                <a:lnTo>
                  <a:pt x="2057400" y="78105"/>
                </a:lnTo>
                <a:lnTo>
                  <a:pt x="2057400" y="57150"/>
                </a:lnTo>
                <a:lnTo>
                  <a:pt x="2048725" y="57150"/>
                </a:lnTo>
                <a:lnTo>
                  <a:pt x="2046478" y="51689"/>
                </a:lnTo>
                <a:lnTo>
                  <a:pt x="2033193" y="57150"/>
                </a:lnTo>
                <a:lnTo>
                  <a:pt x="1695450" y="57150"/>
                </a:lnTo>
                <a:lnTo>
                  <a:pt x="1695450" y="0"/>
                </a:lnTo>
                <a:lnTo>
                  <a:pt x="1524000" y="85725"/>
                </a:lnTo>
                <a:lnTo>
                  <a:pt x="1695450" y="171450"/>
                </a:lnTo>
                <a:lnTo>
                  <a:pt x="1695450" y="114300"/>
                </a:lnTo>
                <a:lnTo>
                  <a:pt x="1894217" y="114300"/>
                </a:lnTo>
                <a:lnTo>
                  <a:pt x="147701" y="832548"/>
                </a:lnTo>
                <a:lnTo>
                  <a:pt x="125984" y="779653"/>
                </a:lnTo>
                <a:lnTo>
                  <a:pt x="0" y="924179"/>
                </a:lnTo>
                <a:lnTo>
                  <a:pt x="191135" y="938276"/>
                </a:lnTo>
                <a:lnTo>
                  <a:pt x="173863" y="896239"/>
                </a:lnTo>
                <a:lnTo>
                  <a:pt x="169405" y="885380"/>
                </a:lnTo>
                <a:lnTo>
                  <a:pt x="2044534" y="114300"/>
                </a:lnTo>
                <a:lnTo>
                  <a:pt x="2057400" y="114300"/>
                </a:lnTo>
                <a:lnTo>
                  <a:pt x="2057400" y="109016"/>
                </a:lnTo>
                <a:lnTo>
                  <a:pt x="2068322" y="1045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47548" y="3526027"/>
            <a:ext cx="676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5930" algn="l"/>
              </a:tabLst>
            </a:pPr>
            <a:r>
              <a:rPr sz="1400" b="1" spc="-25" dirty="0">
                <a:latin typeface="Arial Narrow"/>
                <a:cs typeface="Arial Narrow"/>
              </a:rPr>
              <a:t>Job</a:t>
            </a:r>
            <a:r>
              <a:rPr sz="1400" b="1" dirty="0">
                <a:latin typeface="Arial Narrow"/>
                <a:cs typeface="Arial Narrow"/>
              </a:rPr>
              <a:t>	= </a:t>
            </a:r>
            <a:r>
              <a:rPr sz="1400" b="1" spc="-50" dirty="0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47548" y="3739388"/>
            <a:ext cx="672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 Narrow"/>
                <a:cs typeface="Arial Narrow"/>
              </a:rPr>
              <a:t>Stage</a:t>
            </a:r>
            <a:r>
              <a:rPr sz="1400" b="1" spc="-1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=</a:t>
            </a:r>
            <a:r>
              <a:rPr sz="1400" b="1" spc="10" dirty="0">
                <a:latin typeface="Arial Narrow"/>
                <a:cs typeface="Arial Narrow"/>
              </a:rPr>
              <a:t> </a:t>
            </a:r>
            <a:r>
              <a:rPr sz="1400" b="1" spc="-50" dirty="0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47548" y="3952747"/>
            <a:ext cx="6769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 Narrow"/>
                <a:cs typeface="Arial Narrow"/>
              </a:rPr>
              <a:t>Tasks</a:t>
            </a:r>
            <a:r>
              <a:rPr sz="1400" b="1" spc="-4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=</a:t>
            </a:r>
            <a:r>
              <a:rPr sz="1400" b="1" spc="-15" dirty="0">
                <a:latin typeface="Arial Narrow"/>
                <a:cs typeface="Arial Narrow"/>
              </a:rPr>
              <a:t> </a:t>
            </a:r>
            <a:r>
              <a:rPr sz="1400" b="1" spc="-50" dirty="0">
                <a:latin typeface="Arial Narrow"/>
                <a:cs typeface="Arial Narrow"/>
              </a:rPr>
              <a:t>6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/>
              <a:t>Spark</a:t>
            </a:r>
            <a:r>
              <a:rPr spc="-75" dirty="0"/>
              <a:t> </a:t>
            </a:r>
            <a:r>
              <a:rPr spc="-25" dirty="0"/>
              <a:t>UI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751" y="1240282"/>
            <a:ext cx="81419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8290">
              <a:lnSpc>
                <a:spcPts val="2155"/>
              </a:lnSpc>
              <a:spcBef>
                <a:spcPts val="100"/>
              </a:spcBef>
              <a:buClr>
                <a:srgbClr val="1F2023"/>
              </a:buClr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1800" spc="-40" dirty="0">
                <a:latin typeface="Lucida Sans"/>
                <a:cs typeface="Lucida Sans"/>
              </a:rPr>
              <a:t>Spark</a:t>
            </a:r>
            <a:r>
              <a:rPr sz="1800" spc="-70" dirty="0">
                <a:latin typeface="Lucida Sans"/>
                <a:cs typeface="Lucida Sans"/>
              </a:rPr>
              <a:t> </a:t>
            </a:r>
            <a:r>
              <a:rPr sz="1800" spc="-40" dirty="0">
                <a:latin typeface="Lucida Sans"/>
                <a:cs typeface="Lucida Sans"/>
              </a:rPr>
              <a:t>provides</a:t>
            </a:r>
            <a:r>
              <a:rPr sz="1800" spc="-95" dirty="0">
                <a:latin typeface="Lucida Sans"/>
                <a:cs typeface="Lucida Sans"/>
              </a:rPr>
              <a:t> </a:t>
            </a:r>
            <a:r>
              <a:rPr sz="1800" dirty="0">
                <a:latin typeface="Lucida Sans"/>
                <a:cs typeface="Lucida Sans"/>
              </a:rPr>
              <a:t>a</a:t>
            </a:r>
            <a:r>
              <a:rPr sz="1800" spc="-80" dirty="0">
                <a:latin typeface="Lucida Sans"/>
                <a:cs typeface="Lucida Sans"/>
              </a:rPr>
              <a:t> </a:t>
            </a:r>
            <a:r>
              <a:rPr sz="1800" spc="-40" dirty="0">
                <a:latin typeface="Lucida Sans"/>
                <a:cs typeface="Lucida Sans"/>
              </a:rPr>
              <a:t>suite</a:t>
            </a:r>
            <a:r>
              <a:rPr sz="1800" spc="-90" dirty="0">
                <a:latin typeface="Lucida Sans"/>
                <a:cs typeface="Lucida Sans"/>
              </a:rPr>
              <a:t> </a:t>
            </a:r>
            <a:r>
              <a:rPr sz="1800" spc="-45" dirty="0">
                <a:latin typeface="Lucida Sans"/>
                <a:cs typeface="Lucida Sans"/>
              </a:rPr>
              <a:t>of</a:t>
            </a:r>
            <a:r>
              <a:rPr sz="1800" spc="-85" dirty="0">
                <a:latin typeface="Lucida Sans"/>
                <a:cs typeface="Lucida Sans"/>
              </a:rPr>
              <a:t> </a:t>
            </a:r>
            <a:r>
              <a:rPr sz="1800" dirty="0">
                <a:latin typeface="Lucida Sans"/>
                <a:cs typeface="Lucida Sans"/>
              </a:rPr>
              <a:t>Web</a:t>
            </a:r>
            <a:r>
              <a:rPr sz="1800" spc="-90" dirty="0">
                <a:latin typeface="Lucida Sans"/>
                <a:cs typeface="Lucida Sans"/>
              </a:rPr>
              <a:t> </a:t>
            </a:r>
            <a:r>
              <a:rPr sz="1800" spc="-35" dirty="0">
                <a:latin typeface="Lucida Sans"/>
                <a:cs typeface="Lucida Sans"/>
              </a:rPr>
              <a:t>UI/User</a:t>
            </a:r>
            <a:r>
              <a:rPr sz="1800" spc="-70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Interfaces</a:t>
            </a:r>
            <a:endParaRPr sz="1800">
              <a:latin typeface="Lucida Sans"/>
              <a:cs typeface="Lucida Sans"/>
            </a:endParaRPr>
          </a:p>
          <a:p>
            <a:pPr marL="243840">
              <a:lnSpc>
                <a:spcPts val="2155"/>
              </a:lnSpc>
            </a:pPr>
            <a:r>
              <a:rPr sz="1800" spc="-75" dirty="0">
                <a:latin typeface="Lucida Sans"/>
                <a:cs typeface="Lucida Sans"/>
              </a:rPr>
              <a:t>(</a:t>
            </a:r>
            <a:r>
              <a:rPr sz="1800" u="sng" spc="-75" dirty="0">
                <a:solidFill>
                  <a:srgbClr val="4183C4"/>
                </a:solidFill>
                <a:uFill>
                  <a:solidFill>
                    <a:srgbClr val="4183C4"/>
                  </a:solidFill>
                </a:uFill>
                <a:latin typeface="Lucida Sans"/>
                <a:cs typeface="Lucida Sans"/>
              </a:rPr>
              <a:t>Jobs</a:t>
            </a:r>
            <a:r>
              <a:rPr sz="1800" spc="-75" dirty="0">
                <a:latin typeface="Lucida Sans"/>
                <a:cs typeface="Lucida Sans"/>
              </a:rPr>
              <a:t>,</a:t>
            </a:r>
            <a:r>
              <a:rPr sz="1800" spc="-95" dirty="0">
                <a:latin typeface="Lucida Sans"/>
                <a:cs typeface="Lucida Sans"/>
              </a:rPr>
              <a:t> </a:t>
            </a:r>
            <a:r>
              <a:rPr sz="1800" u="sng" spc="-55" dirty="0">
                <a:solidFill>
                  <a:srgbClr val="4183C4"/>
                </a:solidFill>
                <a:uFill>
                  <a:solidFill>
                    <a:srgbClr val="4183C4"/>
                  </a:solidFill>
                </a:uFill>
                <a:latin typeface="Lucida Sans"/>
                <a:cs typeface="Lucida Sans"/>
              </a:rPr>
              <a:t>Stages</a:t>
            </a:r>
            <a:r>
              <a:rPr sz="1800" spc="-55" dirty="0">
                <a:latin typeface="Lucida Sans"/>
                <a:cs typeface="Lucida Sans"/>
              </a:rPr>
              <a:t>,</a:t>
            </a:r>
            <a:r>
              <a:rPr sz="1800" spc="-75" dirty="0">
                <a:latin typeface="Lucida Sans"/>
                <a:cs typeface="Lucida Sans"/>
              </a:rPr>
              <a:t> </a:t>
            </a:r>
            <a:r>
              <a:rPr sz="1800" u="sng" spc="-95" dirty="0">
                <a:solidFill>
                  <a:srgbClr val="4183C4"/>
                </a:solidFill>
                <a:uFill>
                  <a:solidFill>
                    <a:srgbClr val="4183C4"/>
                  </a:solidFill>
                </a:uFill>
                <a:latin typeface="Lucida Sans"/>
                <a:cs typeface="Lucida Sans"/>
              </a:rPr>
              <a:t>Tasks</a:t>
            </a:r>
            <a:r>
              <a:rPr sz="1800" spc="-95" dirty="0">
                <a:latin typeface="Lucida Sans"/>
                <a:cs typeface="Lucida Sans"/>
              </a:rPr>
              <a:t>, </a:t>
            </a:r>
            <a:r>
              <a:rPr sz="1800" u="sng" spc="-45" dirty="0">
                <a:solidFill>
                  <a:srgbClr val="4183C4"/>
                </a:solidFill>
                <a:uFill>
                  <a:solidFill>
                    <a:srgbClr val="4183C4"/>
                  </a:solidFill>
                </a:uFill>
                <a:latin typeface="Lucida Sans"/>
                <a:cs typeface="Lucida Sans"/>
              </a:rPr>
              <a:t>Storage</a:t>
            </a:r>
            <a:r>
              <a:rPr sz="1800" spc="-45" dirty="0">
                <a:latin typeface="Lucida Sans"/>
                <a:cs typeface="Lucida Sans"/>
              </a:rPr>
              <a:t>,</a:t>
            </a:r>
            <a:r>
              <a:rPr sz="1800" spc="-65" dirty="0">
                <a:latin typeface="Lucida Sans"/>
                <a:cs typeface="Lucida Sans"/>
              </a:rPr>
              <a:t> </a:t>
            </a:r>
            <a:r>
              <a:rPr sz="1800" u="sng" spc="-40" dirty="0">
                <a:solidFill>
                  <a:srgbClr val="4183C4"/>
                </a:solidFill>
                <a:uFill>
                  <a:solidFill>
                    <a:srgbClr val="4183C4"/>
                  </a:solidFill>
                </a:uFill>
                <a:latin typeface="Lucida Sans"/>
                <a:cs typeface="Lucida Sans"/>
              </a:rPr>
              <a:t>Environment</a:t>
            </a:r>
            <a:r>
              <a:rPr sz="1800" spc="-40" dirty="0">
                <a:latin typeface="Lucida Sans"/>
                <a:cs typeface="Lucida Sans"/>
              </a:rPr>
              <a:t>,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u="sng" spc="-60" dirty="0">
                <a:solidFill>
                  <a:srgbClr val="4183C4"/>
                </a:solidFill>
                <a:uFill>
                  <a:solidFill>
                    <a:srgbClr val="4183C4"/>
                  </a:solidFill>
                </a:uFill>
                <a:latin typeface="Lucida Sans"/>
                <a:cs typeface="Lucida Sans"/>
              </a:rPr>
              <a:t>Executors</a:t>
            </a:r>
            <a:r>
              <a:rPr sz="1800" spc="-60" dirty="0">
                <a:latin typeface="Lucida Sans"/>
                <a:cs typeface="Lucida Sans"/>
              </a:rPr>
              <a:t>,</a:t>
            </a:r>
            <a:r>
              <a:rPr sz="1800" spc="-95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and</a:t>
            </a:r>
            <a:r>
              <a:rPr sz="1800" spc="-80" dirty="0">
                <a:latin typeface="Lucida Sans"/>
                <a:cs typeface="Lucida Sans"/>
              </a:rPr>
              <a:t> </a:t>
            </a:r>
            <a:r>
              <a:rPr sz="1800" u="sng" spc="-20" dirty="0">
                <a:solidFill>
                  <a:srgbClr val="4183C4"/>
                </a:solidFill>
                <a:uFill>
                  <a:solidFill>
                    <a:srgbClr val="4183C4"/>
                  </a:solidFill>
                </a:uFill>
                <a:latin typeface="Lucida Sans"/>
                <a:cs typeface="Lucida Sans"/>
              </a:rPr>
              <a:t>SQL</a:t>
            </a:r>
            <a:r>
              <a:rPr sz="1800" spc="-20" dirty="0">
                <a:latin typeface="Lucida Sans"/>
                <a:cs typeface="Lucida Sans"/>
              </a:rPr>
              <a:t>)</a:t>
            </a:r>
            <a:r>
              <a:rPr sz="1800" spc="-80" dirty="0">
                <a:latin typeface="Lucida Sans"/>
                <a:cs typeface="Lucida Sans"/>
              </a:rPr>
              <a:t> </a:t>
            </a:r>
            <a:r>
              <a:rPr sz="1800" spc="-40" dirty="0">
                <a:latin typeface="Lucida Sans"/>
                <a:cs typeface="Lucida Sans"/>
              </a:rPr>
              <a:t>to</a:t>
            </a:r>
            <a:r>
              <a:rPr sz="1800" spc="-95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monitor</a:t>
            </a:r>
            <a:endParaRPr sz="1800">
              <a:latin typeface="Lucida Sans"/>
              <a:cs typeface="Lucida Sans"/>
            </a:endParaRPr>
          </a:p>
          <a:p>
            <a:pPr marL="243840">
              <a:lnSpc>
                <a:spcPct val="100000"/>
              </a:lnSpc>
            </a:pPr>
            <a:r>
              <a:rPr sz="1800" spc="-20" dirty="0">
                <a:latin typeface="Lucida Sans"/>
                <a:cs typeface="Lucida Sans"/>
              </a:rPr>
              <a:t>the</a:t>
            </a:r>
            <a:r>
              <a:rPr sz="1800" spc="-85" dirty="0">
                <a:latin typeface="Lucida Sans"/>
                <a:cs typeface="Lucida Sans"/>
              </a:rPr>
              <a:t> </a:t>
            </a:r>
            <a:r>
              <a:rPr sz="1800" spc="-50" dirty="0">
                <a:latin typeface="Lucida Sans"/>
                <a:cs typeface="Lucida Sans"/>
              </a:rPr>
              <a:t>status</a:t>
            </a:r>
            <a:r>
              <a:rPr sz="1800" spc="-85" dirty="0">
                <a:latin typeface="Lucida Sans"/>
                <a:cs typeface="Lucida Sans"/>
              </a:rPr>
              <a:t> </a:t>
            </a:r>
            <a:r>
              <a:rPr sz="1800" spc="-45" dirty="0">
                <a:latin typeface="Lucida Sans"/>
                <a:cs typeface="Lucida Sans"/>
              </a:rPr>
              <a:t>of</a:t>
            </a:r>
            <a:r>
              <a:rPr sz="1800" spc="-80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your</a:t>
            </a:r>
            <a:r>
              <a:rPr sz="1800" spc="-80" dirty="0">
                <a:latin typeface="Lucida Sans"/>
                <a:cs typeface="Lucida Sans"/>
              </a:rPr>
              <a:t> </a:t>
            </a:r>
            <a:r>
              <a:rPr sz="1800" spc="-40" dirty="0">
                <a:latin typeface="Lucida Sans"/>
                <a:cs typeface="Lucida Sans"/>
              </a:rPr>
              <a:t>Spark/PySpark</a:t>
            </a:r>
            <a:r>
              <a:rPr sz="1800" spc="-50" dirty="0">
                <a:latin typeface="Lucida Sans"/>
                <a:cs typeface="Lucida Sans"/>
              </a:rPr>
              <a:t> </a:t>
            </a:r>
            <a:r>
              <a:rPr sz="1800" spc="-55" dirty="0">
                <a:latin typeface="Lucida Sans"/>
                <a:cs typeface="Lucida Sans"/>
              </a:rPr>
              <a:t>application,</a:t>
            </a:r>
            <a:r>
              <a:rPr sz="1800" spc="-95" dirty="0">
                <a:latin typeface="Lucida Sans"/>
                <a:cs typeface="Lucida Sans"/>
              </a:rPr>
              <a:t> </a:t>
            </a:r>
            <a:r>
              <a:rPr sz="1800" spc="-25" dirty="0">
                <a:latin typeface="Lucida Sans"/>
                <a:cs typeface="Lucida Sans"/>
              </a:rPr>
              <a:t>resource</a:t>
            </a:r>
            <a:r>
              <a:rPr sz="1800" spc="-65" dirty="0">
                <a:latin typeface="Lucida Sans"/>
                <a:cs typeface="Lucida Sans"/>
              </a:rPr>
              <a:t> </a:t>
            </a:r>
            <a:r>
              <a:rPr sz="1800" spc="-40" dirty="0">
                <a:latin typeface="Lucida Sans"/>
                <a:cs typeface="Lucida Sans"/>
              </a:rPr>
              <a:t>consumption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25" dirty="0">
                <a:latin typeface="Lucida Sans"/>
                <a:cs typeface="Lucida Sans"/>
              </a:rPr>
              <a:t>of</a:t>
            </a:r>
            <a:endParaRPr sz="1800">
              <a:latin typeface="Lucida Sans"/>
              <a:cs typeface="Lucida Sans"/>
            </a:endParaRPr>
          </a:p>
          <a:p>
            <a:pPr marL="243840">
              <a:lnSpc>
                <a:spcPct val="100000"/>
              </a:lnSpc>
              <a:spcBef>
                <a:spcPts val="15"/>
              </a:spcBef>
            </a:pPr>
            <a:r>
              <a:rPr sz="1800" spc="-35" dirty="0">
                <a:latin typeface="Lucida Sans"/>
                <a:cs typeface="Lucida Sans"/>
              </a:rPr>
              <a:t>Spark</a:t>
            </a:r>
            <a:r>
              <a:rPr sz="1800" spc="-105" dirty="0">
                <a:latin typeface="Lucida Sans"/>
                <a:cs typeface="Lucida Sans"/>
              </a:rPr>
              <a:t> </a:t>
            </a:r>
            <a:r>
              <a:rPr sz="1800" spc="-55" dirty="0">
                <a:latin typeface="Lucida Sans"/>
                <a:cs typeface="Lucida Sans"/>
              </a:rPr>
              <a:t>cluster,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and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35" dirty="0">
                <a:latin typeface="Lucida Sans"/>
                <a:cs typeface="Lucida Sans"/>
              </a:rPr>
              <a:t>Spark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configurations</a:t>
            </a:r>
            <a:endParaRPr sz="1800">
              <a:latin typeface="Lucida Sans"/>
              <a:cs typeface="Lucida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5798" y="2482214"/>
            <a:ext cx="8297545" cy="3912870"/>
            <a:chOff x="415798" y="2482214"/>
            <a:chExt cx="8297545" cy="3912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436" y="2504444"/>
              <a:ext cx="8263128" cy="38811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5673" y="2486977"/>
              <a:ext cx="8272780" cy="3903345"/>
            </a:xfrm>
            <a:custGeom>
              <a:avLst/>
              <a:gdLst/>
              <a:ahLst/>
              <a:cxnLst/>
              <a:rect l="l" t="t" r="r" b="b"/>
              <a:pathLst>
                <a:path w="8272780" h="3903345">
                  <a:moveTo>
                    <a:pt x="0" y="3903345"/>
                  </a:moveTo>
                  <a:lnTo>
                    <a:pt x="8272653" y="3903345"/>
                  </a:lnTo>
                  <a:lnTo>
                    <a:pt x="8272653" y="0"/>
                  </a:lnTo>
                  <a:lnTo>
                    <a:pt x="0" y="0"/>
                  </a:lnTo>
                  <a:lnTo>
                    <a:pt x="0" y="39033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198" y="2853689"/>
              <a:ext cx="4589145" cy="314325"/>
            </a:xfrm>
            <a:custGeom>
              <a:avLst/>
              <a:gdLst/>
              <a:ahLst/>
              <a:cxnLst/>
              <a:rect l="l" t="t" r="r" b="b"/>
              <a:pathLst>
                <a:path w="4589145" h="314325">
                  <a:moveTo>
                    <a:pt x="0" y="313943"/>
                  </a:moveTo>
                  <a:lnTo>
                    <a:pt x="4588764" y="313943"/>
                  </a:lnTo>
                  <a:lnTo>
                    <a:pt x="4588764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5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02</a:t>
            </a:r>
            <a:r>
              <a:rPr dirty="0"/>
              <a:t>:</a:t>
            </a:r>
            <a:r>
              <a:rPr spc="-40" dirty="0"/>
              <a:t> </a:t>
            </a:r>
            <a:r>
              <a:rPr dirty="0"/>
              <a:t>Spark</a:t>
            </a:r>
            <a:r>
              <a:rPr spc="-25" dirty="0"/>
              <a:t> </a:t>
            </a:r>
            <a:r>
              <a:rPr dirty="0"/>
              <a:t>UI</a:t>
            </a:r>
            <a:r>
              <a:rPr spc="-40" dirty="0"/>
              <a:t> </a:t>
            </a:r>
            <a:r>
              <a:rPr spc="-10" dirty="0"/>
              <a:t>walkthrough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751" y="1238758"/>
            <a:ext cx="772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spc="-100" dirty="0">
                <a:latin typeface="Lucida Sans"/>
                <a:cs typeface="Lucida Sans"/>
              </a:rPr>
              <a:t>To</a:t>
            </a:r>
            <a:r>
              <a:rPr sz="1800" spc="-105" dirty="0">
                <a:latin typeface="Lucida Sans"/>
                <a:cs typeface="Lucida Sans"/>
              </a:rPr>
              <a:t> </a:t>
            </a:r>
            <a:r>
              <a:rPr sz="1800" spc="-50" dirty="0">
                <a:latin typeface="Lucida Sans"/>
                <a:cs typeface="Lucida Sans"/>
              </a:rPr>
              <a:t>drill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down</a:t>
            </a:r>
            <a:r>
              <a:rPr sz="1800" spc="-110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on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60" dirty="0">
                <a:latin typeface="Lucida Sans"/>
                <a:cs typeface="Lucida Sans"/>
              </a:rPr>
              <a:t>specific</a:t>
            </a:r>
            <a:r>
              <a:rPr sz="1800" spc="-90" dirty="0">
                <a:latin typeface="Lucida Sans"/>
                <a:cs typeface="Lucida Sans"/>
              </a:rPr>
              <a:t> </a:t>
            </a:r>
            <a:r>
              <a:rPr sz="1800" spc="-65" dirty="0">
                <a:latin typeface="Lucida Sans"/>
                <a:cs typeface="Lucida Sans"/>
              </a:rPr>
              <a:t>object,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95" dirty="0">
                <a:latin typeface="Lucida Sans"/>
                <a:cs typeface="Lucida Sans"/>
              </a:rPr>
              <a:t>click</a:t>
            </a:r>
            <a:r>
              <a:rPr sz="1800" spc="-75" dirty="0">
                <a:latin typeface="Lucida Sans"/>
                <a:cs typeface="Lucida Sans"/>
              </a:rPr>
              <a:t> </a:t>
            </a:r>
            <a:r>
              <a:rPr sz="1800" spc="-30" dirty="0">
                <a:latin typeface="Lucida Sans"/>
                <a:cs typeface="Lucida Sans"/>
              </a:rPr>
              <a:t>on</a:t>
            </a:r>
            <a:r>
              <a:rPr sz="1800" spc="-110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the</a:t>
            </a:r>
            <a:r>
              <a:rPr sz="1800" spc="-90" dirty="0">
                <a:latin typeface="Lucida Sans"/>
                <a:cs typeface="Lucida Sans"/>
              </a:rPr>
              <a:t> </a:t>
            </a:r>
            <a:r>
              <a:rPr sz="1800" spc="-55" dirty="0">
                <a:latin typeface="Lucida Sans"/>
                <a:cs typeface="Lucida Sans"/>
              </a:rPr>
              <a:t>hotlink</a:t>
            </a:r>
            <a:r>
              <a:rPr sz="1800" spc="-110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under</a:t>
            </a:r>
            <a:r>
              <a:rPr sz="1800" spc="-105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'</a:t>
            </a:r>
            <a:r>
              <a:rPr sz="1800" spc="-10" dirty="0">
                <a:solidFill>
                  <a:srgbClr val="3333CC"/>
                </a:solidFill>
                <a:latin typeface="Lucida Sans"/>
                <a:cs typeface="Lucida Sans"/>
              </a:rPr>
              <a:t>Description</a:t>
            </a:r>
            <a:r>
              <a:rPr sz="1800" spc="-10" dirty="0">
                <a:latin typeface="Lucida Sans"/>
                <a:cs typeface="Lucida Sans"/>
              </a:rPr>
              <a:t>'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751" y="2610739"/>
            <a:ext cx="70878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spc="-65" dirty="0">
                <a:latin typeface="Lucida Sans"/>
                <a:cs typeface="Lucida Sans"/>
              </a:rPr>
              <a:t>You</a:t>
            </a:r>
            <a:r>
              <a:rPr sz="1800" spc="-114" dirty="0">
                <a:latin typeface="Lucida Sans"/>
                <a:cs typeface="Lucida Sans"/>
              </a:rPr>
              <a:t> </a:t>
            </a:r>
            <a:r>
              <a:rPr sz="1800" spc="-55" dirty="0">
                <a:latin typeface="Lucida Sans"/>
                <a:cs typeface="Lucida Sans"/>
              </a:rPr>
              <a:t>will</a:t>
            </a:r>
            <a:r>
              <a:rPr sz="1800" spc="-114" dirty="0">
                <a:latin typeface="Lucida Sans"/>
                <a:cs typeface="Lucida Sans"/>
              </a:rPr>
              <a:t> </a:t>
            </a:r>
            <a:r>
              <a:rPr sz="1800" spc="-45" dirty="0">
                <a:latin typeface="Lucida Sans"/>
                <a:cs typeface="Lucida Sans"/>
              </a:rPr>
              <a:t>find</a:t>
            </a:r>
            <a:r>
              <a:rPr sz="1800" spc="-125" dirty="0">
                <a:latin typeface="Lucida Sans"/>
                <a:cs typeface="Lucida Sans"/>
              </a:rPr>
              <a:t> </a:t>
            </a:r>
            <a:r>
              <a:rPr sz="1800" spc="-25" dirty="0">
                <a:latin typeface="Lucida Sans"/>
                <a:cs typeface="Lucida Sans"/>
              </a:rPr>
              <a:t>that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35" dirty="0">
                <a:latin typeface="Lucida Sans"/>
                <a:cs typeface="Lucida Sans"/>
              </a:rPr>
              <a:t>'</a:t>
            </a:r>
            <a:r>
              <a:rPr sz="1800" spc="-35" dirty="0">
                <a:solidFill>
                  <a:srgbClr val="3333CC"/>
                </a:solidFill>
                <a:latin typeface="Lucida Sans"/>
                <a:cs typeface="Lucida Sans"/>
              </a:rPr>
              <a:t>Stages</a:t>
            </a:r>
            <a:r>
              <a:rPr sz="1800" spc="-35" dirty="0">
                <a:latin typeface="Lucida Sans"/>
                <a:cs typeface="Lucida Sans"/>
              </a:rPr>
              <a:t>'</a:t>
            </a:r>
            <a:r>
              <a:rPr sz="1800" spc="-80" dirty="0">
                <a:latin typeface="Lucida Sans"/>
                <a:cs typeface="Lucida Sans"/>
              </a:rPr>
              <a:t> </a:t>
            </a:r>
            <a:r>
              <a:rPr sz="1800" spc="-30" dirty="0">
                <a:latin typeface="Lucida Sans"/>
                <a:cs typeface="Lucida Sans"/>
              </a:rPr>
              <a:t>and</a:t>
            </a:r>
            <a:r>
              <a:rPr sz="1800" spc="-114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'</a:t>
            </a:r>
            <a:r>
              <a:rPr sz="1800" spc="-10" dirty="0">
                <a:solidFill>
                  <a:srgbClr val="3333CC"/>
                </a:solidFill>
                <a:latin typeface="Lucida Sans"/>
                <a:cs typeface="Lucida Sans"/>
              </a:rPr>
              <a:t>SQL</a:t>
            </a:r>
            <a:r>
              <a:rPr sz="1800" spc="-10" dirty="0">
                <a:latin typeface="Lucida Sans"/>
                <a:cs typeface="Lucida Sans"/>
              </a:rPr>
              <a:t>'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tab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dirty="0">
                <a:latin typeface="Lucida Sans"/>
                <a:cs typeface="Lucida Sans"/>
              </a:rPr>
              <a:t>are</a:t>
            </a:r>
            <a:r>
              <a:rPr sz="1800" spc="-95" dirty="0">
                <a:latin typeface="Lucida Sans"/>
                <a:cs typeface="Lucida Sans"/>
              </a:rPr>
              <a:t> </a:t>
            </a:r>
            <a:r>
              <a:rPr sz="1800" spc="-40" dirty="0">
                <a:latin typeface="Lucida Sans"/>
                <a:cs typeface="Lucida Sans"/>
              </a:rPr>
              <a:t>used</a:t>
            </a:r>
            <a:r>
              <a:rPr sz="1800" spc="-105" dirty="0">
                <a:latin typeface="Lucida Sans"/>
                <a:cs typeface="Lucida Sans"/>
              </a:rPr>
              <a:t> </a:t>
            </a:r>
            <a:r>
              <a:rPr sz="1800" spc="-35" dirty="0">
                <a:latin typeface="Lucida Sans"/>
                <a:cs typeface="Lucida Sans"/>
              </a:rPr>
              <a:t>most</a:t>
            </a:r>
            <a:r>
              <a:rPr sz="1800" spc="-125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frequently</a:t>
            </a:r>
            <a:endParaRPr sz="1800">
              <a:latin typeface="Lucida Sans"/>
              <a:cs typeface="Lucida Sans"/>
            </a:endParaRPr>
          </a:p>
          <a:p>
            <a:pPr marL="243840" indent="-231775">
              <a:lnSpc>
                <a:spcPct val="100000"/>
              </a:lnSpc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spc="-10" dirty="0">
                <a:latin typeface="Lucida Sans"/>
                <a:cs typeface="Lucida Sans"/>
              </a:rPr>
              <a:t>Note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there</a:t>
            </a:r>
            <a:r>
              <a:rPr sz="1800" spc="-90" dirty="0">
                <a:latin typeface="Lucida Sans"/>
                <a:cs typeface="Lucida Sans"/>
              </a:rPr>
              <a:t> </a:t>
            </a:r>
            <a:r>
              <a:rPr sz="1800" spc="-70" dirty="0">
                <a:latin typeface="Lucida Sans"/>
                <a:cs typeface="Lucida Sans"/>
              </a:rPr>
              <a:t>is</a:t>
            </a:r>
            <a:r>
              <a:rPr sz="1800" spc="-110" dirty="0">
                <a:latin typeface="Lucida Sans"/>
                <a:cs typeface="Lucida Sans"/>
              </a:rPr>
              <a:t> </a:t>
            </a:r>
            <a:r>
              <a:rPr sz="1800" dirty="0">
                <a:latin typeface="Lucida Sans"/>
                <a:cs typeface="Lucida Sans"/>
              </a:rPr>
              <a:t>a</a:t>
            </a:r>
            <a:r>
              <a:rPr sz="1800" spc="-95" dirty="0">
                <a:latin typeface="Lucida Sans"/>
                <a:cs typeface="Lucida Sans"/>
              </a:rPr>
              <a:t> </a:t>
            </a:r>
            <a:r>
              <a:rPr sz="1800" spc="-45" dirty="0">
                <a:latin typeface="Lucida Sans"/>
                <a:cs typeface="Lucida Sans"/>
              </a:rPr>
              <a:t>learning</a:t>
            </a:r>
            <a:r>
              <a:rPr sz="1800" spc="-110" dirty="0">
                <a:latin typeface="Lucida Sans"/>
                <a:cs typeface="Lucida Sans"/>
              </a:rPr>
              <a:t> </a:t>
            </a:r>
            <a:r>
              <a:rPr sz="1800" spc="-25" dirty="0">
                <a:latin typeface="Lucida Sans"/>
                <a:cs typeface="Lucida Sans"/>
              </a:rPr>
              <a:t>curve</a:t>
            </a:r>
            <a:r>
              <a:rPr sz="1800" spc="-95" dirty="0">
                <a:latin typeface="Lucida Sans"/>
                <a:cs typeface="Lucida Sans"/>
              </a:rPr>
              <a:t> </a:t>
            </a:r>
            <a:r>
              <a:rPr sz="1800" spc="-30" dirty="0">
                <a:latin typeface="Lucida Sans"/>
                <a:cs typeface="Lucida Sans"/>
              </a:rPr>
              <a:t>with</a:t>
            </a:r>
            <a:r>
              <a:rPr sz="1800" spc="-114" dirty="0">
                <a:latin typeface="Lucida Sans"/>
                <a:cs typeface="Lucida Sans"/>
              </a:rPr>
              <a:t> </a:t>
            </a:r>
            <a:r>
              <a:rPr sz="1800" spc="-40" dirty="0">
                <a:latin typeface="Lucida Sans"/>
                <a:cs typeface="Lucida Sans"/>
              </a:rPr>
              <a:t>Spark</a:t>
            </a:r>
            <a:r>
              <a:rPr sz="1800" spc="-85" dirty="0">
                <a:latin typeface="Lucida Sans"/>
                <a:cs typeface="Lucida Sans"/>
              </a:rPr>
              <a:t> </a:t>
            </a:r>
            <a:r>
              <a:rPr sz="1800" spc="-25" dirty="0">
                <a:latin typeface="Lucida Sans"/>
                <a:cs typeface="Lucida Sans"/>
              </a:rPr>
              <a:t>UI</a:t>
            </a:r>
            <a:endParaRPr sz="1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800">
              <a:latin typeface="Lucida Sans"/>
              <a:cs typeface="Lucida Sans"/>
            </a:endParaRPr>
          </a:p>
          <a:p>
            <a:pPr marL="243840" indent="-231775">
              <a:lnSpc>
                <a:spcPct val="100000"/>
              </a:lnSpc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spc="-50" dirty="0">
                <a:latin typeface="Lucida Sans"/>
                <a:cs typeface="Lucida Sans"/>
              </a:rPr>
              <a:t>First</a:t>
            </a:r>
            <a:r>
              <a:rPr sz="1800" spc="-85" dirty="0">
                <a:latin typeface="Lucida Sans"/>
                <a:cs typeface="Lucida Sans"/>
              </a:rPr>
              <a:t> </a:t>
            </a:r>
            <a:r>
              <a:rPr sz="1800" spc="-45" dirty="0">
                <a:latin typeface="Lucida Sans"/>
                <a:cs typeface="Lucida Sans"/>
              </a:rPr>
              <a:t>execute</a:t>
            </a:r>
            <a:r>
              <a:rPr sz="1800" spc="-90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the</a:t>
            </a:r>
            <a:r>
              <a:rPr sz="1800" spc="-85" dirty="0">
                <a:latin typeface="Lucida Sans"/>
                <a:cs typeface="Lucida Sans"/>
              </a:rPr>
              <a:t> </a:t>
            </a:r>
            <a:r>
              <a:rPr sz="1800" spc="-60" dirty="0">
                <a:latin typeface="Lucida Sans"/>
                <a:cs typeface="Lucida Sans"/>
              </a:rPr>
              <a:t>following</a:t>
            </a:r>
            <a:r>
              <a:rPr sz="1800" spc="-130" dirty="0">
                <a:latin typeface="Lucida Sans"/>
                <a:cs typeface="Lucida Sans"/>
              </a:rPr>
              <a:t> </a:t>
            </a:r>
            <a:r>
              <a:rPr sz="1800" spc="-55" dirty="0">
                <a:latin typeface="Lucida Sans"/>
                <a:cs typeface="Lucida Sans"/>
              </a:rPr>
              <a:t>Join</a:t>
            </a:r>
            <a:r>
              <a:rPr sz="1800" spc="-105" dirty="0">
                <a:latin typeface="Lucida Sans"/>
                <a:cs typeface="Lucida Sans"/>
              </a:rPr>
              <a:t> </a:t>
            </a:r>
            <a:r>
              <a:rPr sz="1800" spc="-450" dirty="0">
                <a:latin typeface="Lucida Sans"/>
                <a:cs typeface="Lucida Sans"/>
              </a:rPr>
              <a:t>…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751" y="5080253"/>
            <a:ext cx="83540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spc="-400" dirty="0">
                <a:latin typeface="Lucida Sans"/>
                <a:cs typeface="Lucida Sans"/>
              </a:rPr>
              <a:t>…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then</a:t>
            </a:r>
            <a:r>
              <a:rPr sz="1800" spc="-90" dirty="0">
                <a:latin typeface="Lucida Sans"/>
                <a:cs typeface="Lucida Sans"/>
              </a:rPr>
              <a:t> </a:t>
            </a:r>
            <a:r>
              <a:rPr sz="1800" spc="-45" dirty="0">
                <a:latin typeface="Lucida Sans"/>
                <a:cs typeface="Lucida Sans"/>
              </a:rPr>
              <a:t>follow</a:t>
            </a:r>
            <a:r>
              <a:rPr sz="1800" spc="-125" dirty="0">
                <a:latin typeface="Lucida Sans"/>
                <a:cs typeface="Lucida Sans"/>
              </a:rPr>
              <a:t> </a:t>
            </a:r>
            <a:r>
              <a:rPr sz="1800" spc="-55" dirty="0">
                <a:latin typeface="Lucida Sans"/>
                <a:cs typeface="Lucida Sans"/>
              </a:rPr>
              <a:t>along</a:t>
            </a:r>
            <a:r>
              <a:rPr sz="1800" spc="-105" dirty="0">
                <a:latin typeface="Lucida Sans"/>
                <a:cs typeface="Lucida Sans"/>
              </a:rPr>
              <a:t> </a:t>
            </a:r>
            <a:r>
              <a:rPr sz="1800" spc="-35" dirty="0">
                <a:latin typeface="Lucida Sans"/>
                <a:cs typeface="Lucida Sans"/>
              </a:rPr>
              <a:t>with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30" dirty="0">
                <a:latin typeface="Lucida Sans"/>
                <a:cs typeface="Lucida Sans"/>
              </a:rPr>
              <a:t>the</a:t>
            </a:r>
            <a:r>
              <a:rPr sz="1800" spc="-105" dirty="0">
                <a:latin typeface="Lucida Sans"/>
                <a:cs typeface="Lucida Sans"/>
              </a:rPr>
              <a:t> </a:t>
            </a:r>
            <a:r>
              <a:rPr sz="1800" spc="-35" dirty="0">
                <a:latin typeface="Lucida Sans"/>
                <a:cs typeface="Lucida Sans"/>
              </a:rPr>
              <a:t>Instructor</a:t>
            </a:r>
            <a:r>
              <a:rPr sz="1800" spc="-95" dirty="0">
                <a:latin typeface="Lucida Sans"/>
                <a:cs typeface="Lucida Sans"/>
              </a:rPr>
              <a:t> </a:t>
            </a:r>
            <a:r>
              <a:rPr sz="1800" spc="-45" dirty="0">
                <a:latin typeface="Lucida Sans"/>
                <a:cs typeface="Lucida Sans"/>
              </a:rPr>
              <a:t>as</a:t>
            </a:r>
            <a:r>
              <a:rPr sz="1800" spc="-90" dirty="0">
                <a:latin typeface="Lucida Sans"/>
                <a:cs typeface="Lucida Sans"/>
              </a:rPr>
              <a:t> </a:t>
            </a:r>
            <a:r>
              <a:rPr sz="1800" dirty="0">
                <a:latin typeface="Lucida Sans"/>
                <a:cs typeface="Lucida Sans"/>
              </a:rPr>
              <a:t>we</a:t>
            </a:r>
            <a:r>
              <a:rPr sz="1800" spc="-90" dirty="0">
                <a:latin typeface="Lucida Sans"/>
                <a:cs typeface="Lucida Sans"/>
              </a:rPr>
              <a:t> </a:t>
            </a:r>
            <a:r>
              <a:rPr sz="1800" spc="-40" dirty="0">
                <a:latin typeface="Lucida Sans"/>
                <a:cs typeface="Lucida Sans"/>
              </a:rPr>
              <a:t>walk</a:t>
            </a:r>
            <a:r>
              <a:rPr sz="1800" spc="-105" dirty="0">
                <a:latin typeface="Lucida Sans"/>
                <a:cs typeface="Lucida Sans"/>
              </a:rPr>
              <a:t> </a:t>
            </a:r>
            <a:r>
              <a:rPr sz="1800" spc="-50" dirty="0">
                <a:latin typeface="Lucida Sans"/>
                <a:cs typeface="Lucida Sans"/>
              </a:rPr>
              <a:t>through</a:t>
            </a:r>
            <a:r>
              <a:rPr sz="1800" spc="-105" dirty="0">
                <a:latin typeface="Lucida Sans"/>
                <a:cs typeface="Lucida Sans"/>
              </a:rPr>
              <a:t> </a:t>
            </a:r>
            <a:r>
              <a:rPr sz="1800" dirty="0">
                <a:latin typeface="Lucida Sans"/>
                <a:cs typeface="Lucida Sans"/>
              </a:rPr>
              <a:t>a</a:t>
            </a:r>
            <a:r>
              <a:rPr sz="1800" spc="-95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few</a:t>
            </a:r>
            <a:r>
              <a:rPr sz="1800" spc="-100" dirty="0">
                <a:latin typeface="Lucida Sans"/>
                <a:cs typeface="Lucida Sans"/>
              </a:rPr>
              <a:t> </a:t>
            </a:r>
            <a:r>
              <a:rPr sz="1800" spc="-30" dirty="0">
                <a:latin typeface="Lucida Sans"/>
                <a:cs typeface="Lucida Sans"/>
              </a:rPr>
              <a:t>of</a:t>
            </a:r>
            <a:r>
              <a:rPr sz="1800" spc="-85" dirty="0">
                <a:latin typeface="Lucida Sans"/>
                <a:cs typeface="Lucida Sans"/>
              </a:rPr>
              <a:t> </a:t>
            </a:r>
            <a:r>
              <a:rPr sz="1800" spc="-30" dirty="0">
                <a:latin typeface="Lucida Sans"/>
                <a:cs typeface="Lucida Sans"/>
              </a:rPr>
              <a:t>the</a:t>
            </a:r>
            <a:r>
              <a:rPr sz="1800" spc="-110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Tabs</a:t>
            </a:r>
            <a:endParaRPr sz="1800">
              <a:latin typeface="Lucida Sans"/>
              <a:cs typeface="Lucida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15478" y="1651761"/>
            <a:ext cx="6313170" cy="872490"/>
            <a:chOff x="1415478" y="1651761"/>
            <a:chExt cx="6313170" cy="8724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4940" y="1676399"/>
              <a:ext cx="6294120" cy="838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20241" y="1671573"/>
              <a:ext cx="6303645" cy="847725"/>
            </a:xfrm>
            <a:custGeom>
              <a:avLst/>
              <a:gdLst/>
              <a:ahLst/>
              <a:cxnLst/>
              <a:rect l="l" t="t" r="r" b="b"/>
              <a:pathLst>
                <a:path w="6303645" h="847725">
                  <a:moveTo>
                    <a:pt x="0" y="847725"/>
                  </a:moveTo>
                  <a:lnTo>
                    <a:pt x="6303645" y="847725"/>
                  </a:lnTo>
                  <a:lnTo>
                    <a:pt x="6303645" y="0"/>
                  </a:lnTo>
                  <a:lnTo>
                    <a:pt x="0" y="0"/>
                  </a:lnTo>
                  <a:lnTo>
                    <a:pt x="0" y="8477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9222" y="1677161"/>
              <a:ext cx="2415540" cy="609600"/>
            </a:xfrm>
            <a:custGeom>
              <a:avLst/>
              <a:gdLst/>
              <a:ahLst/>
              <a:cxnLst/>
              <a:rect l="l" t="t" r="r" b="b"/>
              <a:pathLst>
                <a:path w="2415540" h="609600">
                  <a:moveTo>
                    <a:pt x="0" y="609600"/>
                  </a:moveTo>
                  <a:lnTo>
                    <a:pt x="2415540" y="609600"/>
                  </a:lnTo>
                  <a:lnTo>
                    <a:pt x="241554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32790" y="3876611"/>
            <a:ext cx="8721090" cy="933450"/>
            <a:chOff x="232790" y="3876611"/>
            <a:chExt cx="8721090" cy="9334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15" y="3886199"/>
              <a:ext cx="8702040" cy="88357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7553" y="3881373"/>
              <a:ext cx="8711565" cy="923925"/>
            </a:xfrm>
            <a:custGeom>
              <a:avLst/>
              <a:gdLst/>
              <a:ahLst/>
              <a:cxnLst/>
              <a:rect l="l" t="t" r="r" b="b"/>
              <a:pathLst>
                <a:path w="8711565" h="923925">
                  <a:moveTo>
                    <a:pt x="0" y="923925"/>
                  </a:moveTo>
                  <a:lnTo>
                    <a:pt x="8711565" y="923925"/>
                  </a:lnTo>
                  <a:lnTo>
                    <a:pt x="8711565" y="0"/>
                  </a:lnTo>
                  <a:lnTo>
                    <a:pt x="0" y="0"/>
                  </a:lnTo>
                  <a:lnTo>
                    <a:pt x="0" y="923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7AB23C-FCCE-4DAD-B0AD-3210376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1" y="1870122"/>
            <a:ext cx="3891759" cy="388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631C4-A515-4B56-9F7A-56B40ECACD7D}"/>
              </a:ext>
            </a:extLst>
          </p:cNvPr>
          <p:cNvSpPr txBox="1"/>
          <p:nvPr/>
        </p:nvSpPr>
        <p:spPr>
          <a:xfrm>
            <a:off x="1280981" y="3086100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/>
              <a:t>BIG</a:t>
            </a:r>
          </a:p>
          <a:p>
            <a:pPr algn="ctr"/>
            <a:r>
              <a:rPr lang="en-US" sz="4500" dirty="0"/>
              <a:t>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208023"/>
            <a:ext cx="8449945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displays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 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details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high-</a:t>
            </a:r>
            <a:r>
              <a:rPr sz="1800" dirty="0">
                <a:latin typeface="Arial"/>
                <a:cs typeface="Arial"/>
              </a:rPr>
              <a:t>level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information,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such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status,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duration, 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progress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overall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timeline.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click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page,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details page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that </a:t>
            </a:r>
            <a:r>
              <a:rPr sz="1800" dirty="0">
                <a:latin typeface="Arial"/>
                <a:cs typeface="Arial"/>
              </a:rPr>
              <a:t>job.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details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further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timeline,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visualization,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all </a:t>
            </a:r>
            <a:r>
              <a:rPr sz="1800" dirty="0">
                <a:latin typeface="Arial"/>
                <a:cs typeface="Arial"/>
              </a:rPr>
              <a:t>stages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job</a:t>
            </a:r>
            <a:endParaRPr sz="1800">
              <a:latin typeface="Arial"/>
              <a:cs typeface="Arial"/>
            </a:endParaRPr>
          </a:p>
          <a:p>
            <a:pPr marL="299085" marR="3114040" indent="-286385">
              <a:lnSpc>
                <a:spcPct val="144400"/>
              </a:lnSpc>
              <a:spcBef>
                <a:spcPts val="1205"/>
              </a:spcBef>
              <a:buChar char="•"/>
              <a:tabLst>
                <a:tab pos="299720" algn="l"/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displayed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is: 		</a:t>
            </a:r>
            <a:r>
              <a:rPr sz="1800" dirty="0">
                <a:latin typeface="Arial"/>
                <a:cs typeface="Arial"/>
              </a:rPr>
              <a:t>User: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Current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user</a:t>
            </a:r>
            <a:endParaRPr sz="1800">
              <a:latin typeface="Arial"/>
              <a:cs typeface="Arial"/>
            </a:endParaRPr>
          </a:p>
          <a:p>
            <a:pPr marL="469900" marR="2940685">
              <a:lnSpc>
                <a:spcPct val="100000"/>
              </a:lnSpc>
            </a:pPr>
            <a:r>
              <a:rPr sz="1800" spc="-30" dirty="0">
                <a:latin typeface="Arial"/>
                <a:cs typeface="Arial"/>
              </a:rPr>
              <a:t>Total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uptime: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since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</a:t>
            </a:r>
            <a:r>
              <a:rPr sz="1800" spc="-10" dirty="0">
                <a:latin typeface="Arial"/>
                <a:cs typeface="Arial"/>
              </a:rPr>
              <a:t> started </a:t>
            </a:r>
            <a:r>
              <a:rPr sz="1800" dirty="0">
                <a:latin typeface="Arial"/>
                <a:cs typeface="Arial"/>
              </a:rPr>
              <a:t>Scheduling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scheduling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Number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status: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Active,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Completed,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Failed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Jobs</a:t>
            </a:r>
            <a:r>
              <a:rPr spc="-45" dirty="0">
                <a:solidFill>
                  <a:srgbClr val="3333CC"/>
                </a:solidFill>
              </a:rPr>
              <a:t> </a:t>
            </a:r>
            <a:r>
              <a:rPr dirty="0"/>
              <a:t>tab:</a:t>
            </a:r>
            <a:r>
              <a:rPr spc="-4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301037" y="452437"/>
            <a:ext cx="314325" cy="314325"/>
            <a:chOff x="8301037" y="452437"/>
            <a:chExt cx="314325" cy="314325"/>
          </a:xfrm>
        </p:grpSpPr>
        <p:sp>
          <p:nvSpPr>
            <p:cNvPr id="5" name="object 5"/>
            <p:cNvSpPr/>
            <p:nvPr/>
          </p:nvSpPr>
          <p:spPr>
            <a:xfrm>
              <a:off x="8305800" y="457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16458" y="116459"/>
                  </a:lnTo>
                  <a:lnTo>
                    <a:pt x="0" y="116459"/>
                  </a:lnTo>
                  <a:lnTo>
                    <a:pt x="94233" y="188340"/>
                  </a:lnTo>
                  <a:lnTo>
                    <a:pt x="58166" y="304800"/>
                  </a:lnTo>
                  <a:lnTo>
                    <a:pt x="152400" y="232790"/>
                  </a:lnTo>
                  <a:lnTo>
                    <a:pt x="246633" y="304800"/>
                  </a:lnTo>
                  <a:lnTo>
                    <a:pt x="210566" y="188340"/>
                  </a:lnTo>
                  <a:lnTo>
                    <a:pt x="304800" y="116459"/>
                  </a:lnTo>
                  <a:lnTo>
                    <a:pt x="188341" y="11645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05800" y="457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16459"/>
                  </a:moveTo>
                  <a:lnTo>
                    <a:pt x="116458" y="116459"/>
                  </a:lnTo>
                  <a:lnTo>
                    <a:pt x="152400" y="0"/>
                  </a:lnTo>
                  <a:lnTo>
                    <a:pt x="188341" y="116459"/>
                  </a:lnTo>
                  <a:lnTo>
                    <a:pt x="304800" y="116459"/>
                  </a:lnTo>
                  <a:lnTo>
                    <a:pt x="210566" y="188340"/>
                  </a:lnTo>
                  <a:lnTo>
                    <a:pt x="246633" y="304800"/>
                  </a:lnTo>
                  <a:lnTo>
                    <a:pt x="152400" y="232790"/>
                  </a:lnTo>
                  <a:lnTo>
                    <a:pt x="58166" y="304800"/>
                  </a:lnTo>
                  <a:lnTo>
                    <a:pt x="94233" y="188340"/>
                  </a:lnTo>
                  <a:lnTo>
                    <a:pt x="0" y="1164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3048000"/>
            <a:ext cx="1930915" cy="16992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80591"/>
            <a:ext cx="8122284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Really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Stages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&gt;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Events</a:t>
            </a:r>
            <a:r>
              <a:rPr sz="18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Timeline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informative).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Although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Completed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Stages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Job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9278" y="1977707"/>
            <a:ext cx="6965950" cy="3552190"/>
            <a:chOff x="1089278" y="1977707"/>
            <a:chExt cx="6965950" cy="3552190"/>
          </a:xfrm>
        </p:grpSpPr>
        <p:sp>
          <p:nvSpPr>
            <p:cNvPr id="4" name="object 4"/>
            <p:cNvSpPr/>
            <p:nvPr/>
          </p:nvSpPr>
          <p:spPr>
            <a:xfrm>
              <a:off x="4922519" y="4262627"/>
              <a:ext cx="944880" cy="1242060"/>
            </a:xfrm>
            <a:custGeom>
              <a:avLst/>
              <a:gdLst/>
              <a:ahLst/>
              <a:cxnLst/>
              <a:rect l="l" t="t" r="r" b="b"/>
              <a:pathLst>
                <a:path w="944879" h="1242060">
                  <a:moveTo>
                    <a:pt x="777239" y="1082040"/>
                  </a:moveTo>
                  <a:lnTo>
                    <a:pt x="716279" y="1127760"/>
                  </a:lnTo>
                  <a:lnTo>
                    <a:pt x="944879" y="1242060"/>
                  </a:lnTo>
                  <a:lnTo>
                    <a:pt x="921327" y="1112520"/>
                  </a:lnTo>
                  <a:lnTo>
                    <a:pt x="800100" y="1112520"/>
                  </a:lnTo>
                  <a:lnTo>
                    <a:pt x="777239" y="1082040"/>
                  </a:lnTo>
                  <a:close/>
                </a:path>
                <a:path w="944879" h="1242060">
                  <a:moveTo>
                    <a:pt x="838199" y="1036320"/>
                  </a:moveTo>
                  <a:lnTo>
                    <a:pt x="777239" y="1082040"/>
                  </a:lnTo>
                  <a:lnTo>
                    <a:pt x="800100" y="1112520"/>
                  </a:lnTo>
                  <a:lnTo>
                    <a:pt x="861059" y="1066800"/>
                  </a:lnTo>
                  <a:lnTo>
                    <a:pt x="838199" y="1036320"/>
                  </a:lnTo>
                  <a:close/>
                </a:path>
                <a:path w="944879" h="1242060">
                  <a:moveTo>
                    <a:pt x="899159" y="990600"/>
                  </a:moveTo>
                  <a:lnTo>
                    <a:pt x="838199" y="1036320"/>
                  </a:lnTo>
                  <a:lnTo>
                    <a:pt x="861059" y="1066800"/>
                  </a:lnTo>
                  <a:lnTo>
                    <a:pt x="800100" y="1112520"/>
                  </a:lnTo>
                  <a:lnTo>
                    <a:pt x="921327" y="1112520"/>
                  </a:lnTo>
                  <a:lnTo>
                    <a:pt x="899159" y="990600"/>
                  </a:lnTo>
                  <a:close/>
                </a:path>
                <a:path w="944879" h="1242060">
                  <a:moveTo>
                    <a:pt x="60959" y="0"/>
                  </a:moveTo>
                  <a:lnTo>
                    <a:pt x="0" y="45720"/>
                  </a:lnTo>
                  <a:lnTo>
                    <a:pt x="777239" y="1082040"/>
                  </a:lnTo>
                  <a:lnTo>
                    <a:pt x="838199" y="103632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8803" y="1987296"/>
              <a:ext cx="6946392" cy="35326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4041" y="1982470"/>
              <a:ext cx="6956425" cy="3542665"/>
            </a:xfrm>
            <a:custGeom>
              <a:avLst/>
              <a:gdLst/>
              <a:ahLst/>
              <a:cxnLst/>
              <a:rect l="l" t="t" r="r" b="b"/>
              <a:pathLst>
                <a:path w="6956425" h="3542665">
                  <a:moveTo>
                    <a:pt x="0" y="3542157"/>
                  </a:moveTo>
                  <a:lnTo>
                    <a:pt x="6955917" y="3542157"/>
                  </a:lnTo>
                  <a:lnTo>
                    <a:pt x="6955917" y="0"/>
                  </a:lnTo>
                  <a:lnTo>
                    <a:pt x="0" y="0"/>
                  </a:lnTo>
                  <a:lnTo>
                    <a:pt x="0" y="35421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Jobs</a:t>
            </a:r>
            <a:r>
              <a:rPr spc="-45" dirty="0">
                <a:solidFill>
                  <a:srgbClr val="3333CC"/>
                </a:solidFill>
              </a:rPr>
              <a:t> </a:t>
            </a:r>
            <a:r>
              <a:rPr dirty="0"/>
              <a:t>&gt;</a:t>
            </a:r>
            <a:r>
              <a:rPr spc="-60" dirty="0"/>
              <a:t> </a:t>
            </a:r>
            <a:r>
              <a:rPr dirty="0"/>
              <a:t>Events</a:t>
            </a:r>
            <a:r>
              <a:rPr spc="-25" dirty="0"/>
              <a:t> </a:t>
            </a:r>
            <a:r>
              <a:rPr spc="-10" dirty="0"/>
              <a:t>Timeline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8301037" y="452437"/>
            <a:ext cx="314325" cy="314325"/>
            <a:chOff x="8301037" y="452437"/>
            <a:chExt cx="314325" cy="314325"/>
          </a:xfrm>
        </p:grpSpPr>
        <p:sp>
          <p:nvSpPr>
            <p:cNvPr id="9" name="object 9"/>
            <p:cNvSpPr/>
            <p:nvPr/>
          </p:nvSpPr>
          <p:spPr>
            <a:xfrm>
              <a:off x="8305800" y="457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16458" y="116459"/>
                  </a:lnTo>
                  <a:lnTo>
                    <a:pt x="0" y="116459"/>
                  </a:lnTo>
                  <a:lnTo>
                    <a:pt x="94233" y="188340"/>
                  </a:lnTo>
                  <a:lnTo>
                    <a:pt x="58166" y="304800"/>
                  </a:lnTo>
                  <a:lnTo>
                    <a:pt x="152400" y="232790"/>
                  </a:lnTo>
                  <a:lnTo>
                    <a:pt x="246633" y="304800"/>
                  </a:lnTo>
                  <a:lnTo>
                    <a:pt x="210566" y="188340"/>
                  </a:lnTo>
                  <a:lnTo>
                    <a:pt x="304800" y="116459"/>
                  </a:lnTo>
                  <a:lnTo>
                    <a:pt x="188341" y="11645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05800" y="457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16459"/>
                  </a:moveTo>
                  <a:lnTo>
                    <a:pt x="116458" y="116459"/>
                  </a:lnTo>
                  <a:lnTo>
                    <a:pt x="152400" y="0"/>
                  </a:lnTo>
                  <a:lnTo>
                    <a:pt x="188341" y="116459"/>
                  </a:lnTo>
                  <a:lnTo>
                    <a:pt x="304800" y="116459"/>
                  </a:lnTo>
                  <a:lnTo>
                    <a:pt x="210566" y="188340"/>
                  </a:lnTo>
                  <a:lnTo>
                    <a:pt x="246633" y="304800"/>
                  </a:lnTo>
                  <a:lnTo>
                    <a:pt x="152400" y="232790"/>
                  </a:lnTo>
                  <a:lnTo>
                    <a:pt x="58166" y="304800"/>
                  </a:lnTo>
                  <a:lnTo>
                    <a:pt x="94233" y="188340"/>
                  </a:lnTo>
                  <a:lnTo>
                    <a:pt x="0" y="1164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80591"/>
            <a:ext cx="8122284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Really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Stages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&gt;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Events</a:t>
            </a:r>
            <a:r>
              <a:rPr sz="18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Timeline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informative).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Although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Completed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Stages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Job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53678" y="2174367"/>
            <a:ext cx="6671309" cy="3778885"/>
            <a:chOff x="2253678" y="2174367"/>
            <a:chExt cx="6671309" cy="3778885"/>
          </a:xfrm>
        </p:grpSpPr>
        <p:sp>
          <p:nvSpPr>
            <p:cNvPr id="4" name="object 4"/>
            <p:cNvSpPr/>
            <p:nvPr/>
          </p:nvSpPr>
          <p:spPr>
            <a:xfrm>
              <a:off x="4922520" y="4262627"/>
              <a:ext cx="944880" cy="1242060"/>
            </a:xfrm>
            <a:custGeom>
              <a:avLst/>
              <a:gdLst/>
              <a:ahLst/>
              <a:cxnLst/>
              <a:rect l="l" t="t" r="r" b="b"/>
              <a:pathLst>
                <a:path w="944879" h="1242060">
                  <a:moveTo>
                    <a:pt x="777239" y="1082040"/>
                  </a:moveTo>
                  <a:lnTo>
                    <a:pt x="716279" y="1127760"/>
                  </a:lnTo>
                  <a:lnTo>
                    <a:pt x="944879" y="1242060"/>
                  </a:lnTo>
                  <a:lnTo>
                    <a:pt x="921327" y="1112520"/>
                  </a:lnTo>
                  <a:lnTo>
                    <a:pt x="800100" y="1112520"/>
                  </a:lnTo>
                  <a:lnTo>
                    <a:pt x="777239" y="1082040"/>
                  </a:lnTo>
                  <a:close/>
                </a:path>
                <a:path w="944879" h="1242060">
                  <a:moveTo>
                    <a:pt x="838199" y="1036320"/>
                  </a:moveTo>
                  <a:lnTo>
                    <a:pt x="777239" y="1082040"/>
                  </a:lnTo>
                  <a:lnTo>
                    <a:pt x="800100" y="1112520"/>
                  </a:lnTo>
                  <a:lnTo>
                    <a:pt x="861059" y="1066800"/>
                  </a:lnTo>
                  <a:lnTo>
                    <a:pt x="838199" y="1036320"/>
                  </a:lnTo>
                  <a:close/>
                </a:path>
                <a:path w="944879" h="1242060">
                  <a:moveTo>
                    <a:pt x="899159" y="990600"/>
                  </a:moveTo>
                  <a:lnTo>
                    <a:pt x="838199" y="1036320"/>
                  </a:lnTo>
                  <a:lnTo>
                    <a:pt x="861059" y="1066800"/>
                  </a:lnTo>
                  <a:lnTo>
                    <a:pt x="800100" y="1112520"/>
                  </a:lnTo>
                  <a:lnTo>
                    <a:pt x="921327" y="1112520"/>
                  </a:lnTo>
                  <a:lnTo>
                    <a:pt x="899159" y="990600"/>
                  </a:lnTo>
                  <a:close/>
                </a:path>
                <a:path w="944879" h="1242060">
                  <a:moveTo>
                    <a:pt x="60959" y="0"/>
                  </a:moveTo>
                  <a:lnTo>
                    <a:pt x="0" y="45720"/>
                  </a:lnTo>
                  <a:lnTo>
                    <a:pt x="777239" y="1082040"/>
                  </a:lnTo>
                  <a:lnTo>
                    <a:pt x="838199" y="103632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3140" y="2183892"/>
              <a:ext cx="6652259" cy="37597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58441" y="2179129"/>
              <a:ext cx="6661784" cy="3769360"/>
            </a:xfrm>
            <a:custGeom>
              <a:avLst/>
              <a:gdLst/>
              <a:ahLst/>
              <a:cxnLst/>
              <a:rect l="l" t="t" r="r" b="b"/>
              <a:pathLst>
                <a:path w="6661784" h="3769360">
                  <a:moveTo>
                    <a:pt x="0" y="3769233"/>
                  </a:moveTo>
                  <a:lnTo>
                    <a:pt x="6661784" y="3769233"/>
                  </a:lnTo>
                  <a:lnTo>
                    <a:pt x="6661784" y="0"/>
                  </a:lnTo>
                  <a:lnTo>
                    <a:pt x="0" y="0"/>
                  </a:lnTo>
                  <a:lnTo>
                    <a:pt x="0" y="37692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08682" y="3525774"/>
              <a:ext cx="1173480" cy="208915"/>
            </a:xfrm>
            <a:custGeom>
              <a:avLst/>
              <a:gdLst/>
              <a:ahLst/>
              <a:cxnLst/>
              <a:rect l="l" t="t" r="r" b="b"/>
              <a:pathLst>
                <a:path w="1173479" h="208914">
                  <a:moveTo>
                    <a:pt x="0" y="208787"/>
                  </a:moveTo>
                  <a:lnTo>
                    <a:pt x="1173480" y="208787"/>
                  </a:lnTo>
                  <a:lnTo>
                    <a:pt x="1173480" y="0"/>
                  </a:lnTo>
                  <a:lnTo>
                    <a:pt x="0" y="0"/>
                  </a:lnTo>
                  <a:lnTo>
                    <a:pt x="0" y="208787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Jobs</a:t>
            </a:r>
            <a:r>
              <a:rPr spc="-35" dirty="0">
                <a:solidFill>
                  <a:srgbClr val="3333CC"/>
                </a:solidFill>
              </a:rPr>
              <a:t> </a:t>
            </a:r>
            <a:r>
              <a:rPr dirty="0"/>
              <a:t>&gt;</a:t>
            </a:r>
            <a:r>
              <a:rPr spc="-55" dirty="0"/>
              <a:t> </a:t>
            </a:r>
            <a:r>
              <a:rPr dirty="0"/>
              <a:t>DAG</a:t>
            </a:r>
            <a:r>
              <a:rPr spc="-30" dirty="0"/>
              <a:t> </a:t>
            </a:r>
            <a:r>
              <a:rPr spc="-10" dirty="0"/>
              <a:t>Visualization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301037" y="452437"/>
            <a:ext cx="314325" cy="314325"/>
            <a:chOff x="8301037" y="452437"/>
            <a:chExt cx="314325" cy="314325"/>
          </a:xfrm>
        </p:grpSpPr>
        <p:sp>
          <p:nvSpPr>
            <p:cNvPr id="10" name="object 10"/>
            <p:cNvSpPr/>
            <p:nvPr/>
          </p:nvSpPr>
          <p:spPr>
            <a:xfrm>
              <a:off x="8305800" y="457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16458" y="116459"/>
                  </a:lnTo>
                  <a:lnTo>
                    <a:pt x="0" y="116459"/>
                  </a:lnTo>
                  <a:lnTo>
                    <a:pt x="94233" y="188340"/>
                  </a:lnTo>
                  <a:lnTo>
                    <a:pt x="58166" y="304800"/>
                  </a:lnTo>
                  <a:lnTo>
                    <a:pt x="152400" y="232790"/>
                  </a:lnTo>
                  <a:lnTo>
                    <a:pt x="246633" y="304800"/>
                  </a:lnTo>
                  <a:lnTo>
                    <a:pt x="210566" y="188340"/>
                  </a:lnTo>
                  <a:lnTo>
                    <a:pt x="304800" y="116459"/>
                  </a:lnTo>
                  <a:lnTo>
                    <a:pt x="188341" y="11645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5800" y="457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16459"/>
                  </a:moveTo>
                  <a:lnTo>
                    <a:pt x="116458" y="116459"/>
                  </a:lnTo>
                  <a:lnTo>
                    <a:pt x="152400" y="0"/>
                  </a:lnTo>
                  <a:lnTo>
                    <a:pt x="188341" y="116459"/>
                  </a:lnTo>
                  <a:lnTo>
                    <a:pt x="304800" y="116459"/>
                  </a:lnTo>
                  <a:lnTo>
                    <a:pt x="210566" y="188340"/>
                  </a:lnTo>
                  <a:lnTo>
                    <a:pt x="246633" y="304800"/>
                  </a:lnTo>
                  <a:lnTo>
                    <a:pt x="152400" y="232790"/>
                  </a:lnTo>
                  <a:lnTo>
                    <a:pt x="58166" y="304800"/>
                  </a:lnTo>
                  <a:lnTo>
                    <a:pt x="94233" y="188340"/>
                  </a:lnTo>
                  <a:lnTo>
                    <a:pt x="0" y="1164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26338"/>
            <a:ext cx="9144000" cy="120650"/>
            <a:chOff x="761" y="926338"/>
            <a:chExt cx="9144000" cy="120650"/>
          </a:xfrm>
        </p:grpSpPr>
        <p:sp>
          <p:nvSpPr>
            <p:cNvPr id="3" name="object 3"/>
            <p:cNvSpPr/>
            <p:nvPr/>
          </p:nvSpPr>
          <p:spPr>
            <a:xfrm>
              <a:off x="761" y="9517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08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10340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400">
              <a:solidFill>
                <a:srgbClr val="005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6673" y="3379019"/>
            <a:ext cx="7835265" cy="2904490"/>
            <a:chOff x="156673" y="3379019"/>
            <a:chExt cx="7835265" cy="29044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673" y="3379019"/>
              <a:ext cx="7835182" cy="29044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37816" y="3705352"/>
              <a:ext cx="1451610" cy="1303020"/>
            </a:xfrm>
            <a:custGeom>
              <a:avLst/>
              <a:gdLst/>
              <a:ahLst/>
              <a:cxnLst/>
              <a:rect l="l" t="t" r="r" b="b"/>
              <a:pathLst>
                <a:path w="1451610" h="1303020">
                  <a:moveTo>
                    <a:pt x="94233" y="1065149"/>
                  </a:moveTo>
                  <a:lnTo>
                    <a:pt x="0" y="1302639"/>
                  </a:lnTo>
                  <a:lnTo>
                    <a:pt x="246633" y="1235583"/>
                  </a:lnTo>
                  <a:lnTo>
                    <a:pt x="218584" y="1204214"/>
                  </a:lnTo>
                  <a:lnTo>
                    <a:pt x="167385" y="1204214"/>
                  </a:lnTo>
                  <a:lnTo>
                    <a:pt x="116585" y="1147318"/>
                  </a:lnTo>
                  <a:lnTo>
                    <a:pt x="145000" y="1121922"/>
                  </a:lnTo>
                  <a:lnTo>
                    <a:pt x="94233" y="1065149"/>
                  </a:lnTo>
                  <a:close/>
                </a:path>
                <a:path w="1451610" h="1303020">
                  <a:moveTo>
                    <a:pt x="145000" y="1121922"/>
                  </a:moveTo>
                  <a:lnTo>
                    <a:pt x="116585" y="1147318"/>
                  </a:lnTo>
                  <a:lnTo>
                    <a:pt x="167385" y="1204214"/>
                  </a:lnTo>
                  <a:lnTo>
                    <a:pt x="195842" y="1178781"/>
                  </a:lnTo>
                  <a:lnTo>
                    <a:pt x="145000" y="1121922"/>
                  </a:lnTo>
                  <a:close/>
                </a:path>
                <a:path w="1451610" h="1303020">
                  <a:moveTo>
                    <a:pt x="195842" y="1178781"/>
                  </a:moveTo>
                  <a:lnTo>
                    <a:pt x="167385" y="1204214"/>
                  </a:lnTo>
                  <a:lnTo>
                    <a:pt x="218584" y="1204214"/>
                  </a:lnTo>
                  <a:lnTo>
                    <a:pt x="195842" y="1178781"/>
                  </a:lnTo>
                  <a:close/>
                </a:path>
                <a:path w="1451610" h="1303020">
                  <a:moveTo>
                    <a:pt x="1400301" y="0"/>
                  </a:moveTo>
                  <a:lnTo>
                    <a:pt x="145000" y="1121922"/>
                  </a:lnTo>
                  <a:lnTo>
                    <a:pt x="195842" y="1178781"/>
                  </a:lnTo>
                  <a:lnTo>
                    <a:pt x="1451101" y="56896"/>
                  </a:lnTo>
                  <a:lnTo>
                    <a:pt x="14003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1140" y="1180591"/>
            <a:ext cx="5188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Here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Tasks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Stages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34350" y="1604327"/>
            <a:ext cx="6076950" cy="1401445"/>
            <a:chOff x="1534350" y="1604327"/>
            <a:chExt cx="6076950" cy="14014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812" y="1653184"/>
              <a:ext cx="6018614" cy="1342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39113" y="1609089"/>
              <a:ext cx="6067425" cy="1391920"/>
            </a:xfrm>
            <a:custGeom>
              <a:avLst/>
              <a:gdLst/>
              <a:ahLst/>
              <a:cxnLst/>
              <a:rect l="l" t="t" r="r" b="b"/>
              <a:pathLst>
                <a:path w="6067425" h="1391920">
                  <a:moveTo>
                    <a:pt x="0" y="1391792"/>
                  </a:moveTo>
                  <a:lnTo>
                    <a:pt x="6067425" y="1391792"/>
                  </a:lnTo>
                  <a:lnTo>
                    <a:pt x="6067425" y="0"/>
                  </a:lnTo>
                  <a:lnTo>
                    <a:pt x="0" y="0"/>
                  </a:lnTo>
                  <a:lnTo>
                    <a:pt x="0" y="13917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83279" y="3276600"/>
            <a:ext cx="4572000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"/>
                <a:cs typeface="Arial"/>
              </a:rPr>
              <a:t>Click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transported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where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details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Stage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8584" y="3847909"/>
            <a:ext cx="1040130" cy="662940"/>
            <a:chOff x="508584" y="3847909"/>
            <a:chExt cx="1040130" cy="662940"/>
          </a:xfrm>
        </p:grpSpPr>
        <p:sp>
          <p:nvSpPr>
            <p:cNvPr id="15" name="object 15"/>
            <p:cNvSpPr/>
            <p:nvPr/>
          </p:nvSpPr>
          <p:spPr>
            <a:xfrm>
              <a:off x="513346" y="3852671"/>
              <a:ext cx="1030605" cy="653415"/>
            </a:xfrm>
            <a:custGeom>
              <a:avLst/>
              <a:gdLst/>
              <a:ahLst/>
              <a:cxnLst/>
              <a:rect l="l" t="t" r="r" b="b"/>
              <a:pathLst>
                <a:path w="1030605" h="653414">
                  <a:moveTo>
                    <a:pt x="458838" y="304800"/>
                  </a:moveTo>
                  <a:lnTo>
                    <a:pt x="213855" y="304800"/>
                  </a:lnTo>
                  <a:lnTo>
                    <a:pt x="0" y="653033"/>
                  </a:lnTo>
                  <a:lnTo>
                    <a:pt x="458838" y="304800"/>
                  </a:lnTo>
                  <a:close/>
                </a:path>
                <a:path w="1030605" h="653414">
                  <a:moveTo>
                    <a:pt x="979665" y="0"/>
                  </a:moveTo>
                  <a:lnTo>
                    <a:pt x="101333" y="0"/>
                  </a:lnTo>
                  <a:lnTo>
                    <a:pt x="81560" y="3990"/>
                  </a:lnTo>
                  <a:lnTo>
                    <a:pt x="65412" y="14874"/>
                  </a:lnTo>
                  <a:lnTo>
                    <a:pt x="54525" y="31021"/>
                  </a:lnTo>
                  <a:lnTo>
                    <a:pt x="50533" y="50800"/>
                  </a:lnTo>
                  <a:lnTo>
                    <a:pt x="50533" y="254000"/>
                  </a:lnTo>
                  <a:lnTo>
                    <a:pt x="54525" y="273778"/>
                  </a:lnTo>
                  <a:lnTo>
                    <a:pt x="65412" y="289925"/>
                  </a:lnTo>
                  <a:lnTo>
                    <a:pt x="81560" y="300809"/>
                  </a:lnTo>
                  <a:lnTo>
                    <a:pt x="101333" y="304800"/>
                  </a:lnTo>
                  <a:lnTo>
                    <a:pt x="979665" y="304800"/>
                  </a:lnTo>
                  <a:lnTo>
                    <a:pt x="999443" y="300809"/>
                  </a:lnTo>
                  <a:lnTo>
                    <a:pt x="1015590" y="289925"/>
                  </a:lnTo>
                  <a:lnTo>
                    <a:pt x="1026474" y="273778"/>
                  </a:lnTo>
                  <a:lnTo>
                    <a:pt x="1030465" y="254000"/>
                  </a:lnTo>
                  <a:lnTo>
                    <a:pt x="1030465" y="50800"/>
                  </a:lnTo>
                  <a:lnTo>
                    <a:pt x="1026474" y="31021"/>
                  </a:lnTo>
                  <a:lnTo>
                    <a:pt x="1015590" y="14874"/>
                  </a:lnTo>
                  <a:lnTo>
                    <a:pt x="999443" y="3990"/>
                  </a:lnTo>
                  <a:lnTo>
                    <a:pt x="97966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3346" y="3852671"/>
              <a:ext cx="1030605" cy="653415"/>
            </a:xfrm>
            <a:custGeom>
              <a:avLst/>
              <a:gdLst/>
              <a:ahLst/>
              <a:cxnLst/>
              <a:rect l="l" t="t" r="r" b="b"/>
              <a:pathLst>
                <a:path w="1030605" h="653414">
                  <a:moveTo>
                    <a:pt x="50533" y="50800"/>
                  </a:moveTo>
                  <a:lnTo>
                    <a:pt x="54525" y="31021"/>
                  </a:lnTo>
                  <a:lnTo>
                    <a:pt x="65412" y="14874"/>
                  </a:lnTo>
                  <a:lnTo>
                    <a:pt x="81560" y="3990"/>
                  </a:lnTo>
                  <a:lnTo>
                    <a:pt x="101333" y="0"/>
                  </a:lnTo>
                  <a:lnTo>
                    <a:pt x="213855" y="0"/>
                  </a:lnTo>
                  <a:lnTo>
                    <a:pt x="458838" y="0"/>
                  </a:lnTo>
                  <a:lnTo>
                    <a:pt x="979665" y="0"/>
                  </a:lnTo>
                  <a:lnTo>
                    <a:pt x="999443" y="3990"/>
                  </a:lnTo>
                  <a:lnTo>
                    <a:pt x="1015590" y="14874"/>
                  </a:lnTo>
                  <a:lnTo>
                    <a:pt x="1026474" y="31021"/>
                  </a:lnTo>
                  <a:lnTo>
                    <a:pt x="1030465" y="50800"/>
                  </a:lnTo>
                  <a:lnTo>
                    <a:pt x="1030465" y="177800"/>
                  </a:lnTo>
                  <a:lnTo>
                    <a:pt x="1030465" y="254000"/>
                  </a:lnTo>
                  <a:lnTo>
                    <a:pt x="1026474" y="273778"/>
                  </a:lnTo>
                  <a:lnTo>
                    <a:pt x="1015590" y="289925"/>
                  </a:lnTo>
                  <a:lnTo>
                    <a:pt x="999443" y="300809"/>
                  </a:lnTo>
                  <a:lnTo>
                    <a:pt x="979665" y="304800"/>
                  </a:lnTo>
                  <a:lnTo>
                    <a:pt x="458838" y="304800"/>
                  </a:lnTo>
                  <a:lnTo>
                    <a:pt x="0" y="653033"/>
                  </a:lnTo>
                  <a:lnTo>
                    <a:pt x="213855" y="304800"/>
                  </a:lnTo>
                  <a:lnTo>
                    <a:pt x="101333" y="304800"/>
                  </a:lnTo>
                  <a:lnTo>
                    <a:pt x="81560" y="300809"/>
                  </a:lnTo>
                  <a:lnTo>
                    <a:pt x="65412" y="289925"/>
                  </a:lnTo>
                  <a:lnTo>
                    <a:pt x="54525" y="273778"/>
                  </a:lnTo>
                  <a:lnTo>
                    <a:pt x="50533" y="254000"/>
                  </a:lnTo>
                  <a:lnTo>
                    <a:pt x="50533" y="177800"/>
                  </a:lnTo>
                  <a:lnTo>
                    <a:pt x="50533" y="508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504" y="3863339"/>
              <a:ext cx="904240" cy="279400"/>
            </a:xfrm>
            <a:custGeom>
              <a:avLst/>
              <a:gdLst/>
              <a:ahLst/>
              <a:cxnLst/>
              <a:rect l="l" t="t" r="r" b="b"/>
              <a:pathLst>
                <a:path w="904240" h="279400">
                  <a:moveTo>
                    <a:pt x="903732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903732" y="278892"/>
                  </a:lnTo>
                  <a:lnTo>
                    <a:pt x="9037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4956" y="3893311"/>
            <a:ext cx="7956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 Narrow"/>
                <a:cs typeface="Arial Narrow"/>
              </a:rPr>
              <a:t>Stages</a:t>
            </a:r>
            <a:r>
              <a:rPr sz="1400" b="1" spc="-10" dirty="0">
                <a:latin typeface="Arial Narrow"/>
                <a:cs typeface="Arial Narrow"/>
              </a:rPr>
              <a:t> </a:t>
            </a:r>
            <a:r>
              <a:rPr sz="1400" b="1" spc="-20" dirty="0">
                <a:latin typeface="Arial Narrow"/>
                <a:cs typeface="Arial Narrow"/>
              </a:rPr>
              <a:t>ID's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6011" y="304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371600" y="0"/>
                </a:moveTo>
                <a:lnTo>
                  <a:pt x="0" y="0"/>
                </a:lnTo>
                <a:lnTo>
                  <a:pt x="0" y="457200"/>
                </a:lnTo>
                <a:lnTo>
                  <a:pt x="1371600" y="45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3333CC"/>
                </a:solidFill>
              </a:rPr>
              <a:t>Jobs</a:t>
            </a:r>
            <a:r>
              <a:rPr sz="2750" spc="75" dirty="0">
                <a:solidFill>
                  <a:srgbClr val="3333CC"/>
                </a:solidFill>
              </a:rPr>
              <a:t> </a:t>
            </a:r>
            <a:r>
              <a:rPr sz="2750" dirty="0"/>
              <a:t>&gt;</a:t>
            </a:r>
            <a:r>
              <a:rPr sz="2750" spc="70" dirty="0"/>
              <a:t> </a:t>
            </a:r>
            <a:r>
              <a:rPr sz="2750" dirty="0"/>
              <a:t>Completed</a:t>
            </a:r>
            <a:r>
              <a:rPr sz="2750" spc="70" dirty="0"/>
              <a:t> </a:t>
            </a:r>
            <a:r>
              <a:rPr sz="2750" spc="-10" dirty="0"/>
              <a:t>Stages</a:t>
            </a:r>
            <a:endParaRPr sz="2750"/>
          </a:p>
        </p:txBody>
      </p:sp>
      <p:grpSp>
        <p:nvGrpSpPr>
          <p:cNvPr id="21" name="object 21"/>
          <p:cNvGrpSpPr/>
          <p:nvPr/>
        </p:nvGrpSpPr>
        <p:grpSpPr>
          <a:xfrm>
            <a:off x="6091237" y="3988117"/>
            <a:ext cx="3011805" cy="2306320"/>
            <a:chOff x="6091237" y="3988117"/>
            <a:chExt cx="3011805" cy="230632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5052" y="4319015"/>
              <a:ext cx="1447800" cy="197510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96000" y="3992879"/>
              <a:ext cx="1295400" cy="843915"/>
            </a:xfrm>
            <a:custGeom>
              <a:avLst/>
              <a:gdLst/>
              <a:ahLst/>
              <a:cxnLst/>
              <a:rect l="l" t="t" r="r" b="b"/>
              <a:pathLst>
                <a:path w="1295400" h="843914">
                  <a:moveTo>
                    <a:pt x="539750" y="541020"/>
                  </a:moveTo>
                  <a:lnTo>
                    <a:pt x="215900" y="541020"/>
                  </a:lnTo>
                  <a:lnTo>
                    <a:pt x="359917" y="843661"/>
                  </a:lnTo>
                  <a:lnTo>
                    <a:pt x="539750" y="541020"/>
                  </a:lnTo>
                  <a:close/>
                </a:path>
                <a:path w="1295400" h="843914">
                  <a:moveTo>
                    <a:pt x="1205229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6" y="514604"/>
                  </a:lnTo>
                  <a:lnTo>
                    <a:pt x="55078" y="533931"/>
                  </a:lnTo>
                  <a:lnTo>
                    <a:pt x="90170" y="541020"/>
                  </a:lnTo>
                  <a:lnTo>
                    <a:pt x="1205229" y="541020"/>
                  </a:lnTo>
                  <a:lnTo>
                    <a:pt x="1240321" y="533931"/>
                  </a:lnTo>
                  <a:lnTo>
                    <a:pt x="1268983" y="514604"/>
                  </a:lnTo>
                  <a:lnTo>
                    <a:pt x="1288311" y="485941"/>
                  </a:lnTo>
                  <a:lnTo>
                    <a:pt x="1295400" y="450850"/>
                  </a:lnTo>
                  <a:lnTo>
                    <a:pt x="1295400" y="90170"/>
                  </a:lnTo>
                  <a:lnTo>
                    <a:pt x="1288311" y="55078"/>
                  </a:lnTo>
                  <a:lnTo>
                    <a:pt x="1268984" y="26416"/>
                  </a:lnTo>
                  <a:lnTo>
                    <a:pt x="1240321" y="7088"/>
                  </a:lnTo>
                  <a:lnTo>
                    <a:pt x="120522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6000" y="3992879"/>
              <a:ext cx="1295400" cy="843915"/>
            </a:xfrm>
            <a:custGeom>
              <a:avLst/>
              <a:gdLst/>
              <a:ahLst/>
              <a:cxnLst/>
              <a:rect l="l" t="t" r="r" b="b"/>
              <a:pathLst>
                <a:path w="1295400" h="843914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215900" y="0"/>
                  </a:lnTo>
                  <a:lnTo>
                    <a:pt x="539750" y="0"/>
                  </a:lnTo>
                  <a:lnTo>
                    <a:pt x="1205229" y="0"/>
                  </a:lnTo>
                  <a:lnTo>
                    <a:pt x="1240321" y="7088"/>
                  </a:lnTo>
                  <a:lnTo>
                    <a:pt x="1268984" y="26416"/>
                  </a:lnTo>
                  <a:lnTo>
                    <a:pt x="1288311" y="55078"/>
                  </a:lnTo>
                  <a:lnTo>
                    <a:pt x="1295400" y="90170"/>
                  </a:lnTo>
                  <a:lnTo>
                    <a:pt x="1295400" y="315595"/>
                  </a:lnTo>
                  <a:lnTo>
                    <a:pt x="1295400" y="450850"/>
                  </a:lnTo>
                  <a:lnTo>
                    <a:pt x="1288311" y="485941"/>
                  </a:lnTo>
                  <a:lnTo>
                    <a:pt x="1268983" y="514604"/>
                  </a:lnTo>
                  <a:lnTo>
                    <a:pt x="1240321" y="533931"/>
                  </a:lnTo>
                  <a:lnTo>
                    <a:pt x="1205229" y="541020"/>
                  </a:lnTo>
                  <a:lnTo>
                    <a:pt x="539750" y="541020"/>
                  </a:lnTo>
                  <a:lnTo>
                    <a:pt x="359917" y="843661"/>
                  </a:lnTo>
                  <a:lnTo>
                    <a:pt x="215900" y="541020"/>
                  </a:lnTo>
                  <a:lnTo>
                    <a:pt x="90170" y="541020"/>
                  </a:lnTo>
                  <a:lnTo>
                    <a:pt x="55078" y="533931"/>
                  </a:lnTo>
                  <a:lnTo>
                    <a:pt x="26416" y="514604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315595"/>
                  </a:lnTo>
                  <a:lnTo>
                    <a:pt x="0" y="9017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48400" y="4011167"/>
              <a:ext cx="1097280" cy="523240"/>
            </a:xfrm>
            <a:custGeom>
              <a:avLst/>
              <a:gdLst/>
              <a:ahLst/>
              <a:cxnLst/>
              <a:rect l="l" t="t" r="r" b="b"/>
              <a:pathLst>
                <a:path w="1097279" h="523239">
                  <a:moveTo>
                    <a:pt x="1097279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1097279" y="522731"/>
                  </a:lnTo>
                  <a:lnTo>
                    <a:pt x="109727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290817" y="4039870"/>
            <a:ext cx="98234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 Narrow"/>
                <a:cs typeface="Arial Narrow"/>
              </a:rPr>
              <a:t>#</a:t>
            </a:r>
            <a:r>
              <a:rPr sz="1400" b="1" spc="-2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of</a:t>
            </a:r>
            <a:r>
              <a:rPr sz="1400" b="1" spc="-1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Tasks</a:t>
            </a:r>
            <a:r>
              <a:rPr sz="1400" b="1" spc="-15" dirty="0">
                <a:latin typeface="Arial Narrow"/>
                <a:cs typeface="Arial Narrow"/>
              </a:rPr>
              <a:t> </a:t>
            </a:r>
            <a:r>
              <a:rPr sz="1400" b="1" spc="-50" dirty="0">
                <a:latin typeface="Arial Narrow"/>
                <a:cs typeface="Arial Narrow"/>
              </a:rPr>
              <a:t>=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 Narrow"/>
                <a:cs typeface="Arial Narrow"/>
              </a:rPr>
              <a:t>#</a:t>
            </a:r>
            <a:r>
              <a:rPr sz="1400" b="1" spc="-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of</a:t>
            </a:r>
            <a:r>
              <a:rPr sz="1400" b="1" spc="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partitions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539037" y="3957637"/>
            <a:ext cx="1533525" cy="727710"/>
            <a:chOff x="7539037" y="3957637"/>
            <a:chExt cx="1533525" cy="727710"/>
          </a:xfrm>
        </p:grpSpPr>
        <p:sp>
          <p:nvSpPr>
            <p:cNvPr id="28" name="object 28"/>
            <p:cNvSpPr/>
            <p:nvPr/>
          </p:nvSpPr>
          <p:spPr>
            <a:xfrm>
              <a:off x="7543800" y="3962400"/>
              <a:ext cx="1524000" cy="718185"/>
            </a:xfrm>
            <a:custGeom>
              <a:avLst/>
              <a:gdLst/>
              <a:ahLst/>
              <a:cxnLst/>
              <a:rect l="l" t="t" r="r" b="b"/>
              <a:pathLst>
                <a:path w="1524000" h="718185">
                  <a:moveTo>
                    <a:pt x="1270000" y="571500"/>
                  </a:moveTo>
                  <a:lnTo>
                    <a:pt x="889000" y="571500"/>
                  </a:lnTo>
                  <a:lnTo>
                    <a:pt x="1033272" y="717804"/>
                  </a:lnTo>
                  <a:lnTo>
                    <a:pt x="1270000" y="571500"/>
                  </a:lnTo>
                  <a:close/>
                </a:path>
                <a:path w="1524000" h="718185">
                  <a:moveTo>
                    <a:pt x="1428750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1428750" y="571500"/>
                  </a:lnTo>
                  <a:lnTo>
                    <a:pt x="1465814" y="564010"/>
                  </a:lnTo>
                  <a:lnTo>
                    <a:pt x="1496091" y="543591"/>
                  </a:lnTo>
                  <a:lnTo>
                    <a:pt x="1516510" y="513314"/>
                  </a:lnTo>
                  <a:lnTo>
                    <a:pt x="1524000" y="476250"/>
                  </a:lnTo>
                  <a:lnTo>
                    <a:pt x="1524000" y="95250"/>
                  </a:lnTo>
                  <a:lnTo>
                    <a:pt x="1516510" y="58185"/>
                  </a:lnTo>
                  <a:lnTo>
                    <a:pt x="1496091" y="27908"/>
                  </a:lnTo>
                  <a:lnTo>
                    <a:pt x="1465814" y="7489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43800" y="3962400"/>
              <a:ext cx="1524000" cy="718185"/>
            </a:xfrm>
            <a:custGeom>
              <a:avLst/>
              <a:gdLst/>
              <a:ahLst/>
              <a:cxnLst/>
              <a:rect l="l" t="t" r="r" b="b"/>
              <a:pathLst>
                <a:path w="1524000" h="718185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889000" y="0"/>
                  </a:lnTo>
                  <a:lnTo>
                    <a:pt x="1270000" y="0"/>
                  </a:lnTo>
                  <a:lnTo>
                    <a:pt x="1428750" y="0"/>
                  </a:lnTo>
                  <a:lnTo>
                    <a:pt x="1465814" y="7489"/>
                  </a:lnTo>
                  <a:lnTo>
                    <a:pt x="1496091" y="27908"/>
                  </a:lnTo>
                  <a:lnTo>
                    <a:pt x="1516510" y="58185"/>
                  </a:lnTo>
                  <a:lnTo>
                    <a:pt x="1524000" y="95250"/>
                  </a:lnTo>
                  <a:lnTo>
                    <a:pt x="1524000" y="333375"/>
                  </a:lnTo>
                  <a:lnTo>
                    <a:pt x="1524000" y="476250"/>
                  </a:lnTo>
                  <a:lnTo>
                    <a:pt x="1516510" y="513314"/>
                  </a:lnTo>
                  <a:lnTo>
                    <a:pt x="1496091" y="543591"/>
                  </a:lnTo>
                  <a:lnTo>
                    <a:pt x="1465814" y="564010"/>
                  </a:lnTo>
                  <a:lnTo>
                    <a:pt x="1428750" y="571500"/>
                  </a:lnTo>
                  <a:lnTo>
                    <a:pt x="1270000" y="571500"/>
                  </a:lnTo>
                  <a:lnTo>
                    <a:pt x="1033272" y="717804"/>
                  </a:lnTo>
                  <a:lnTo>
                    <a:pt x="889000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333375"/>
                  </a:lnTo>
                  <a:lnTo>
                    <a:pt x="0" y="95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98664" y="3992880"/>
              <a:ext cx="1438910" cy="523240"/>
            </a:xfrm>
            <a:custGeom>
              <a:avLst/>
              <a:gdLst/>
              <a:ahLst/>
              <a:cxnLst/>
              <a:rect l="l" t="t" r="r" b="b"/>
              <a:pathLst>
                <a:path w="1438909" h="523239">
                  <a:moveTo>
                    <a:pt x="1438655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1438655" y="522732"/>
                  </a:lnTo>
                  <a:lnTo>
                    <a:pt x="143865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718170" y="4021582"/>
            <a:ext cx="12547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indent="-58419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 Narrow"/>
                <a:cs typeface="Arial Narrow"/>
              </a:rPr>
              <a:t>Shuffled</a:t>
            </a:r>
            <a:r>
              <a:rPr sz="1400" b="1" spc="-2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data</a:t>
            </a:r>
            <a:r>
              <a:rPr sz="1400" b="1" spc="-5" dirty="0">
                <a:latin typeface="Arial Narrow"/>
                <a:cs typeface="Arial Narrow"/>
              </a:rPr>
              <a:t> </a:t>
            </a:r>
            <a:r>
              <a:rPr sz="1400" b="1" spc="-20" dirty="0">
                <a:latin typeface="Arial Narrow"/>
                <a:cs typeface="Arial Narrow"/>
              </a:rPr>
              <a:t>size </a:t>
            </a:r>
            <a:r>
              <a:rPr sz="1400" b="1" dirty="0">
                <a:latin typeface="Arial Narrow"/>
                <a:cs typeface="Arial Narrow"/>
              </a:rPr>
              <a:t>between</a:t>
            </a:r>
            <a:r>
              <a:rPr sz="1400" b="1" spc="-3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stages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6011" y="3276600"/>
            <a:ext cx="9006840" cy="3462654"/>
          </a:xfrm>
          <a:custGeom>
            <a:avLst/>
            <a:gdLst/>
            <a:ahLst/>
            <a:cxnLst/>
            <a:rect l="l" t="t" r="r" b="b"/>
            <a:pathLst>
              <a:path w="9006840" h="3462654">
                <a:moveTo>
                  <a:pt x="0" y="3462528"/>
                </a:moveTo>
                <a:lnTo>
                  <a:pt x="9006840" y="3462528"/>
                </a:lnTo>
                <a:lnTo>
                  <a:pt x="9006840" y="0"/>
                </a:lnTo>
                <a:lnTo>
                  <a:pt x="0" y="0"/>
                </a:lnTo>
                <a:lnTo>
                  <a:pt x="0" y="346252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208023"/>
            <a:ext cx="8668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displays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current state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 </a:t>
            </a:r>
            <a:r>
              <a:rPr sz="1800" spc="-10" dirty="0">
                <a:latin typeface="Arial"/>
                <a:cs typeface="Arial"/>
              </a:rPr>
              <a:t>stages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 </a:t>
            </a:r>
            <a:r>
              <a:rPr sz="1800" spc="-10" dirty="0">
                <a:latin typeface="Arial"/>
                <a:cs typeface="Arial"/>
              </a:rPr>
              <a:t>application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 marR="15875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beginning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 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 stages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0" dirty="0">
                <a:latin typeface="Arial"/>
                <a:cs typeface="Arial"/>
              </a:rPr>
              <a:t> status </a:t>
            </a:r>
            <a:r>
              <a:rPr sz="1800" dirty="0">
                <a:latin typeface="Arial"/>
                <a:cs typeface="Arial"/>
              </a:rPr>
              <a:t>(active,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pending,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completed,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skipped,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failed)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Stages</a:t>
            </a:r>
            <a:r>
              <a:rPr spc="-45" dirty="0">
                <a:solidFill>
                  <a:srgbClr val="3333CC"/>
                </a:solidFill>
              </a:rPr>
              <a:t> </a:t>
            </a:r>
            <a:r>
              <a:rPr dirty="0"/>
              <a:t>tab: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301037" y="452437"/>
            <a:ext cx="314325" cy="314325"/>
            <a:chOff x="8301037" y="452437"/>
            <a:chExt cx="314325" cy="314325"/>
          </a:xfrm>
        </p:grpSpPr>
        <p:sp>
          <p:nvSpPr>
            <p:cNvPr id="5" name="object 5"/>
            <p:cNvSpPr/>
            <p:nvPr/>
          </p:nvSpPr>
          <p:spPr>
            <a:xfrm>
              <a:off x="8305800" y="457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16458" y="116459"/>
                  </a:lnTo>
                  <a:lnTo>
                    <a:pt x="0" y="116459"/>
                  </a:lnTo>
                  <a:lnTo>
                    <a:pt x="94233" y="188340"/>
                  </a:lnTo>
                  <a:lnTo>
                    <a:pt x="58166" y="304800"/>
                  </a:lnTo>
                  <a:lnTo>
                    <a:pt x="152400" y="232790"/>
                  </a:lnTo>
                  <a:lnTo>
                    <a:pt x="246633" y="304800"/>
                  </a:lnTo>
                  <a:lnTo>
                    <a:pt x="210566" y="188340"/>
                  </a:lnTo>
                  <a:lnTo>
                    <a:pt x="304800" y="116459"/>
                  </a:lnTo>
                  <a:lnTo>
                    <a:pt x="188341" y="11645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05800" y="457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16459"/>
                  </a:moveTo>
                  <a:lnTo>
                    <a:pt x="116458" y="116459"/>
                  </a:lnTo>
                  <a:lnTo>
                    <a:pt x="152400" y="0"/>
                  </a:lnTo>
                  <a:lnTo>
                    <a:pt x="188341" y="116459"/>
                  </a:lnTo>
                  <a:lnTo>
                    <a:pt x="304800" y="116459"/>
                  </a:lnTo>
                  <a:lnTo>
                    <a:pt x="210566" y="188340"/>
                  </a:lnTo>
                  <a:lnTo>
                    <a:pt x="246633" y="304800"/>
                  </a:lnTo>
                  <a:lnTo>
                    <a:pt x="152400" y="232790"/>
                  </a:lnTo>
                  <a:lnTo>
                    <a:pt x="58166" y="304800"/>
                  </a:lnTo>
                  <a:lnTo>
                    <a:pt x="94233" y="188340"/>
                  </a:lnTo>
                  <a:lnTo>
                    <a:pt x="0" y="1164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8939" y="3003804"/>
            <a:ext cx="3246119" cy="15316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1054"/>
            <a:ext cx="6458585" cy="8147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605"/>
              </a:spcBef>
            </a:pPr>
            <a:r>
              <a:rPr dirty="0">
                <a:solidFill>
                  <a:srgbClr val="3333CC"/>
                </a:solidFill>
              </a:rPr>
              <a:t>Stages</a:t>
            </a:r>
            <a:r>
              <a:rPr spc="-70" dirty="0">
                <a:solidFill>
                  <a:srgbClr val="3333CC"/>
                </a:solidFill>
              </a:rPr>
              <a:t> </a:t>
            </a:r>
            <a:r>
              <a:rPr dirty="0"/>
              <a:t>&gt;</a:t>
            </a:r>
            <a:r>
              <a:rPr spc="-95" dirty="0"/>
              <a:t> </a:t>
            </a:r>
            <a:r>
              <a:rPr dirty="0"/>
              <a:t>Show</a:t>
            </a:r>
            <a:r>
              <a:rPr spc="-75" dirty="0"/>
              <a:t> </a:t>
            </a:r>
            <a:r>
              <a:rPr dirty="0"/>
              <a:t>Additional</a:t>
            </a:r>
            <a:r>
              <a:rPr spc="-70" dirty="0"/>
              <a:t> </a:t>
            </a:r>
            <a:r>
              <a:rPr dirty="0"/>
              <a:t>Metrics</a:t>
            </a:r>
            <a:r>
              <a:rPr spc="-95" dirty="0"/>
              <a:t> </a:t>
            </a:r>
            <a:r>
              <a:rPr spc="-25" dirty="0"/>
              <a:t>and </a:t>
            </a:r>
            <a:r>
              <a:rPr dirty="0"/>
              <a:t>Aggregated</a:t>
            </a:r>
            <a:r>
              <a:rPr spc="-60" dirty="0"/>
              <a:t> </a:t>
            </a:r>
            <a:r>
              <a:rPr dirty="0"/>
              <a:t>Metrics</a:t>
            </a:r>
            <a:r>
              <a:rPr spc="-100" dirty="0"/>
              <a:t> </a:t>
            </a:r>
            <a:r>
              <a:rPr dirty="0"/>
              <a:t>by</a:t>
            </a:r>
            <a:r>
              <a:rPr spc="-95" dirty="0"/>
              <a:t> </a:t>
            </a:r>
            <a:r>
              <a:rPr spc="-10" dirty="0"/>
              <a:t>Executor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5275" y="1133411"/>
            <a:ext cx="8503285" cy="3676650"/>
            <a:chOff x="295275" y="1133411"/>
            <a:chExt cx="8503285" cy="3676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143000"/>
              <a:ext cx="7901940" cy="36499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037" y="1138174"/>
              <a:ext cx="7911465" cy="3667125"/>
            </a:xfrm>
            <a:custGeom>
              <a:avLst/>
              <a:gdLst/>
              <a:ahLst/>
              <a:cxnLst/>
              <a:rect l="l" t="t" r="r" b="b"/>
              <a:pathLst>
                <a:path w="7911465" h="3667125">
                  <a:moveTo>
                    <a:pt x="0" y="3667125"/>
                  </a:moveTo>
                  <a:lnTo>
                    <a:pt x="7911465" y="3667125"/>
                  </a:lnTo>
                  <a:lnTo>
                    <a:pt x="7911465" y="0"/>
                  </a:lnTo>
                  <a:lnTo>
                    <a:pt x="0" y="0"/>
                  </a:lnTo>
                  <a:lnTo>
                    <a:pt x="0" y="3667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3888" y="1524000"/>
              <a:ext cx="2065020" cy="1752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19061" y="1519174"/>
              <a:ext cx="2074545" cy="1762125"/>
            </a:xfrm>
            <a:custGeom>
              <a:avLst/>
              <a:gdLst/>
              <a:ahLst/>
              <a:cxnLst/>
              <a:rect l="l" t="t" r="r" b="b"/>
              <a:pathLst>
                <a:path w="2074545" h="1762125">
                  <a:moveTo>
                    <a:pt x="0" y="1762125"/>
                  </a:moveTo>
                  <a:lnTo>
                    <a:pt x="2074545" y="1762125"/>
                  </a:lnTo>
                  <a:lnTo>
                    <a:pt x="2074545" y="0"/>
                  </a:lnTo>
                  <a:lnTo>
                    <a:pt x="0" y="0"/>
                  </a:lnTo>
                  <a:lnTo>
                    <a:pt x="0" y="1762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8150" y="2817113"/>
              <a:ext cx="1676400" cy="251460"/>
            </a:xfrm>
            <a:custGeom>
              <a:avLst/>
              <a:gdLst/>
              <a:ahLst/>
              <a:cxnLst/>
              <a:rect l="l" t="t" r="r" b="b"/>
              <a:pathLst>
                <a:path w="1676400" h="251460">
                  <a:moveTo>
                    <a:pt x="0" y="251460"/>
                  </a:moveTo>
                  <a:lnTo>
                    <a:pt x="1676400" y="251460"/>
                  </a:lnTo>
                  <a:lnTo>
                    <a:pt x="1676400" y="0"/>
                  </a:lnTo>
                  <a:lnTo>
                    <a:pt x="0" y="0"/>
                  </a:lnTo>
                  <a:lnTo>
                    <a:pt x="0" y="251460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07466" y="4940427"/>
            <a:ext cx="7898130" cy="1794510"/>
            <a:chOff x="307466" y="4940427"/>
            <a:chExt cx="7898130" cy="17945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1" y="4995672"/>
              <a:ext cx="7719059" cy="16611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2229" y="4945189"/>
              <a:ext cx="7888605" cy="1784985"/>
            </a:xfrm>
            <a:custGeom>
              <a:avLst/>
              <a:gdLst/>
              <a:ahLst/>
              <a:cxnLst/>
              <a:rect l="l" t="t" r="r" b="b"/>
              <a:pathLst>
                <a:path w="7888605" h="1784984">
                  <a:moveTo>
                    <a:pt x="0" y="1784985"/>
                  </a:moveTo>
                  <a:lnTo>
                    <a:pt x="7888605" y="1784985"/>
                  </a:lnTo>
                  <a:lnTo>
                    <a:pt x="7888605" y="0"/>
                  </a:lnTo>
                  <a:lnTo>
                    <a:pt x="0" y="0"/>
                  </a:lnTo>
                  <a:lnTo>
                    <a:pt x="0" y="17849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8149" y="5026914"/>
              <a:ext cx="2534920" cy="231775"/>
            </a:xfrm>
            <a:custGeom>
              <a:avLst/>
              <a:gdLst/>
              <a:ahLst/>
              <a:cxnLst/>
              <a:rect l="l" t="t" r="r" b="b"/>
              <a:pathLst>
                <a:path w="2534920" h="231775">
                  <a:moveTo>
                    <a:pt x="0" y="231648"/>
                  </a:moveTo>
                  <a:lnTo>
                    <a:pt x="2534412" y="231648"/>
                  </a:lnTo>
                  <a:lnTo>
                    <a:pt x="2534412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655" y="1180591"/>
            <a:ext cx="6790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Each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represents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Task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took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Stages</a:t>
            </a:r>
            <a:r>
              <a:rPr spc="-55" dirty="0">
                <a:solidFill>
                  <a:srgbClr val="3333CC"/>
                </a:solidFill>
              </a:rPr>
              <a:t> </a:t>
            </a:r>
            <a:r>
              <a:rPr dirty="0"/>
              <a:t>&gt;</a:t>
            </a:r>
            <a:r>
              <a:rPr spc="-75" dirty="0"/>
              <a:t> </a:t>
            </a:r>
            <a:r>
              <a:rPr dirty="0"/>
              <a:t>Event</a:t>
            </a:r>
            <a:r>
              <a:rPr spc="-60" dirty="0"/>
              <a:t> </a:t>
            </a:r>
            <a:r>
              <a:rPr dirty="0"/>
              <a:t>Timeline</a:t>
            </a:r>
            <a:r>
              <a:rPr spc="-60" dirty="0"/>
              <a:t> </a:t>
            </a:r>
            <a:r>
              <a:rPr dirty="0"/>
              <a:t>(Lab</a:t>
            </a:r>
            <a:r>
              <a:rPr spc="-65" dirty="0"/>
              <a:t> </a:t>
            </a:r>
            <a:r>
              <a:rPr dirty="0"/>
              <a:t>03b:</a:t>
            </a:r>
            <a:r>
              <a:rPr spc="-65" dirty="0"/>
              <a:t> </a:t>
            </a:r>
            <a:r>
              <a:rPr dirty="0"/>
              <a:t>Highest</a:t>
            </a:r>
            <a:r>
              <a:rPr spc="-50" dirty="0"/>
              <a:t> </a:t>
            </a:r>
            <a:r>
              <a:rPr spc="-10" dirty="0"/>
              <a:t>Stage)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18719" y="1807336"/>
            <a:ext cx="8334375" cy="4319905"/>
            <a:chOff x="418719" y="1807336"/>
            <a:chExt cx="8334375" cy="43199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778" y="1888235"/>
              <a:ext cx="8109165" cy="4229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3481" y="1852993"/>
              <a:ext cx="8324850" cy="4269105"/>
            </a:xfrm>
            <a:custGeom>
              <a:avLst/>
              <a:gdLst/>
              <a:ahLst/>
              <a:cxnLst/>
              <a:rect l="l" t="t" r="r" b="b"/>
              <a:pathLst>
                <a:path w="8324850" h="4269105">
                  <a:moveTo>
                    <a:pt x="0" y="4269105"/>
                  </a:moveTo>
                  <a:lnTo>
                    <a:pt x="8324469" y="4269105"/>
                  </a:lnTo>
                  <a:lnTo>
                    <a:pt x="8324469" y="0"/>
                  </a:lnTo>
                  <a:lnTo>
                    <a:pt x="0" y="0"/>
                  </a:lnTo>
                  <a:lnTo>
                    <a:pt x="0" y="426910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3974" y="1829561"/>
              <a:ext cx="1146175" cy="228600"/>
            </a:xfrm>
            <a:custGeom>
              <a:avLst/>
              <a:gdLst/>
              <a:ahLst/>
              <a:cxnLst/>
              <a:rect l="l" t="t" r="r" b="b"/>
              <a:pathLst>
                <a:path w="1146175" h="228600">
                  <a:moveTo>
                    <a:pt x="0" y="228600"/>
                  </a:moveTo>
                  <a:lnTo>
                    <a:pt x="1146047" y="228600"/>
                  </a:lnTo>
                  <a:lnTo>
                    <a:pt x="1146047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44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655" y="1180591"/>
            <a:ext cx="8770620" cy="15347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Green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indicates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Executor Computing</a:t>
            </a:r>
            <a:r>
              <a:rPr sz="1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Time</a:t>
            </a:r>
            <a:r>
              <a:rPr sz="1800" dirty="0">
                <a:latin typeface="Arial"/>
                <a:cs typeface="Arial"/>
              </a:rPr>
              <a:t>"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would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ideally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least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70%</a:t>
            </a:r>
            <a:r>
              <a:rPr sz="1800" dirty="0">
                <a:latin typeface="Arial"/>
                <a:cs typeface="Arial"/>
              </a:rPr>
              <a:t> 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task.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many</a:t>
            </a:r>
            <a:r>
              <a:rPr sz="1800" spc="-10" dirty="0">
                <a:latin typeface="Arial"/>
                <a:cs typeface="Arial"/>
              </a:rPr>
              <a:t> tasks </a:t>
            </a:r>
            <a:r>
              <a:rPr sz="1800" dirty="0">
                <a:latin typeface="Arial"/>
                <a:cs typeface="Arial"/>
              </a:rPr>
              <a:t>filled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colors,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representing </a:t>
            </a:r>
            <a:r>
              <a:rPr sz="1800" spc="-10" dirty="0">
                <a:latin typeface="Arial"/>
                <a:cs typeface="Arial"/>
              </a:rPr>
              <a:t>non-</a:t>
            </a:r>
            <a:r>
              <a:rPr sz="1800" dirty="0">
                <a:latin typeface="Arial"/>
                <a:cs typeface="Arial"/>
              </a:rPr>
              <a:t>compute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activities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"Task </a:t>
            </a:r>
            <a:r>
              <a:rPr sz="1800" dirty="0">
                <a:latin typeface="Arial"/>
                <a:cs typeface="Arial"/>
              </a:rPr>
              <a:t>Deserialization", 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slice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green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"Computing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Time"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indicator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too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many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tasks/partitions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equivalently,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partitions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(data)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little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(compute)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optimally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efficient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8823" y="3133344"/>
            <a:ext cx="7865745" cy="2972435"/>
            <a:chOff x="648823" y="3133344"/>
            <a:chExt cx="7865745" cy="2972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823" y="3915143"/>
              <a:ext cx="7865396" cy="2190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8484" y="3133344"/>
              <a:ext cx="1802891" cy="18196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52442" y="4466336"/>
              <a:ext cx="672465" cy="563245"/>
            </a:xfrm>
            <a:custGeom>
              <a:avLst/>
              <a:gdLst/>
              <a:ahLst/>
              <a:cxnLst/>
              <a:rect l="l" t="t" r="r" b="b"/>
              <a:pathLst>
                <a:path w="672464" h="563245">
                  <a:moveTo>
                    <a:pt x="471222" y="446951"/>
                  </a:moveTo>
                  <a:lnTo>
                    <a:pt x="422783" y="505713"/>
                  </a:lnTo>
                  <a:lnTo>
                    <a:pt x="671957" y="562863"/>
                  </a:lnTo>
                  <a:lnTo>
                    <a:pt x="631220" y="471169"/>
                  </a:lnTo>
                  <a:lnTo>
                    <a:pt x="500634" y="471169"/>
                  </a:lnTo>
                  <a:lnTo>
                    <a:pt x="471222" y="446951"/>
                  </a:lnTo>
                  <a:close/>
                </a:path>
                <a:path w="672464" h="563245">
                  <a:moveTo>
                    <a:pt x="519715" y="388125"/>
                  </a:moveTo>
                  <a:lnTo>
                    <a:pt x="471222" y="446951"/>
                  </a:lnTo>
                  <a:lnTo>
                    <a:pt x="500634" y="471169"/>
                  </a:lnTo>
                  <a:lnTo>
                    <a:pt x="549148" y="412369"/>
                  </a:lnTo>
                  <a:lnTo>
                    <a:pt x="519715" y="388125"/>
                  </a:lnTo>
                  <a:close/>
                </a:path>
                <a:path w="672464" h="563245">
                  <a:moveTo>
                    <a:pt x="568198" y="329311"/>
                  </a:moveTo>
                  <a:lnTo>
                    <a:pt x="519715" y="388125"/>
                  </a:lnTo>
                  <a:lnTo>
                    <a:pt x="549148" y="412369"/>
                  </a:lnTo>
                  <a:lnTo>
                    <a:pt x="500634" y="471169"/>
                  </a:lnTo>
                  <a:lnTo>
                    <a:pt x="631220" y="471169"/>
                  </a:lnTo>
                  <a:lnTo>
                    <a:pt x="568198" y="329311"/>
                  </a:lnTo>
                  <a:close/>
                </a:path>
                <a:path w="672464" h="563245">
                  <a:moveTo>
                    <a:pt x="48514" y="0"/>
                  </a:moveTo>
                  <a:lnTo>
                    <a:pt x="0" y="58927"/>
                  </a:lnTo>
                  <a:lnTo>
                    <a:pt x="471222" y="446951"/>
                  </a:lnTo>
                  <a:lnTo>
                    <a:pt x="519715" y="388125"/>
                  </a:lnTo>
                  <a:lnTo>
                    <a:pt x="485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63596" y="4506468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16002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Stages</a:t>
            </a:r>
            <a:r>
              <a:rPr spc="-55" dirty="0">
                <a:solidFill>
                  <a:srgbClr val="3333CC"/>
                </a:solidFill>
              </a:rPr>
              <a:t> </a:t>
            </a:r>
            <a:r>
              <a:rPr dirty="0"/>
              <a:t>&gt;</a:t>
            </a:r>
            <a:r>
              <a:rPr spc="-75" dirty="0"/>
              <a:t> </a:t>
            </a:r>
            <a:r>
              <a:rPr dirty="0"/>
              <a:t>Event</a:t>
            </a:r>
            <a:r>
              <a:rPr spc="-60" dirty="0"/>
              <a:t> </a:t>
            </a:r>
            <a:r>
              <a:rPr dirty="0"/>
              <a:t>Timeline</a:t>
            </a:r>
            <a:r>
              <a:rPr spc="-60" dirty="0"/>
              <a:t> </a:t>
            </a:r>
            <a:r>
              <a:rPr spc="-10" dirty="0"/>
              <a:t>(con't)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8216" y="6248400"/>
            <a:ext cx="5715000" cy="3708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latin typeface="Arial"/>
                <a:cs typeface="Arial"/>
              </a:rPr>
              <a:t>Stages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&gt;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Event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Timeline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good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finding </a:t>
            </a:r>
            <a:r>
              <a:rPr sz="1800" spc="-10" dirty="0">
                <a:latin typeface="Arial"/>
                <a:cs typeface="Arial"/>
              </a:rPr>
              <a:t>bottlenecks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95173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438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67800" y="951738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6961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1034033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438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67800" y="1034033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6961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6011" y="304800"/>
            <a:ext cx="1371600" cy="457200"/>
            <a:chOff x="96011" y="304800"/>
            <a:chExt cx="1371600" cy="4572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52" y="339898"/>
              <a:ext cx="1315159" cy="295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6011" y="304800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13716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371600" y="4572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437" y="915733"/>
            <a:ext cx="9001125" cy="4979670"/>
            <a:chOff x="71437" y="915733"/>
            <a:chExt cx="9001125" cy="49796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308" y="1447800"/>
              <a:ext cx="7263383" cy="44307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35545" y="1443037"/>
              <a:ext cx="7273290" cy="4447540"/>
            </a:xfrm>
            <a:custGeom>
              <a:avLst/>
              <a:gdLst/>
              <a:ahLst/>
              <a:cxnLst/>
              <a:rect l="l" t="t" r="r" b="b"/>
              <a:pathLst>
                <a:path w="7273290" h="4447540">
                  <a:moveTo>
                    <a:pt x="0" y="4447413"/>
                  </a:moveTo>
                  <a:lnTo>
                    <a:pt x="7272908" y="4447413"/>
                  </a:lnTo>
                  <a:lnTo>
                    <a:pt x="7272908" y="0"/>
                  </a:lnTo>
                  <a:lnTo>
                    <a:pt x="0" y="0"/>
                  </a:lnTo>
                  <a:lnTo>
                    <a:pt x="0" y="444741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1361" y="3309366"/>
              <a:ext cx="2590800" cy="241300"/>
            </a:xfrm>
            <a:custGeom>
              <a:avLst/>
              <a:gdLst/>
              <a:ahLst/>
              <a:cxnLst/>
              <a:rect l="l" t="t" r="r" b="b"/>
              <a:pathLst>
                <a:path w="2590800" h="241300">
                  <a:moveTo>
                    <a:pt x="0" y="240791"/>
                  </a:moveTo>
                  <a:lnTo>
                    <a:pt x="2590800" y="240791"/>
                  </a:lnTo>
                  <a:lnTo>
                    <a:pt x="2590800" y="0"/>
                  </a:lnTo>
                  <a:lnTo>
                    <a:pt x="0" y="0"/>
                  </a:lnTo>
                  <a:lnTo>
                    <a:pt x="0" y="240791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311" y="1976628"/>
              <a:ext cx="3055619" cy="3276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280" y="5582411"/>
              <a:ext cx="6720840" cy="1280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855" y="5721096"/>
              <a:ext cx="771144" cy="1463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6200" y="920496"/>
              <a:ext cx="8991600" cy="1699260"/>
            </a:xfrm>
            <a:custGeom>
              <a:avLst/>
              <a:gdLst/>
              <a:ahLst/>
              <a:cxnLst/>
              <a:rect l="l" t="t" r="r" b="b"/>
              <a:pathLst>
                <a:path w="8991600" h="1699260">
                  <a:moveTo>
                    <a:pt x="8991600" y="0"/>
                  </a:moveTo>
                  <a:lnTo>
                    <a:pt x="0" y="0"/>
                  </a:lnTo>
                  <a:lnTo>
                    <a:pt x="0" y="1699260"/>
                  </a:lnTo>
                  <a:lnTo>
                    <a:pt x="8991600" y="1699260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200" y="920496"/>
              <a:ext cx="8991600" cy="1699260"/>
            </a:xfrm>
            <a:custGeom>
              <a:avLst/>
              <a:gdLst/>
              <a:ahLst/>
              <a:cxnLst/>
              <a:rect l="l" t="t" r="r" b="b"/>
              <a:pathLst>
                <a:path w="8991600" h="1699260">
                  <a:moveTo>
                    <a:pt x="0" y="1699260"/>
                  </a:moveTo>
                  <a:lnTo>
                    <a:pt x="8991600" y="169926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16992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739" y="922146"/>
            <a:ext cx="8913495" cy="16446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8900" marR="558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 Narrow"/>
                <a:cs typeface="Arial Narrow"/>
              </a:rPr>
              <a:t>If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Max</a:t>
            </a:r>
            <a:r>
              <a:rPr sz="1800" spc="-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metric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figures are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substantially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higher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than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corresponding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75% </a:t>
            </a:r>
            <a:r>
              <a:rPr sz="1800" dirty="0">
                <a:latin typeface="Arial Narrow"/>
                <a:cs typeface="Arial Narrow"/>
              </a:rPr>
              <a:t>figures,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that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suggests a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number </a:t>
            </a:r>
            <a:r>
              <a:rPr sz="1800" spc="-225" dirty="0">
                <a:latin typeface="Arial Narrow"/>
                <a:cs typeface="Arial Narrow"/>
              </a:rPr>
              <a:t>o</a:t>
            </a:r>
            <a:r>
              <a:rPr sz="2700" spc="-1642" baseline="24691" dirty="0">
                <a:latin typeface="Arial"/>
                <a:cs typeface="Arial"/>
              </a:rPr>
              <a:t>C</a:t>
            </a:r>
            <a:r>
              <a:rPr sz="1800" dirty="0">
                <a:latin typeface="Arial Narrow"/>
                <a:cs typeface="Arial Narrow"/>
              </a:rPr>
              <a:t>f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'</a:t>
            </a:r>
            <a:r>
              <a:rPr sz="2700" spc="-569" baseline="24691" dirty="0">
                <a:latin typeface="Arial"/>
                <a:cs typeface="Arial"/>
              </a:rPr>
              <a:t>l</a:t>
            </a:r>
            <a:r>
              <a:rPr sz="1800" spc="-375" dirty="0">
                <a:latin typeface="Arial Narrow"/>
                <a:cs typeface="Arial Narrow"/>
              </a:rPr>
              <a:t>s</a:t>
            </a:r>
            <a:r>
              <a:rPr sz="2700" spc="-37" baseline="24691" dirty="0">
                <a:latin typeface="Arial"/>
                <a:cs typeface="Arial"/>
              </a:rPr>
              <a:t>i</a:t>
            </a:r>
            <a:r>
              <a:rPr sz="1800" spc="-390" dirty="0">
                <a:latin typeface="Arial Narrow"/>
                <a:cs typeface="Arial Narrow"/>
              </a:rPr>
              <a:t>t</a:t>
            </a:r>
            <a:r>
              <a:rPr sz="2700" spc="-772" baseline="24691" dirty="0">
                <a:latin typeface="Arial"/>
                <a:cs typeface="Arial"/>
              </a:rPr>
              <a:t>c</a:t>
            </a:r>
            <a:r>
              <a:rPr sz="1800" dirty="0">
                <a:latin typeface="Arial Narrow"/>
                <a:cs typeface="Arial Narrow"/>
              </a:rPr>
              <a:t>r</a:t>
            </a:r>
            <a:r>
              <a:rPr sz="1800" spc="-805" dirty="0">
                <a:latin typeface="Arial Narrow"/>
                <a:cs typeface="Arial Narrow"/>
              </a:rPr>
              <a:t>a</a:t>
            </a:r>
            <a:r>
              <a:rPr sz="2700" spc="-157" baseline="24691" dirty="0">
                <a:latin typeface="Arial"/>
                <a:cs typeface="Arial"/>
              </a:rPr>
              <a:t>k</a:t>
            </a:r>
            <a:r>
              <a:rPr sz="1800" spc="-210" dirty="0">
                <a:latin typeface="Arial Narrow"/>
                <a:cs typeface="Arial Narrow"/>
              </a:rPr>
              <a:t>g</a:t>
            </a:r>
            <a:r>
              <a:rPr sz="2700" spc="-1200" baseline="24691" dirty="0">
                <a:latin typeface="Arial"/>
                <a:cs typeface="Arial"/>
              </a:rPr>
              <a:t>o</a:t>
            </a:r>
            <a:r>
              <a:rPr sz="1800" spc="-30" dirty="0">
                <a:latin typeface="Arial Narrow"/>
                <a:cs typeface="Arial Narrow"/>
              </a:rPr>
              <a:t>g</a:t>
            </a:r>
            <a:r>
              <a:rPr sz="2700" spc="-1477" baseline="24691" dirty="0">
                <a:latin typeface="Arial"/>
                <a:cs typeface="Arial"/>
              </a:rPr>
              <a:t>n</a:t>
            </a:r>
            <a:r>
              <a:rPr sz="1800" spc="-5" dirty="0">
                <a:latin typeface="Arial Narrow"/>
                <a:cs typeface="Arial Narrow"/>
              </a:rPr>
              <a:t>l</a:t>
            </a:r>
            <a:r>
              <a:rPr sz="1800" spc="-10" dirty="0">
                <a:latin typeface="Arial Narrow"/>
                <a:cs typeface="Arial Narrow"/>
              </a:rPr>
              <a:t>e</a:t>
            </a:r>
            <a:r>
              <a:rPr sz="1800" spc="-155" dirty="0">
                <a:latin typeface="Arial Narrow"/>
                <a:cs typeface="Arial Narrow"/>
              </a:rPr>
              <a:t>r</a:t>
            </a:r>
            <a:r>
              <a:rPr sz="2700" spc="-525" baseline="24691" dirty="0">
                <a:latin typeface="Arial"/>
                <a:cs typeface="Arial"/>
              </a:rPr>
              <a:t>t</a:t>
            </a:r>
            <a:r>
              <a:rPr sz="1800" spc="65" dirty="0">
                <a:latin typeface="Arial Narrow"/>
                <a:cs typeface="Arial Narrow"/>
              </a:rPr>
              <a:t>'</a:t>
            </a:r>
            <a:r>
              <a:rPr sz="2700" spc="-937" baseline="24691" dirty="0">
                <a:latin typeface="Arial"/>
                <a:cs typeface="Arial"/>
              </a:rPr>
              <a:t>h</a:t>
            </a:r>
            <a:r>
              <a:rPr sz="1800" dirty="0">
                <a:latin typeface="Arial Narrow"/>
                <a:cs typeface="Arial Narrow"/>
              </a:rPr>
              <a:t>t</a:t>
            </a:r>
            <a:r>
              <a:rPr sz="1800" spc="-610" dirty="0">
                <a:latin typeface="Arial Narrow"/>
                <a:cs typeface="Arial Narrow"/>
              </a:rPr>
              <a:t>a</a:t>
            </a:r>
            <a:r>
              <a:rPr sz="2700" spc="-600" baseline="24691" dirty="0">
                <a:latin typeface="Arial"/>
                <a:cs typeface="Arial"/>
              </a:rPr>
              <a:t>e</a:t>
            </a:r>
            <a:r>
              <a:rPr sz="1800" dirty="0">
                <a:latin typeface="Arial Narrow"/>
                <a:cs typeface="Arial Narrow"/>
              </a:rPr>
              <a:t>s</a:t>
            </a:r>
            <a:r>
              <a:rPr sz="1800" spc="-590" dirty="0">
                <a:latin typeface="Arial Narrow"/>
                <a:cs typeface="Arial Narrow"/>
              </a:rPr>
              <a:t>k</a:t>
            </a:r>
            <a:r>
              <a:rPr sz="2700" spc="-615" baseline="24691" dirty="0">
                <a:latin typeface="Arial"/>
                <a:cs typeface="Arial"/>
              </a:rPr>
              <a:t>h</a:t>
            </a:r>
            <a:r>
              <a:rPr sz="1800" spc="-335" dirty="0">
                <a:latin typeface="Arial Narrow"/>
                <a:cs typeface="Arial Narrow"/>
              </a:rPr>
              <a:t>s</a:t>
            </a:r>
            <a:r>
              <a:rPr sz="2700" spc="-1005" baseline="24691" dirty="0">
                <a:latin typeface="Arial"/>
                <a:cs typeface="Arial"/>
              </a:rPr>
              <a:t>o</a:t>
            </a:r>
            <a:r>
              <a:rPr sz="1800" dirty="0">
                <a:latin typeface="Arial Narrow"/>
                <a:cs typeface="Arial Narrow"/>
              </a:rPr>
              <a:t>,</a:t>
            </a:r>
            <a:r>
              <a:rPr sz="1800" spc="-160" dirty="0">
                <a:latin typeface="Arial Narrow"/>
                <a:cs typeface="Arial Narrow"/>
              </a:rPr>
              <a:t> </a:t>
            </a:r>
            <a:r>
              <a:rPr sz="2700" spc="-517" baseline="24691" dirty="0">
                <a:latin typeface="Arial"/>
                <a:cs typeface="Arial"/>
              </a:rPr>
              <a:t>t</a:t>
            </a:r>
            <a:r>
              <a:rPr sz="1800" spc="-70" dirty="0">
                <a:latin typeface="Arial Narrow"/>
                <a:cs typeface="Arial Narrow"/>
              </a:rPr>
              <a:t>t</a:t>
            </a:r>
            <a:r>
              <a:rPr sz="2700" spc="-509" baseline="24691" dirty="0">
                <a:latin typeface="Arial"/>
                <a:cs typeface="Arial"/>
              </a:rPr>
              <a:t>l</a:t>
            </a:r>
            <a:r>
              <a:rPr sz="1800" spc="-484" dirty="0">
                <a:latin typeface="Arial Narrow"/>
                <a:cs typeface="Arial Narrow"/>
              </a:rPr>
              <a:t>a</a:t>
            </a:r>
            <a:r>
              <a:rPr sz="2700" baseline="24691" dirty="0">
                <a:latin typeface="Arial"/>
                <a:cs typeface="Arial"/>
              </a:rPr>
              <a:t>i</a:t>
            </a:r>
            <a:r>
              <a:rPr sz="2700" spc="-1380" baseline="24691" dirty="0">
                <a:latin typeface="Arial"/>
                <a:cs typeface="Arial"/>
              </a:rPr>
              <a:t>n</a:t>
            </a:r>
            <a:r>
              <a:rPr sz="1800" spc="-5" dirty="0">
                <a:latin typeface="Arial Narrow"/>
                <a:cs typeface="Arial Narrow"/>
              </a:rPr>
              <a:t>k</a:t>
            </a:r>
            <a:r>
              <a:rPr sz="1800" spc="-160" dirty="0">
                <a:latin typeface="Arial Narrow"/>
                <a:cs typeface="Arial Narrow"/>
              </a:rPr>
              <a:t>i</a:t>
            </a:r>
            <a:r>
              <a:rPr sz="2700" spc="-1117" baseline="24691" dirty="0">
                <a:latin typeface="Arial"/>
                <a:cs typeface="Arial"/>
              </a:rPr>
              <a:t>k</a:t>
            </a:r>
            <a:r>
              <a:rPr sz="1800" spc="-10" dirty="0">
                <a:latin typeface="Arial Narrow"/>
                <a:cs typeface="Arial Narrow"/>
              </a:rPr>
              <a:t>n</a:t>
            </a:r>
            <a:r>
              <a:rPr sz="1800" spc="-380" dirty="0">
                <a:latin typeface="Arial Narrow"/>
                <a:cs typeface="Arial Narrow"/>
              </a:rPr>
              <a:t>g</a:t>
            </a:r>
            <a:r>
              <a:rPr sz="2700" spc="-284" baseline="24691" dirty="0">
                <a:latin typeface="Arial"/>
                <a:cs typeface="Arial"/>
              </a:rPr>
              <a:t>u</a:t>
            </a:r>
            <a:r>
              <a:rPr sz="1800" spc="-225" dirty="0">
                <a:latin typeface="Arial Narrow"/>
                <a:cs typeface="Arial Narrow"/>
              </a:rPr>
              <a:t>t</a:t>
            </a:r>
            <a:r>
              <a:rPr sz="2700" spc="-1170" baseline="24691" dirty="0">
                <a:latin typeface="Arial"/>
                <a:cs typeface="Arial"/>
              </a:rPr>
              <a:t>n</a:t>
            </a:r>
            <a:r>
              <a:rPr sz="1800" spc="-10" dirty="0">
                <a:latin typeface="Arial Narrow"/>
                <a:cs typeface="Arial Narrow"/>
              </a:rPr>
              <a:t>o</a:t>
            </a:r>
            <a:r>
              <a:rPr sz="1800" spc="-869" dirty="0">
                <a:latin typeface="Arial Narrow"/>
                <a:cs typeface="Arial Narrow"/>
              </a:rPr>
              <a:t>o</a:t>
            </a:r>
            <a:r>
              <a:rPr sz="2700" spc="-7" baseline="24691" dirty="0">
                <a:latin typeface="Arial"/>
                <a:cs typeface="Arial"/>
              </a:rPr>
              <a:t>d</a:t>
            </a:r>
            <a:r>
              <a:rPr sz="2700" spc="-1072" baseline="24691" dirty="0">
                <a:latin typeface="Arial"/>
                <a:cs typeface="Arial"/>
              </a:rPr>
              <a:t>e</a:t>
            </a:r>
            <a:r>
              <a:rPr sz="1800" spc="-530" dirty="0">
                <a:latin typeface="Arial Narrow"/>
                <a:cs typeface="Arial Narrow"/>
              </a:rPr>
              <a:t>m</a:t>
            </a:r>
            <a:r>
              <a:rPr sz="2700" spc="-120" baseline="24691" dirty="0">
                <a:latin typeface="Arial"/>
                <a:cs typeface="Arial"/>
              </a:rPr>
              <a:t>r</a:t>
            </a:r>
            <a:r>
              <a:rPr sz="1800" spc="-220" dirty="0">
                <a:latin typeface="Arial Narrow"/>
                <a:cs typeface="Arial Narrow"/>
              </a:rPr>
              <a:t>u</a:t>
            </a:r>
            <a:r>
              <a:rPr sz="2700" spc="-1642" baseline="24691" dirty="0">
                <a:solidFill>
                  <a:srgbClr val="3333CC"/>
                </a:solidFill>
                <a:latin typeface="Arial"/>
                <a:cs typeface="Arial"/>
              </a:rPr>
              <a:t>D</a:t>
            </a:r>
            <a:r>
              <a:rPr sz="1800" spc="-5" dirty="0">
                <a:latin typeface="Arial Narrow"/>
                <a:cs typeface="Arial Narrow"/>
              </a:rPr>
              <a:t>c</a:t>
            </a:r>
            <a:r>
              <a:rPr sz="1800" spc="-480" dirty="0">
                <a:latin typeface="Arial Narrow"/>
                <a:cs typeface="Arial Narrow"/>
              </a:rPr>
              <a:t>h</a:t>
            </a:r>
            <a:r>
              <a:rPr sz="2700" spc="-165" baseline="24691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1800" spc="-315" dirty="0">
                <a:latin typeface="Arial Narrow"/>
                <a:cs typeface="Arial Narrow"/>
              </a:rPr>
              <a:t>t</a:t>
            </a:r>
            <a:r>
              <a:rPr sz="2700" spc="-885" baseline="24691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r>
              <a:rPr sz="1800" spc="-10" dirty="0">
                <a:latin typeface="Arial Narrow"/>
                <a:cs typeface="Arial Narrow"/>
              </a:rPr>
              <a:t>i</a:t>
            </a:r>
            <a:r>
              <a:rPr sz="1800" spc="-965" dirty="0">
                <a:latin typeface="Arial Narrow"/>
                <a:cs typeface="Arial Narrow"/>
              </a:rPr>
              <a:t>m</a:t>
            </a:r>
            <a:r>
              <a:rPr sz="2700" baseline="24691" dirty="0">
                <a:solidFill>
                  <a:srgbClr val="3333CC"/>
                </a:solidFill>
                <a:latin typeface="Arial"/>
                <a:cs typeface="Arial"/>
              </a:rPr>
              <a:t>c</a:t>
            </a:r>
            <a:r>
              <a:rPr sz="2700" spc="-817" baseline="24691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1800" spc="-280" dirty="0">
                <a:latin typeface="Arial Narrow"/>
                <a:cs typeface="Arial Narrow"/>
              </a:rPr>
              <a:t>e</a:t>
            </a:r>
            <a:r>
              <a:rPr sz="2700" baseline="24691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700" spc="-1050" baseline="24691" dirty="0">
                <a:solidFill>
                  <a:srgbClr val="3333CC"/>
                </a:solidFill>
                <a:latin typeface="Arial"/>
                <a:cs typeface="Arial"/>
              </a:rPr>
              <a:t>p</a:t>
            </a:r>
            <a:r>
              <a:rPr sz="1800" dirty="0">
                <a:latin typeface="Arial Narrow"/>
                <a:cs typeface="Arial Narrow"/>
              </a:rPr>
              <a:t>t</a:t>
            </a:r>
            <a:r>
              <a:rPr sz="1800" spc="-545" dirty="0">
                <a:latin typeface="Arial Narrow"/>
                <a:cs typeface="Arial Narrow"/>
              </a:rPr>
              <a:t>o</a:t>
            </a:r>
            <a:r>
              <a:rPr sz="2700" baseline="24691" dirty="0">
                <a:solidFill>
                  <a:srgbClr val="3333CC"/>
                </a:solidFill>
                <a:latin typeface="Arial"/>
                <a:cs typeface="Arial"/>
              </a:rPr>
              <a:t>ti</a:t>
            </a:r>
            <a:r>
              <a:rPr sz="2700" spc="-1410" baseline="24691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1800" dirty="0">
                <a:latin typeface="Arial Narrow"/>
                <a:cs typeface="Arial Narrow"/>
              </a:rPr>
              <a:t>c</a:t>
            </a:r>
            <a:r>
              <a:rPr sz="1800" spc="-625" dirty="0">
                <a:latin typeface="Arial Narrow"/>
                <a:cs typeface="Arial Narrow"/>
              </a:rPr>
              <a:t>o</a:t>
            </a:r>
            <a:r>
              <a:rPr sz="2700" spc="-569" baseline="24691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1800" spc="-340" dirty="0">
                <a:latin typeface="Arial Narrow"/>
                <a:cs typeface="Arial Narrow"/>
              </a:rPr>
              <a:t>m</a:t>
            </a:r>
            <a:r>
              <a:rPr sz="2700" spc="-262" baseline="24691" dirty="0">
                <a:latin typeface="Arial"/>
                <a:cs typeface="Arial"/>
              </a:rPr>
              <a:t>t</a:t>
            </a:r>
            <a:r>
              <a:rPr sz="1800" spc="-650" dirty="0">
                <a:latin typeface="Arial Narrow"/>
                <a:cs typeface="Arial Narrow"/>
              </a:rPr>
              <a:t>p</a:t>
            </a:r>
            <a:r>
              <a:rPr sz="2700" spc="-532" baseline="24691" dirty="0">
                <a:latin typeface="Arial"/>
                <a:cs typeface="Arial"/>
              </a:rPr>
              <a:t>o</a:t>
            </a:r>
            <a:r>
              <a:rPr sz="1800" spc="-10" dirty="0">
                <a:latin typeface="Arial Narrow"/>
                <a:cs typeface="Arial Narrow"/>
              </a:rPr>
              <a:t>u</a:t>
            </a:r>
            <a:r>
              <a:rPr sz="1800" spc="-380" dirty="0">
                <a:latin typeface="Arial Narrow"/>
                <a:cs typeface="Arial Narrow"/>
              </a:rPr>
              <a:t>t</a:t>
            </a:r>
            <a:r>
              <a:rPr sz="2700" spc="-787" baseline="24691" dirty="0">
                <a:latin typeface="Arial"/>
                <a:cs typeface="Arial"/>
              </a:rPr>
              <a:t>s</a:t>
            </a:r>
            <a:r>
              <a:rPr sz="1800" spc="-300" dirty="0">
                <a:latin typeface="Arial Narrow"/>
                <a:cs typeface="Arial Narrow"/>
              </a:rPr>
              <a:t>e</a:t>
            </a:r>
            <a:r>
              <a:rPr sz="2700" spc="-405" baseline="24691" dirty="0">
                <a:latin typeface="Arial"/>
                <a:cs typeface="Arial"/>
              </a:rPr>
              <a:t>e</a:t>
            </a:r>
            <a:r>
              <a:rPr sz="1800" spc="-225" dirty="0">
                <a:latin typeface="Arial Narrow"/>
                <a:cs typeface="Arial Narrow"/>
              </a:rPr>
              <a:t>(</a:t>
            </a:r>
            <a:r>
              <a:rPr sz="2700" spc="-1170" baseline="24691" dirty="0">
                <a:latin typeface="Arial"/>
                <a:cs typeface="Arial"/>
              </a:rPr>
              <a:t>e</a:t>
            </a:r>
            <a:r>
              <a:rPr sz="1800" dirty="0">
                <a:latin typeface="Arial Narrow"/>
                <a:cs typeface="Arial Narrow"/>
              </a:rPr>
              <a:t>o</a:t>
            </a:r>
            <a:r>
              <a:rPr sz="1800" spc="-30" dirty="0">
                <a:latin typeface="Arial Narrow"/>
                <a:cs typeface="Arial Narrow"/>
              </a:rPr>
              <a:t>r</a:t>
            </a:r>
            <a:r>
              <a:rPr sz="2700" spc="-104" baseline="24691" dirty="0">
                <a:latin typeface="Arial"/>
                <a:cs typeface="Arial"/>
              </a:rPr>
              <a:t>t</a:t>
            </a:r>
            <a:r>
              <a:rPr sz="1800" spc="-345" dirty="0">
                <a:latin typeface="Arial Narrow"/>
                <a:cs typeface="Arial Narrow"/>
              </a:rPr>
              <a:t>t</a:t>
            </a:r>
            <a:r>
              <a:rPr sz="2700" spc="-989" baseline="24691" dirty="0">
                <a:latin typeface="Arial"/>
                <a:cs typeface="Arial"/>
              </a:rPr>
              <a:t>h</a:t>
            </a:r>
            <a:r>
              <a:rPr sz="1800" dirty="0">
                <a:latin typeface="Arial Narrow"/>
                <a:cs typeface="Arial Narrow"/>
              </a:rPr>
              <a:t>r</a:t>
            </a:r>
            <a:r>
              <a:rPr sz="1800" spc="-165" dirty="0">
                <a:latin typeface="Arial Narrow"/>
                <a:cs typeface="Arial Narrow"/>
              </a:rPr>
              <a:t>i</a:t>
            </a:r>
            <a:r>
              <a:rPr sz="2700" spc="-1267" baseline="24691" dirty="0">
                <a:latin typeface="Arial"/>
                <a:cs typeface="Arial"/>
              </a:rPr>
              <a:t>e</a:t>
            </a:r>
            <a:r>
              <a:rPr sz="1800" spc="-15" dirty="0">
                <a:latin typeface="Arial Narrow"/>
                <a:cs typeface="Arial Narrow"/>
              </a:rPr>
              <a:t>g</a:t>
            </a:r>
            <a:r>
              <a:rPr sz="1800" spc="-295" dirty="0">
                <a:latin typeface="Arial Narrow"/>
                <a:cs typeface="Arial Narrow"/>
              </a:rPr>
              <a:t>g</a:t>
            </a:r>
            <a:r>
              <a:rPr sz="2700" spc="-1364" baseline="24691" dirty="0">
                <a:latin typeface="Arial"/>
                <a:cs typeface="Arial"/>
              </a:rPr>
              <a:t>S</a:t>
            </a:r>
            <a:r>
              <a:rPr sz="1800" spc="-10" dirty="0">
                <a:latin typeface="Arial Narrow"/>
                <a:cs typeface="Arial Narrow"/>
              </a:rPr>
              <a:t>e</a:t>
            </a:r>
            <a:r>
              <a:rPr sz="1800" spc="-400" dirty="0">
                <a:latin typeface="Arial Narrow"/>
                <a:cs typeface="Arial Narrow"/>
              </a:rPr>
              <a:t>r</a:t>
            </a:r>
            <a:r>
              <a:rPr sz="2700" spc="-157" baseline="24691" dirty="0">
                <a:latin typeface="Arial"/>
                <a:cs typeface="Arial"/>
              </a:rPr>
              <a:t>t</a:t>
            </a:r>
            <a:r>
              <a:rPr sz="1800" spc="-220" dirty="0">
                <a:latin typeface="Arial Narrow"/>
                <a:cs typeface="Arial Narrow"/>
              </a:rPr>
              <a:t>i</a:t>
            </a:r>
            <a:r>
              <a:rPr sz="2700" spc="-1177" baseline="24691" dirty="0">
                <a:latin typeface="Arial"/>
                <a:cs typeface="Arial"/>
              </a:rPr>
              <a:t>a</a:t>
            </a:r>
            <a:r>
              <a:rPr sz="1800" spc="-40" dirty="0">
                <a:latin typeface="Arial Narrow"/>
                <a:cs typeface="Arial Narrow"/>
              </a:rPr>
              <a:t>n</a:t>
            </a:r>
            <a:r>
              <a:rPr sz="2700" spc="-1455" baseline="24691" dirty="0">
                <a:latin typeface="Arial"/>
                <a:cs typeface="Arial"/>
              </a:rPr>
              <a:t>g</a:t>
            </a:r>
            <a:r>
              <a:rPr sz="1800" dirty="0">
                <a:latin typeface="Arial Narrow"/>
                <a:cs typeface="Arial Narrow"/>
              </a:rPr>
              <a:t>g</a:t>
            </a:r>
            <a:r>
              <a:rPr sz="1800" spc="-275" dirty="0">
                <a:latin typeface="Arial Narrow"/>
                <a:cs typeface="Arial Narrow"/>
              </a:rPr>
              <a:t> </a:t>
            </a:r>
            <a:r>
              <a:rPr sz="2700" spc="-1035" baseline="24691" dirty="0">
                <a:latin typeface="Arial"/>
                <a:cs typeface="Arial"/>
              </a:rPr>
              <a:t>e</a:t>
            </a:r>
            <a:r>
              <a:rPr sz="1800" spc="-135" dirty="0">
                <a:latin typeface="Arial Narrow"/>
                <a:cs typeface="Arial Narrow"/>
              </a:rPr>
              <a:t>e</a:t>
            </a:r>
            <a:r>
              <a:rPr sz="2700" spc="-1155" baseline="24691" dirty="0">
                <a:latin typeface="Arial"/>
                <a:cs typeface="Arial"/>
              </a:rPr>
              <a:t>s</a:t>
            </a:r>
            <a:r>
              <a:rPr sz="1800" spc="-5" dirty="0">
                <a:latin typeface="Arial Narrow"/>
                <a:cs typeface="Arial Narrow"/>
              </a:rPr>
              <a:t>x</a:t>
            </a:r>
            <a:r>
              <a:rPr sz="1800" spc="-210" dirty="0">
                <a:latin typeface="Arial Narrow"/>
                <a:cs typeface="Arial Narrow"/>
              </a:rPr>
              <a:t>c</a:t>
            </a:r>
            <a:r>
              <a:rPr sz="2700" spc="-1185" baseline="24691" dirty="0">
                <a:latin typeface="Arial"/>
                <a:cs typeface="Arial"/>
              </a:rPr>
              <a:t>a</a:t>
            </a:r>
            <a:r>
              <a:rPr sz="1800" spc="-40" dirty="0">
                <a:latin typeface="Arial Narrow"/>
                <a:cs typeface="Arial Narrow"/>
              </a:rPr>
              <a:t>e</a:t>
            </a:r>
            <a:r>
              <a:rPr sz="2700" spc="-1447" baseline="24691" dirty="0">
                <a:latin typeface="Arial"/>
                <a:cs typeface="Arial"/>
              </a:rPr>
              <a:t>n</a:t>
            </a:r>
            <a:r>
              <a:rPr sz="1800" spc="-5" dirty="0">
                <a:latin typeface="Arial Narrow"/>
                <a:cs typeface="Arial Narrow"/>
              </a:rPr>
              <a:t>s</a:t>
            </a:r>
            <a:r>
              <a:rPr sz="1800" spc="-520" dirty="0">
                <a:latin typeface="Arial Narrow"/>
                <a:cs typeface="Arial Narrow"/>
              </a:rPr>
              <a:t>s</a:t>
            </a:r>
            <a:r>
              <a:rPr sz="2700" spc="-112" baseline="24691" dirty="0">
                <a:latin typeface="Arial"/>
                <a:cs typeface="Arial"/>
              </a:rPr>
              <a:t>d</a:t>
            </a:r>
            <a:r>
              <a:rPr sz="1800" spc="-610" dirty="0">
                <a:latin typeface="Arial Narrow"/>
                <a:cs typeface="Arial Narrow"/>
              </a:rPr>
              <a:t>G</a:t>
            </a:r>
            <a:r>
              <a:rPr sz="2700" spc="-742" baseline="24691" dirty="0">
                <a:latin typeface="Arial"/>
                <a:cs typeface="Arial"/>
              </a:rPr>
              <a:t>T</a:t>
            </a:r>
            <a:r>
              <a:rPr sz="1800" spc="-760" dirty="0">
                <a:latin typeface="Arial Narrow"/>
                <a:cs typeface="Arial Narrow"/>
              </a:rPr>
              <a:t>C</a:t>
            </a:r>
            <a:r>
              <a:rPr sz="2700" spc="-367" baseline="24691" dirty="0">
                <a:latin typeface="Arial"/>
                <a:cs typeface="Arial"/>
              </a:rPr>
              <a:t>a</a:t>
            </a:r>
            <a:r>
              <a:rPr sz="1800" spc="-250" dirty="0">
                <a:latin typeface="Arial Narrow"/>
                <a:cs typeface="Arial Narrow"/>
              </a:rPr>
              <a:t>)</a:t>
            </a:r>
            <a:r>
              <a:rPr sz="2700" spc="-982" baseline="24691" dirty="0">
                <a:latin typeface="Arial"/>
                <a:cs typeface="Arial"/>
              </a:rPr>
              <a:t>s</a:t>
            </a:r>
            <a:r>
              <a:rPr sz="1800" dirty="0">
                <a:latin typeface="Arial Narrow"/>
                <a:cs typeface="Arial Narrow"/>
              </a:rPr>
              <a:t>,</a:t>
            </a:r>
            <a:r>
              <a:rPr sz="1800" spc="-170" dirty="0">
                <a:latin typeface="Arial Narrow"/>
                <a:cs typeface="Arial Narrow"/>
              </a:rPr>
              <a:t> </a:t>
            </a:r>
            <a:r>
              <a:rPr sz="2700" spc="-1117" baseline="24691" dirty="0">
                <a:latin typeface="Arial"/>
                <a:cs typeface="Arial"/>
              </a:rPr>
              <a:t>k</a:t>
            </a:r>
            <a:r>
              <a:rPr sz="1800" spc="-105" dirty="0">
                <a:latin typeface="Arial Narrow"/>
                <a:cs typeface="Arial Narrow"/>
              </a:rPr>
              <a:t>a</a:t>
            </a:r>
            <a:r>
              <a:rPr sz="2700" spc="-1237" baseline="24691" dirty="0">
                <a:latin typeface="Arial"/>
                <a:cs typeface="Arial"/>
              </a:rPr>
              <a:t>s</a:t>
            </a:r>
            <a:r>
              <a:rPr sz="1800" spc="-15" dirty="0">
                <a:latin typeface="Arial Narrow"/>
                <a:cs typeface="Arial Narrow"/>
              </a:rPr>
              <a:t>n</a:t>
            </a:r>
            <a:r>
              <a:rPr sz="1800" spc="-350" dirty="0">
                <a:latin typeface="Arial Narrow"/>
                <a:cs typeface="Arial Narrow"/>
              </a:rPr>
              <a:t>d</a:t>
            </a:r>
            <a:r>
              <a:rPr sz="2700" spc="-120" baseline="24691" dirty="0">
                <a:latin typeface="Arial"/>
                <a:cs typeface="Arial"/>
              </a:rPr>
              <a:t>i</a:t>
            </a:r>
            <a:r>
              <a:rPr sz="1800" spc="-355" dirty="0">
                <a:latin typeface="Arial Narrow"/>
                <a:cs typeface="Arial Narrow"/>
              </a:rPr>
              <a:t>/</a:t>
            </a:r>
            <a:r>
              <a:rPr sz="2700" spc="-1005" baseline="24691" dirty="0">
                <a:latin typeface="Arial"/>
                <a:cs typeface="Arial"/>
              </a:rPr>
              <a:t>n</a:t>
            </a:r>
            <a:r>
              <a:rPr sz="1800" spc="-20" dirty="0">
                <a:latin typeface="Arial Narrow"/>
                <a:cs typeface="Arial Narrow"/>
              </a:rPr>
              <a:t>o</a:t>
            </a:r>
            <a:r>
              <a:rPr sz="1800" spc="-165" dirty="0">
                <a:latin typeface="Arial Narrow"/>
                <a:cs typeface="Arial Narrow"/>
              </a:rPr>
              <a:t>r</a:t>
            </a:r>
            <a:r>
              <a:rPr sz="2700" spc="-7" baseline="24691" dirty="0">
                <a:latin typeface="Arial"/>
                <a:cs typeface="Arial"/>
              </a:rPr>
              <a:t>t</a:t>
            </a:r>
            <a:r>
              <a:rPr sz="2700" spc="-1380" baseline="24691" dirty="0">
                <a:latin typeface="Arial"/>
                <a:cs typeface="Arial"/>
              </a:rPr>
              <a:t>h</a:t>
            </a:r>
            <a:r>
              <a:rPr sz="1800" spc="-15" dirty="0">
                <a:latin typeface="Arial Narrow"/>
                <a:cs typeface="Arial Narrow"/>
              </a:rPr>
              <a:t>o</a:t>
            </a:r>
            <a:r>
              <a:rPr sz="1800" spc="-745" dirty="0">
                <a:latin typeface="Arial Narrow"/>
                <a:cs typeface="Arial Narrow"/>
              </a:rPr>
              <a:t>p</a:t>
            </a:r>
            <a:r>
              <a:rPr sz="2700" spc="-434" baseline="24691" dirty="0">
                <a:latin typeface="Arial"/>
                <a:cs typeface="Arial"/>
              </a:rPr>
              <a:t>o</a:t>
            </a:r>
            <a:r>
              <a:rPr sz="1800" spc="-565" dirty="0">
                <a:latin typeface="Arial Narrow"/>
                <a:cs typeface="Arial Narrow"/>
              </a:rPr>
              <a:t>e</a:t>
            </a:r>
            <a:r>
              <a:rPr sz="2700" spc="-540" baseline="24691" dirty="0">
                <a:latin typeface="Arial"/>
                <a:cs typeface="Arial"/>
              </a:rPr>
              <a:t>s</a:t>
            </a:r>
            <a:r>
              <a:rPr sz="1800" spc="-155" dirty="0">
                <a:latin typeface="Arial Narrow"/>
                <a:cs typeface="Arial Narrow"/>
              </a:rPr>
              <a:t>r</a:t>
            </a:r>
            <a:r>
              <a:rPr sz="2700" spc="-1305" baseline="24691" dirty="0">
                <a:latin typeface="Arial"/>
                <a:cs typeface="Arial"/>
              </a:rPr>
              <a:t>e</a:t>
            </a:r>
            <a:r>
              <a:rPr sz="1800" spc="-20" dirty="0">
                <a:latin typeface="Arial Narrow"/>
                <a:cs typeface="Arial Narrow"/>
              </a:rPr>
              <a:t>a</a:t>
            </a:r>
            <a:r>
              <a:rPr sz="1800" spc="-10" dirty="0">
                <a:latin typeface="Arial Narrow"/>
                <a:cs typeface="Arial Narrow"/>
              </a:rPr>
              <a:t>t</a:t>
            </a:r>
            <a:r>
              <a:rPr sz="1800" spc="-195" dirty="0">
                <a:latin typeface="Arial Narrow"/>
                <a:cs typeface="Arial Narrow"/>
              </a:rPr>
              <a:t>i</a:t>
            </a:r>
            <a:r>
              <a:rPr sz="2700" spc="-1552" baseline="24691" dirty="0">
                <a:latin typeface="Arial"/>
                <a:cs typeface="Arial"/>
              </a:rPr>
              <a:t>S</a:t>
            </a:r>
            <a:r>
              <a:rPr sz="1800" spc="-15" dirty="0">
                <a:latin typeface="Arial Narrow"/>
                <a:cs typeface="Arial Narrow"/>
              </a:rPr>
              <a:t>n</a:t>
            </a:r>
            <a:r>
              <a:rPr sz="1800" spc="-630" dirty="0">
                <a:latin typeface="Arial Narrow"/>
                <a:cs typeface="Arial Narrow"/>
              </a:rPr>
              <a:t>g</a:t>
            </a:r>
            <a:r>
              <a:rPr sz="2700" spc="-15" baseline="24691" dirty="0">
                <a:latin typeface="Arial"/>
                <a:cs typeface="Arial"/>
              </a:rPr>
              <a:t>t</a:t>
            </a:r>
            <a:r>
              <a:rPr sz="2700" spc="-660" baseline="24691" dirty="0">
                <a:latin typeface="Arial"/>
                <a:cs typeface="Arial"/>
              </a:rPr>
              <a:t>a</a:t>
            </a:r>
            <a:r>
              <a:rPr sz="1800" spc="-409" dirty="0">
                <a:latin typeface="Arial Narrow"/>
                <a:cs typeface="Arial Narrow"/>
              </a:rPr>
              <a:t>o</a:t>
            </a:r>
            <a:r>
              <a:rPr sz="2700" spc="-930" baseline="24691" dirty="0">
                <a:latin typeface="Arial"/>
                <a:cs typeface="Arial"/>
              </a:rPr>
              <a:t>g</a:t>
            </a:r>
            <a:r>
              <a:rPr sz="1800" spc="-150" dirty="0">
                <a:latin typeface="Arial Narrow"/>
                <a:cs typeface="Arial Narrow"/>
              </a:rPr>
              <a:t>v</a:t>
            </a:r>
            <a:r>
              <a:rPr sz="2700" spc="-1312" baseline="24691" dirty="0">
                <a:latin typeface="Arial"/>
                <a:cs typeface="Arial"/>
              </a:rPr>
              <a:t>e</a:t>
            </a:r>
            <a:r>
              <a:rPr sz="1800" spc="-15" dirty="0">
                <a:latin typeface="Arial Narrow"/>
                <a:cs typeface="Arial Narrow"/>
              </a:rPr>
              <a:t>e</a:t>
            </a:r>
            <a:r>
              <a:rPr sz="1800" spc="-465" dirty="0">
                <a:latin typeface="Arial Narrow"/>
                <a:cs typeface="Arial Narrow"/>
              </a:rPr>
              <a:t>r</a:t>
            </a:r>
            <a:r>
              <a:rPr sz="2700" spc="-22" baseline="24691" dirty="0">
                <a:latin typeface="Arial"/>
                <a:cs typeface="Arial"/>
              </a:rPr>
              <a:t>s</a:t>
            </a:r>
            <a:r>
              <a:rPr sz="2700" baseline="24691" dirty="0">
                <a:latin typeface="Arial"/>
                <a:cs typeface="Arial"/>
              </a:rPr>
              <a:t> </a:t>
            </a:r>
            <a:r>
              <a:rPr sz="1800" dirty="0">
                <a:latin typeface="Arial Narrow"/>
                <a:cs typeface="Arial Narrow"/>
              </a:rPr>
              <a:t>partitions with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larger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skewed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amounts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data</a:t>
            </a:r>
            <a:endParaRPr sz="1800">
              <a:latin typeface="Arial Narrow"/>
              <a:cs typeface="Arial Narrow"/>
            </a:endParaRPr>
          </a:p>
          <a:p>
            <a:pPr marL="88900" marR="92075">
              <a:lnSpc>
                <a:spcPts val="1939"/>
              </a:lnSpc>
              <a:spcBef>
                <a:spcPts val="880"/>
              </a:spcBef>
            </a:pPr>
            <a:r>
              <a:rPr sz="1800" dirty="0">
                <a:latin typeface="Arial Narrow"/>
                <a:cs typeface="Arial Narrow"/>
              </a:rPr>
              <a:t>If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Min</a:t>
            </a:r>
            <a:r>
              <a:rPr sz="1800" spc="-2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values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or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close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zero,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that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suggests we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have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empty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(or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near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empty)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partitions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and/or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tasks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that </a:t>
            </a:r>
            <a:r>
              <a:rPr sz="1800" dirty="0">
                <a:latin typeface="Arial Narrow"/>
                <a:cs typeface="Arial Narrow"/>
              </a:rPr>
              <a:t>aren’t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computing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anything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(our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compute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logic might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not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same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for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all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records,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so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could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have </a:t>
            </a:r>
            <a:r>
              <a:rPr sz="1800" dirty="0">
                <a:latin typeface="Arial Narrow"/>
                <a:cs typeface="Arial Narrow"/>
              </a:rPr>
              <a:t>large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partitions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whose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tasks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no </a:t>
            </a:r>
            <a:r>
              <a:rPr sz="1800" spc="-10" dirty="0">
                <a:latin typeface="Arial Narrow"/>
                <a:cs typeface="Arial Narrow"/>
              </a:rPr>
              <a:t>work)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6237" y="5734621"/>
            <a:ext cx="5520690" cy="1099185"/>
            <a:chOff x="376237" y="5734621"/>
            <a:chExt cx="5520690" cy="1099185"/>
          </a:xfrm>
        </p:grpSpPr>
        <p:sp>
          <p:nvSpPr>
            <p:cNvPr id="20" name="object 20"/>
            <p:cNvSpPr/>
            <p:nvPr/>
          </p:nvSpPr>
          <p:spPr>
            <a:xfrm>
              <a:off x="381000" y="5739384"/>
              <a:ext cx="5511165" cy="1089660"/>
            </a:xfrm>
            <a:custGeom>
              <a:avLst/>
              <a:gdLst/>
              <a:ahLst/>
              <a:cxnLst/>
              <a:rect l="l" t="t" r="r" b="b"/>
              <a:pathLst>
                <a:path w="5511165" h="1089659">
                  <a:moveTo>
                    <a:pt x="5510784" y="0"/>
                  </a:moveTo>
                  <a:lnTo>
                    <a:pt x="0" y="0"/>
                  </a:lnTo>
                  <a:lnTo>
                    <a:pt x="0" y="1089659"/>
                  </a:lnTo>
                  <a:lnTo>
                    <a:pt x="5510784" y="1089659"/>
                  </a:lnTo>
                  <a:lnTo>
                    <a:pt x="55107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1000" y="5739384"/>
              <a:ext cx="5511165" cy="1089660"/>
            </a:xfrm>
            <a:custGeom>
              <a:avLst/>
              <a:gdLst/>
              <a:ahLst/>
              <a:cxnLst/>
              <a:rect l="l" t="t" r="r" b="b"/>
              <a:pathLst>
                <a:path w="5511165" h="1089659">
                  <a:moveTo>
                    <a:pt x="0" y="1089659"/>
                  </a:moveTo>
                  <a:lnTo>
                    <a:pt x="5510784" y="1089659"/>
                  </a:lnTo>
                  <a:lnTo>
                    <a:pt x="5510784" y="0"/>
                  </a:lnTo>
                  <a:lnTo>
                    <a:pt x="0" y="0"/>
                  </a:lnTo>
                  <a:lnTo>
                    <a:pt x="0" y="10896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6240" y="5741009"/>
            <a:ext cx="5389880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ts val="2050"/>
              </a:lnSpc>
              <a:spcBef>
                <a:spcPts val="100"/>
              </a:spcBef>
              <a:tabLst>
                <a:tab pos="1640205" algn="l"/>
              </a:tabLst>
            </a:pPr>
            <a:r>
              <a:rPr sz="1800" b="1" spc="-10" dirty="0">
                <a:solidFill>
                  <a:srgbClr val="3333CC"/>
                </a:solidFill>
                <a:latin typeface="Arial Narrow"/>
                <a:cs typeface="Arial Narrow"/>
              </a:rPr>
              <a:t>Duration</a:t>
            </a:r>
            <a:r>
              <a:rPr sz="1800" b="1" spc="-10" dirty="0">
                <a:latin typeface="Arial Narrow"/>
                <a:cs typeface="Arial Narrow"/>
              </a:rPr>
              <a:t>:</a:t>
            </a:r>
            <a:r>
              <a:rPr sz="1800" b="1" dirty="0">
                <a:latin typeface="Arial Narrow"/>
                <a:cs typeface="Arial Narrow"/>
              </a:rPr>
              <a:t>	Skew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if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75</a:t>
            </a:r>
            <a:r>
              <a:rPr sz="1800" b="1" baseline="25462" dirty="0">
                <a:latin typeface="Arial Narrow"/>
                <a:cs typeface="Arial Narrow"/>
              </a:rPr>
              <a:t>th</a:t>
            </a:r>
            <a:r>
              <a:rPr sz="1800" b="1" dirty="0">
                <a:latin typeface="Arial Narrow"/>
                <a:cs typeface="Arial Narrow"/>
              </a:rPr>
              <a:t>%</a:t>
            </a:r>
            <a:r>
              <a:rPr sz="1800" b="1" spc="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is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much higher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than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25</a:t>
            </a:r>
            <a:r>
              <a:rPr sz="1800" b="1" spc="-15" baseline="25462" dirty="0">
                <a:latin typeface="Arial Narrow"/>
                <a:cs typeface="Arial Narrow"/>
              </a:rPr>
              <a:t>th</a:t>
            </a:r>
            <a:r>
              <a:rPr sz="1800" b="1" spc="-10" dirty="0">
                <a:latin typeface="Arial Narrow"/>
                <a:cs typeface="Arial Narrow"/>
              </a:rPr>
              <a:t>%</a:t>
            </a:r>
            <a:endParaRPr sz="1800">
              <a:latin typeface="Arial Narrow"/>
              <a:cs typeface="Arial Narrow"/>
            </a:endParaRPr>
          </a:p>
          <a:p>
            <a:pPr marL="76200">
              <a:lnSpc>
                <a:spcPts val="1945"/>
              </a:lnSpc>
            </a:pP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Scheduler</a:t>
            </a:r>
            <a:r>
              <a:rPr sz="1800" b="1" spc="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Delay</a:t>
            </a:r>
            <a:r>
              <a:rPr sz="1800" b="1" dirty="0">
                <a:latin typeface="Arial Narrow"/>
                <a:cs typeface="Arial Narrow"/>
              </a:rPr>
              <a:t>: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Can't</a:t>
            </a:r>
            <a:r>
              <a:rPr sz="1800" b="1" spc="-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really </a:t>
            </a:r>
            <a:r>
              <a:rPr sz="1800" b="1" spc="-10" dirty="0">
                <a:latin typeface="Arial Narrow"/>
                <a:cs typeface="Arial Narrow"/>
              </a:rPr>
              <a:t>control</a:t>
            </a:r>
            <a:endParaRPr sz="1800">
              <a:latin typeface="Arial Narrow"/>
              <a:cs typeface="Arial Narrow"/>
            </a:endParaRPr>
          </a:p>
          <a:p>
            <a:pPr marL="76200" marR="17780">
              <a:lnSpc>
                <a:spcPts val="1939"/>
              </a:lnSpc>
              <a:spcBef>
                <a:spcPts val="140"/>
              </a:spcBef>
              <a:tabLst>
                <a:tab pos="1651635" algn="l"/>
              </a:tabLst>
            </a:pP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Input</a:t>
            </a:r>
            <a:r>
              <a:rPr sz="1800" b="1" spc="-10" dirty="0">
                <a:solidFill>
                  <a:srgbClr val="3333CC"/>
                </a:solidFill>
                <a:latin typeface="Arial Narrow"/>
                <a:cs typeface="Arial Narrow"/>
              </a:rPr>
              <a:t> Size</a:t>
            </a:r>
            <a:r>
              <a:rPr sz="1800" b="1" spc="-10" dirty="0">
                <a:latin typeface="Arial Narrow"/>
                <a:cs typeface="Arial Narrow"/>
              </a:rPr>
              <a:t>:</a:t>
            </a:r>
            <a:r>
              <a:rPr sz="1800" b="1" dirty="0">
                <a:latin typeface="Arial Narrow"/>
                <a:cs typeface="Arial Narrow"/>
              </a:rPr>
              <a:t>	Skew if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Max 3-5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higher</a:t>
            </a:r>
            <a:r>
              <a:rPr sz="1800" b="1" spc="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than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Median 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Garbage</a:t>
            </a:r>
            <a:r>
              <a:rPr sz="1800" b="1" spc="-2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Collection</a:t>
            </a:r>
            <a:r>
              <a:rPr sz="1800" b="1" spc="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(GC):</a:t>
            </a:r>
            <a:r>
              <a:rPr sz="1800" b="1" spc="-5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Want</a:t>
            </a:r>
            <a:r>
              <a:rPr sz="1800" b="1" spc="-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to</a:t>
            </a:r>
            <a:r>
              <a:rPr sz="1800" b="1" spc="-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minimize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(Java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Mem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spc="-20" dirty="0">
                <a:latin typeface="Arial Narrow"/>
                <a:cs typeface="Arial Narrow"/>
              </a:rPr>
              <a:t>Mgt)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Stages</a:t>
            </a:r>
            <a:r>
              <a:rPr spc="-65" dirty="0">
                <a:solidFill>
                  <a:srgbClr val="3333CC"/>
                </a:solidFill>
              </a:rPr>
              <a:t> </a:t>
            </a:r>
            <a:r>
              <a:rPr dirty="0"/>
              <a:t>&gt;</a:t>
            </a:r>
            <a:r>
              <a:rPr spc="-90" dirty="0"/>
              <a:t> </a:t>
            </a:r>
            <a:r>
              <a:rPr dirty="0"/>
              <a:t>Summary</a:t>
            </a:r>
            <a:r>
              <a:rPr spc="-70" dirty="0"/>
              <a:t> </a:t>
            </a:r>
            <a:r>
              <a:rPr spc="-10" dirty="0"/>
              <a:t>Metrics</a:t>
            </a:r>
          </a:p>
        </p:txBody>
      </p:sp>
      <p:sp>
        <p:nvSpPr>
          <p:cNvPr id="24" name="object 24"/>
          <p:cNvSpPr/>
          <p:nvPr/>
        </p:nvSpPr>
        <p:spPr>
          <a:xfrm>
            <a:off x="591146" y="1108074"/>
            <a:ext cx="6268085" cy="2564765"/>
          </a:xfrm>
          <a:custGeom>
            <a:avLst/>
            <a:gdLst/>
            <a:ahLst/>
            <a:cxnLst/>
            <a:rect l="l" t="t" r="r" b="b"/>
            <a:pathLst>
              <a:path w="6268084" h="2564765">
                <a:moveTo>
                  <a:pt x="1695615" y="2548382"/>
                </a:moveTo>
                <a:lnTo>
                  <a:pt x="1670456" y="2471293"/>
                </a:lnTo>
                <a:lnTo>
                  <a:pt x="1639481" y="2376297"/>
                </a:lnTo>
                <a:lnTo>
                  <a:pt x="1601076" y="2414232"/>
                </a:lnTo>
                <a:lnTo>
                  <a:pt x="38430" y="830580"/>
                </a:lnTo>
                <a:lnTo>
                  <a:pt x="0" y="868426"/>
                </a:lnTo>
                <a:lnTo>
                  <a:pt x="1562684" y="2452166"/>
                </a:lnTo>
                <a:lnTo>
                  <a:pt x="1524292" y="2490089"/>
                </a:lnTo>
                <a:lnTo>
                  <a:pt x="1695615" y="2548382"/>
                </a:lnTo>
                <a:close/>
              </a:path>
              <a:path w="6268084" h="2564765">
                <a:moveTo>
                  <a:pt x="6267615" y="2549906"/>
                </a:moveTo>
                <a:lnTo>
                  <a:pt x="6245072" y="2524379"/>
                </a:lnTo>
                <a:lnTo>
                  <a:pt x="6147854" y="2414270"/>
                </a:lnTo>
                <a:lnTo>
                  <a:pt x="6127648" y="2464231"/>
                </a:lnTo>
                <a:lnTo>
                  <a:pt x="29324" y="0"/>
                </a:lnTo>
                <a:lnTo>
                  <a:pt x="9105" y="50038"/>
                </a:lnTo>
                <a:lnTo>
                  <a:pt x="6107392" y="2514295"/>
                </a:lnTo>
                <a:lnTo>
                  <a:pt x="6087148" y="2564384"/>
                </a:lnTo>
                <a:lnTo>
                  <a:pt x="6267615" y="25499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208023"/>
            <a:ext cx="84594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displays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persisted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any,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the </a:t>
            </a:r>
            <a:r>
              <a:rPr sz="1800" dirty="0">
                <a:latin typeface="Arial"/>
                <a:cs typeface="Arial"/>
              </a:rPr>
              <a:t>application.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levels,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all </a:t>
            </a:r>
            <a:r>
              <a:rPr sz="1800" dirty="0">
                <a:latin typeface="Arial"/>
                <a:cs typeface="Arial"/>
              </a:rPr>
              <a:t>RDDs,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details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DataFrame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Storage</a:t>
            </a:r>
            <a:r>
              <a:rPr spc="-60" dirty="0">
                <a:solidFill>
                  <a:srgbClr val="3333CC"/>
                </a:solidFill>
              </a:rPr>
              <a:t> </a:t>
            </a:r>
            <a:r>
              <a:rPr dirty="0"/>
              <a:t>tab:</a:t>
            </a:r>
            <a:r>
              <a:rPr spc="-6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2875" y="2463863"/>
            <a:ext cx="8858250" cy="4269740"/>
            <a:chOff x="142875" y="2463863"/>
            <a:chExt cx="8858250" cy="42697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439" y="2489447"/>
              <a:ext cx="8791160" cy="8877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637" y="2468626"/>
              <a:ext cx="8848725" cy="913765"/>
            </a:xfrm>
            <a:custGeom>
              <a:avLst/>
              <a:gdLst/>
              <a:ahLst/>
              <a:cxnLst/>
              <a:rect l="l" t="t" r="r" b="b"/>
              <a:pathLst>
                <a:path w="8848725" h="913764">
                  <a:moveTo>
                    <a:pt x="0" y="913257"/>
                  </a:moveTo>
                  <a:lnTo>
                    <a:pt x="8848725" y="913257"/>
                  </a:lnTo>
                  <a:lnTo>
                    <a:pt x="8848725" y="0"/>
                  </a:lnTo>
                  <a:lnTo>
                    <a:pt x="0" y="0"/>
                  </a:lnTo>
                  <a:lnTo>
                    <a:pt x="0" y="9132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3470148"/>
              <a:ext cx="6050280" cy="32537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7637" y="3465385"/>
              <a:ext cx="6059805" cy="3263265"/>
            </a:xfrm>
            <a:custGeom>
              <a:avLst/>
              <a:gdLst/>
              <a:ahLst/>
              <a:cxnLst/>
              <a:rect l="l" t="t" r="r" b="b"/>
              <a:pathLst>
                <a:path w="6059805" h="3263265">
                  <a:moveTo>
                    <a:pt x="0" y="3263265"/>
                  </a:moveTo>
                  <a:lnTo>
                    <a:pt x="6059805" y="3263265"/>
                  </a:lnTo>
                  <a:lnTo>
                    <a:pt x="6059805" y="0"/>
                  </a:lnTo>
                  <a:lnTo>
                    <a:pt x="0" y="0"/>
                  </a:lnTo>
                  <a:lnTo>
                    <a:pt x="0" y="32632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937" y="4228338"/>
              <a:ext cx="1981200" cy="1716405"/>
            </a:xfrm>
            <a:custGeom>
              <a:avLst/>
              <a:gdLst/>
              <a:ahLst/>
              <a:cxnLst/>
              <a:rect l="l" t="t" r="r" b="b"/>
              <a:pathLst>
                <a:path w="1981200" h="1716404">
                  <a:moveTo>
                    <a:pt x="0" y="0"/>
                  </a:moveTo>
                  <a:lnTo>
                    <a:pt x="1981200" y="0"/>
                  </a:lnTo>
                </a:path>
                <a:path w="1981200" h="1716404">
                  <a:moveTo>
                    <a:pt x="0" y="1716024"/>
                  </a:moveTo>
                  <a:lnTo>
                    <a:pt x="1488567" y="1716024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81098" y="3081908"/>
              <a:ext cx="6202045" cy="2764790"/>
            </a:xfrm>
            <a:custGeom>
              <a:avLst/>
              <a:gdLst/>
              <a:ahLst/>
              <a:cxnLst/>
              <a:rect l="l" t="t" r="r" b="b"/>
              <a:pathLst>
                <a:path w="6202045" h="2764790">
                  <a:moveTo>
                    <a:pt x="5135372" y="43053"/>
                  </a:moveTo>
                  <a:lnTo>
                    <a:pt x="4970526" y="0"/>
                  </a:lnTo>
                  <a:lnTo>
                    <a:pt x="4981016" y="49720"/>
                  </a:lnTo>
                  <a:lnTo>
                    <a:pt x="441833" y="1008761"/>
                  </a:lnTo>
                  <a:lnTo>
                    <a:pt x="452247" y="1058545"/>
                  </a:lnTo>
                  <a:lnTo>
                    <a:pt x="4991506" y="99364"/>
                  </a:lnTo>
                  <a:lnTo>
                    <a:pt x="5002022" y="149098"/>
                  </a:lnTo>
                  <a:lnTo>
                    <a:pt x="5133606" y="44450"/>
                  </a:lnTo>
                  <a:lnTo>
                    <a:pt x="5135372" y="43053"/>
                  </a:lnTo>
                  <a:close/>
                </a:path>
                <a:path w="6202045" h="2764790">
                  <a:moveTo>
                    <a:pt x="6201918" y="195453"/>
                  </a:moveTo>
                  <a:lnTo>
                    <a:pt x="6031992" y="182880"/>
                  </a:lnTo>
                  <a:lnTo>
                    <a:pt x="6051296" y="229882"/>
                  </a:lnTo>
                  <a:lnTo>
                    <a:pt x="0" y="2717736"/>
                  </a:lnTo>
                  <a:lnTo>
                    <a:pt x="19304" y="2764713"/>
                  </a:lnTo>
                  <a:lnTo>
                    <a:pt x="6070600" y="276872"/>
                  </a:lnTo>
                  <a:lnTo>
                    <a:pt x="6089904" y="323850"/>
                  </a:lnTo>
                  <a:lnTo>
                    <a:pt x="6180302" y="220218"/>
                  </a:lnTo>
                  <a:lnTo>
                    <a:pt x="6201918" y="19545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D4A4B62-C5FD-4A87-BDDD-6E8FCF15A7ED}"/>
              </a:ext>
            </a:extLst>
          </p:cNvPr>
          <p:cNvSpPr txBox="1"/>
          <p:nvPr/>
        </p:nvSpPr>
        <p:spPr>
          <a:xfrm>
            <a:off x="1752600" y="2397093"/>
            <a:ext cx="5248274" cy="4331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00 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– Intro and Setup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01 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Spark Architecture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02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SparkSQL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(Read/Write </a:t>
            </a:r>
            <a:r>
              <a:rPr lang="en-US" sz="14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DataFrames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/Tables)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dirty="0">
                <a:solidFill>
                  <a:srgbClr val="FF0000"/>
                </a:solidFill>
              </a:rPr>
              <a:t> 00 (Dates) /  </a:t>
            </a: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01 (Air)</a:t>
            </a:r>
            <a:endParaRPr lang="en-US" sz="14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14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b="1" dirty="0">
                <a:solidFill>
                  <a:srgbClr val="3333CC"/>
                </a:solidFill>
                <a:latin typeface="Arial"/>
              </a:rPr>
              <a:t>03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– SparkSQL (Transform)\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04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 Complex Data Types 	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05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JSON (Optional)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02 (Fly)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endParaRPr lang="en-US" sz="14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06 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Streaming		</a:t>
            </a:r>
            <a:r>
              <a:rPr lang="en-US" sz="14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b="1" dirty="0">
                <a:solidFill>
                  <a:srgbClr val="3333CC"/>
                </a:solidFill>
                <a:latin typeface="Arial"/>
              </a:rPr>
              <a:t>07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Architecture-Spark UI</a:t>
            </a:r>
          </a:p>
          <a:p>
            <a:pPr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08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Catalog-Catalyst-Tungsten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09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Adaptive Query Execution</a:t>
            </a:r>
            <a:endParaRPr lang="en-US" sz="14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endParaRPr lang="en-US" sz="14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Performance Tuning 	 </a:t>
            </a:r>
          </a:p>
          <a:p>
            <a:pPr>
              <a:defRPr/>
            </a:pP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03 (Stream) / </a:t>
            </a: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04 (Air)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11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Machine Learning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9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B3839-F196-410E-805C-A76DD9E69FE1}"/>
              </a:ext>
            </a:extLst>
          </p:cNvPr>
          <p:cNvSpPr txBox="1"/>
          <p:nvPr/>
        </p:nvSpPr>
        <p:spPr>
          <a:xfrm>
            <a:off x="533400" y="1371600"/>
            <a:ext cx="7924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session: </a:t>
            </a:r>
            <a:r>
              <a:rPr lang="en-US" dirty="0">
                <a:solidFill>
                  <a:schemeClr val="accent2"/>
                </a:solidFill>
              </a:rPr>
              <a:t>community.cloud.databricks.com </a:t>
            </a:r>
            <a:r>
              <a:rPr lang="en-US" dirty="0"/>
              <a:t>and Logon</a:t>
            </a:r>
          </a:p>
          <a:p>
            <a:r>
              <a:rPr lang="en-US" dirty="0"/>
              <a:t>In Left-pane, Click on '</a:t>
            </a:r>
            <a:r>
              <a:rPr lang="en-US" dirty="0">
                <a:solidFill>
                  <a:schemeClr val="accent2"/>
                </a:solidFill>
              </a:rPr>
              <a:t>Clusters</a:t>
            </a:r>
            <a:r>
              <a:rPr lang="en-US" dirty="0"/>
              <a:t>' or '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' and Terminate old Cluster Then  click '</a:t>
            </a:r>
            <a:r>
              <a:rPr lang="en-US" dirty="0">
                <a:solidFill>
                  <a:schemeClr val="accent2"/>
                </a:solidFill>
              </a:rPr>
              <a:t>Create Cluster</a:t>
            </a:r>
            <a:r>
              <a:rPr lang="en-US" dirty="0"/>
              <a:t>' button to create New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787E5-8000-DD16-3BC5-93A7D21FBF7D}"/>
              </a:ext>
            </a:extLst>
          </p:cNvPr>
          <p:cNvSpPr txBox="1"/>
          <p:nvPr/>
        </p:nvSpPr>
        <p:spPr>
          <a:xfrm>
            <a:off x="609600" y="304800"/>
            <a:ext cx="4584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/>
              <a:t>Table of Contents</a:t>
            </a:r>
            <a:endParaRPr lang="en-GB" b="1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42746"/>
            <a:ext cx="676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Displays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amount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utilized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cache()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persist()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Storage</a:t>
            </a:r>
            <a:r>
              <a:rPr spc="-40" dirty="0">
                <a:solidFill>
                  <a:srgbClr val="3333CC"/>
                </a:solidFill>
              </a:rPr>
              <a:t> </a:t>
            </a:r>
            <a:r>
              <a:rPr dirty="0"/>
              <a:t>&gt;</a:t>
            </a:r>
            <a:r>
              <a:rPr spc="-65" dirty="0"/>
              <a:t> </a:t>
            </a:r>
            <a:r>
              <a:rPr dirty="0"/>
              <a:t>Cache</a:t>
            </a:r>
            <a:r>
              <a:rPr spc="-35" dirty="0"/>
              <a:t> </a:t>
            </a:r>
            <a:r>
              <a:rPr dirty="0"/>
              <a:t>on</a:t>
            </a:r>
            <a:r>
              <a:rPr spc="-55" dirty="0"/>
              <a:t> </a:t>
            </a:r>
            <a:r>
              <a:rPr spc="-10" dirty="0"/>
              <a:t>DataFrame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12623" y="2549270"/>
            <a:ext cx="8319134" cy="4211955"/>
            <a:chOff x="412623" y="2549270"/>
            <a:chExt cx="8319134" cy="4211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8" y="2558794"/>
              <a:ext cx="8299704" cy="41925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7385" y="2554033"/>
              <a:ext cx="8309609" cy="4202430"/>
            </a:xfrm>
            <a:custGeom>
              <a:avLst/>
              <a:gdLst/>
              <a:ahLst/>
              <a:cxnLst/>
              <a:rect l="l" t="t" r="r" b="b"/>
              <a:pathLst>
                <a:path w="8309609" h="4202430">
                  <a:moveTo>
                    <a:pt x="0" y="4202049"/>
                  </a:moveTo>
                  <a:lnTo>
                    <a:pt x="8309229" y="4202049"/>
                  </a:lnTo>
                  <a:lnTo>
                    <a:pt x="8309229" y="0"/>
                  </a:lnTo>
                  <a:lnTo>
                    <a:pt x="0" y="0"/>
                  </a:lnTo>
                  <a:lnTo>
                    <a:pt x="0" y="42020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12623" y="1520507"/>
            <a:ext cx="5774055" cy="758190"/>
            <a:chOff x="412623" y="1520507"/>
            <a:chExt cx="5774055" cy="7581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1530095"/>
              <a:ext cx="5754624" cy="7391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7385" y="1525269"/>
              <a:ext cx="5764530" cy="748665"/>
            </a:xfrm>
            <a:custGeom>
              <a:avLst/>
              <a:gdLst/>
              <a:ahLst/>
              <a:cxnLst/>
              <a:rect l="l" t="t" r="r" b="b"/>
              <a:pathLst>
                <a:path w="5764530" h="748664">
                  <a:moveTo>
                    <a:pt x="0" y="748664"/>
                  </a:moveTo>
                  <a:lnTo>
                    <a:pt x="5764149" y="748664"/>
                  </a:lnTo>
                  <a:lnTo>
                    <a:pt x="5764149" y="0"/>
                  </a:lnTo>
                  <a:lnTo>
                    <a:pt x="0" y="0"/>
                  </a:lnTo>
                  <a:lnTo>
                    <a:pt x="0" y="7486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42746"/>
            <a:ext cx="676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Displays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amount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utilized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cache()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persist()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64413"/>
            <a:ext cx="4483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0" algn="l"/>
              </a:tabLst>
            </a:pPr>
            <a:r>
              <a:rPr dirty="0">
                <a:solidFill>
                  <a:srgbClr val="3333CC"/>
                </a:solidFill>
              </a:rPr>
              <a:t>Storage</a:t>
            </a:r>
            <a:r>
              <a:rPr spc="-90" dirty="0">
                <a:solidFill>
                  <a:srgbClr val="3333CC"/>
                </a:solidFill>
              </a:rPr>
              <a:t> </a:t>
            </a:r>
            <a:r>
              <a:rPr spc="-50" dirty="0">
                <a:solidFill>
                  <a:srgbClr val="3333CC"/>
                </a:solidFill>
              </a:rPr>
              <a:t>&gt;</a:t>
            </a:r>
            <a:r>
              <a:rPr dirty="0">
                <a:solidFill>
                  <a:srgbClr val="3333CC"/>
                </a:solidFill>
              </a:rPr>
              <a:t>	</a:t>
            </a:r>
            <a:r>
              <a:rPr dirty="0"/>
              <a:t>Cache</a:t>
            </a:r>
            <a:r>
              <a:rPr spc="-35" dirty="0"/>
              <a:t> </a:t>
            </a:r>
            <a:r>
              <a:rPr dirty="0"/>
              <a:t>on</a:t>
            </a:r>
            <a:r>
              <a:rPr spc="-55" dirty="0"/>
              <a:t> </a:t>
            </a:r>
            <a:r>
              <a:rPr spc="-10" dirty="0"/>
              <a:t>Table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0702" y="1561655"/>
            <a:ext cx="6874509" cy="1343660"/>
            <a:chOff x="290702" y="1561655"/>
            <a:chExt cx="6874509" cy="1343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227" y="1571243"/>
              <a:ext cx="6854952" cy="13243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5465" y="1566417"/>
              <a:ext cx="6864984" cy="1334135"/>
            </a:xfrm>
            <a:custGeom>
              <a:avLst/>
              <a:gdLst/>
              <a:ahLst/>
              <a:cxnLst/>
              <a:rect l="l" t="t" r="r" b="b"/>
              <a:pathLst>
                <a:path w="6864984" h="1334135">
                  <a:moveTo>
                    <a:pt x="0" y="1333880"/>
                  </a:moveTo>
                  <a:lnTo>
                    <a:pt x="6864477" y="1333880"/>
                  </a:lnTo>
                  <a:lnTo>
                    <a:pt x="6864477" y="0"/>
                  </a:lnTo>
                  <a:lnTo>
                    <a:pt x="0" y="0"/>
                  </a:lnTo>
                  <a:lnTo>
                    <a:pt x="0" y="13338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83527" y="3160395"/>
            <a:ext cx="8129270" cy="2564130"/>
            <a:chOff x="283527" y="3160395"/>
            <a:chExt cx="8129270" cy="25641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24" y="3169920"/>
              <a:ext cx="8092440" cy="25450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1561" y="3165157"/>
              <a:ext cx="8101965" cy="2554605"/>
            </a:xfrm>
            <a:custGeom>
              <a:avLst/>
              <a:gdLst/>
              <a:ahLst/>
              <a:cxnLst/>
              <a:rect l="l" t="t" r="r" b="b"/>
              <a:pathLst>
                <a:path w="8101965" h="2554604">
                  <a:moveTo>
                    <a:pt x="0" y="2554604"/>
                  </a:moveTo>
                  <a:lnTo>
                    <a:pt x="8101965" y="2554604"/>
                  </a:lnTo>
                  <a:lnTo>
                    <a:pt x="8101965" y="0"/>
                  </a:lnTo>
                  <a:lnTo>
                    <a:pt x="0" y="0"/>
                  </a:lnTo>
                  <a:lnTo>
                    <a:pt x="0" y="255460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0990" y="5025390"/>
              <a:ext cx="8094345" cy="676910"/>
            </a:xfrm>
            <a:custGeom>
              <a:avLst/>
              <a:gdLst/>
              <a:ahLst/>
              <a:cxnLst/>
              <a:rect l="l" t="t" r="r" b="b"/>
              <a:pathLst>
                <a:path w="8094345" h="676910">
                  <a:moveTo>
                    <a:pt x="0" y="676656"/>
                  </a:moveTo>
                  <a:lnTo>
                    <a:pt x="8093964" y="676656"/>
                  </a:lnTo>
                  <a:lnTo>
                    <a:pt x="8093964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42746"/>
            <a:ext cx="676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Displays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amount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utilized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cache()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persist()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0255" y="6208395"/>
            <a:ext cx="2639060" cy="455295"/>
            <a:chOff x="1790255" y="6208395"/>
            <a:chExt cx="2639060" cy="455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843" y="6217920"/>
              <a:ext cx="2619756" cy="4358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95017" y="6213157"/>
              <a:ext cx="2629535" cy="445770"/>
            </a:xfrm>
            <a:custGeom>
              <a:avLst/>
              <a:gdLst/>
              <a:ahLst/>
              <a:cxnLst/>
              <a:rect l="l" t="t" r="r" b="b"/>
              <a:pathLst>
                <a:path w="2629535" h="445770">
                  <a:moveTo>
                    <a:pt x="0" y="445388"/>
                  </a:moveTo>
                  <a:lnTo>
                    <a:pt x="2629281" y="445388"/>
                  </a:lnTo>
                  <a:lnTo>
                    <a:pt x="2629281" y="0"/>
                  </a:lnTo>
                  <a:lnTo>
                    <a:pt x="0" y="0"/>
                  </a:lnTo>
                  <a:lnTo>
                    <a:pt x="0" y="4453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939" y="6398463"/>
            <a:ext cx="1014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 Narrow"/>
                <a:cs typeface="Arial Narrow"/>
              </a:rPr>
              <a:t>If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not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named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Storage</a:t>
            </a:r>
            <a:r>
              <a:rPr spc="-4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&gt;</a:t>
            </a:r>
            <a:r>
              <a:rPr spc="-60" dirty="0">
                <a:solidFill>
                  <a:srgbClr val="3333CC"/>
                </a:solidFill>
              </a:rPr>
              <a:t> </a:t>
            </a:r>
            <a:r>
              <a:rPr dirty="0"/>
              <a:t>Cache</a:t>
            </a:r>
            <a:r>
              <a:rPr spc="-30" dirty="0"/>
              <a:t> </a:t>
            </a:r>
            <a:r>
              <a:rPr dirty="0"/>
              <a:t>on</a:t>
            </a:r>
            <a:r>
              <a:rPr spc="-60" dirty="0"/>
              <a:t> </a:t>
            </a:r>
            <a:r>
              <a:rPr spc="-25" dirty="0"/>
              <a:t>RDD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551114" y="1624139"/>
            <a:ext cx="6956425" cy="2994025"/>
            <a:chOff x="1551114" y="1624139"/>
            <a:chExt cx="6956425" cy="29940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0576" y="1633728"/>
              <a:ext cx="6937248" cy="29748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55877" y="1628902"/>
              <a:ext cx="6946900" cy="2984500"/>
            </a:xfrm>
            <a:custGeom>
              <a:avLst/>
              <a:gdLst/>
              <a:ahLst/>
              <a:cxnLst/>
              <a:rect l="l" t="t" r="r" b="b"/>
              <a:pathLst>
                <a:path w="6946900" h="2984500">
                  <a:moveTo>
                    <a:pt x="0" y="2984373"/>
                  </a:moveTo>
                  <a:lnTo>
                    <a:pt x="6946773" y="2984373"/>
                  </a:lnTo>
                  <a:lnTo>
                    <a:pt x="6946773" y="0"/>
                  </a:lnTo>
                  <a:lnTo>
                    <a:pt x="0" y="0"/>
                  </a:lnTo>
                  <a:lnTo>
                    <a:pt x="0" y="29843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600955" y="4713949"/>
            <a:ext cx="3896995" cy="1845310"/>
            <a:chOff x="4600955" y="4713949"/>
            <a:chExt cx="3896995" cy="18453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3797" y="4713949"/>
              <a:ext cx="3443705" cy="18450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00955" y="5071491"/>
              <a:ext cx="539115" cy="247650"/>
            </a:xfrm>
            <a:custGeom>
              <a:avLst/>
              <a:gdLst/>
              <a:ahLst/>
              <a:cxnLst/>
              <a:rect l="l" t="t" r="r" b="b"/>
              <a:pathLst>
                <a:path w="539114" h="247650">
                  <a:moveTo>
                    <a:pt x="291338" y="0"/>
                  </a:moveTo>
                  <a:lnTo>
                    <a:pt x="291338" y="247649"/>
                  </a:lnTo>
                  <a:lnTo>
                    <a:pt x="456438" y="165099"/>
                  </a:lnTo>
                  <a:lnTo>
                    <a:pt x="332613" y="165099"/>
                  </a:lnTo>
                  <a:lnTo>
                    <a:pt x="332613" y="82549"/>
                  </a:lnTo>
                  <a:lnTo>
                    <a:pt x="456438" y="82549"/>
                  </a:lnTo>
                  <a:lnTo>
                    <a:pt x="291338" y="0"/>
                  </a:lnTo>
                  <a:close/>
                </a:path>
                <a:path w="539114" h="247650">
                  <a:moveTo>
                    <a:pt x="291338" y="82549"/>
                  </a:moveTo>
                  <a:lnTo>
                    <a:pt x="0" y="82549"/>
                  </a:lnTo>
                  <a:lnTo>
                    <a:pt x="0" y="165099"/>
                  </a:lnTo>
                  <a:lnTo>
                    <a:pt x="291338" y="165099"/>
                  </a:lnTo>
                  <a:lnTo>
                    <a:pt x="291338" y="82549"/>
                  </a:lnTo>
                  <a:close/>
                </a:path>
                <a:path w="539114" h="247650">
                  <a:moveTo>
                    <a:pt x="456438" y="82549"/>
                  </a:moveTo>
                  <a:lnTo>
                    <a:pt x="332613" y="82549"/>
                  </a:lnTo>
                  <a:lnTo>
                    <a:pt x="332613" y="165099"/>
                  </a:lnTo>
                  <a:lnTo>
                    <a:pt x="456438" y="165099"/>
                  </a:lnTo>
                  <a:lnTo>
                    <a:pt x="538988" y="123824"/>
                  </a:lnTo>
                  <a:lnTo>
                    <a:pt x="456438" y="82549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3669" y="4934203"/>
            <a:ext cx="42418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 Narrow"/>
                <a:cs typeface="Arial Narrow"/>
              </a:rPr>
              <a:t>Once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cached,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if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execute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again,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won't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need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to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read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spc="-25" dirty="0">
                <a:latin typeface="Arial Narrow"/>
                <a:cs typeface="Arial Narrow"/>
              </a:rPr>
              <a:t>the </a:t>
            </a:r>
            <a:r>
              <a:rPr sz="1600" b="1" dirty="0">
                <a:latin typeface="Arial Narrow"/>
                <a:cs typeface="Arial Narrow"/>
              </a:rPr>
              <a:t>data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from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disk,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hence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these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Stages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can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be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skipped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42746"/>
            <a:ext cx="8258809" cy="9036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9085" marR="475615" indent="-287020">
              <a:lnSpc>
                <a:spcPts val="1939"/>
              </a:lnSpc>
              <a:spcBef>
                <a:spcPts val="34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Environment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displays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environment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configuration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variables,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JVM,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properties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25"/>
              </a:spcBef>
              <a:buChar char="•"/>
              <a:tabLst>
                <a:tab pos="299085" algn="l"/>
                <a:tab pos="299720" algn="l"/>
                <a:tab pos="4527550" algn="l"/>
              </a:tabLst>
            </a:pPr>
            <a:r>
              <a:rPr sz="1800" spc="-10" dirty="0">
                <a:latin typeface="Arial"/>
                <a:cs typeface="Arial"/>
              </a:rPr>
              <a:t>Read-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settings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cluster.</a:t>
            </a:r>
            <a:r>
              <a:rPr sz="1800" dirty="0">
                <a:latin typeface="Arial"/>
                <a:cs typeface="Arial"/>
              </a:rPr>
              <a:t>	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Management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Consoles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Environment</a:t>
            </a:r>
            <a:r>
              <a:rPr spc="-165" dirty="0">
                <a:solidFill>
                  <a:srgbClr val="3333CC"/>
                </a:solidFill>
              </a:rPr>
              <a:t> </a:t>
            </a:r>
            <a:r>
              <a:rPr spc="-25" dirty="0"/>
              <a:t>tab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0179" y="2114867"/>
            <a:ext cx="8407400" cy="4524375"/>
            <a:chOff x="670179" y="2114867"/>
            <a:chExt cx="8407400" cy="4524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704" y="2898647"/>
              <a:ext cx="7784592" cy="37307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4941" y="2893885"/>
              <a:ext cx="7794625" cy="3740785"/>
            </a:xfrm>
            <a:custGeom>
              <a:avLst/>
              <a:gdLst/>
              <a:ahLst/>
              <a:cxnLst/>
              <a:rect l="l" t="t" r="r" b="b"/>
              <a:pathLst>
                <a:path w="7794625" h="3740784">
                  <a:moveTo>
                    <a:pt x="0" y="3740277"/>
                  </a:moveTo>
                  <a:lnTo>
                    <a:pt x="7794117" y="3740277"/>
                  </a:lnTo>
                  <a:lnTo>
                    <a:pt x="7794117" y="0"/>
                  </a:lnTo>
                  <a:lnTo>
                    <a:pt x="0" y="0"/>
                  </a:lnTo>
                  <a:lnTo>
                    <a:pt x="0" y="374027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124455"/>
              <a:ext cx="4648200" cy="16245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14774" y="2119629"/>
              <a:ext cx="4657725" cy="1634489"/>
            </a:xfrm>
            <a:custGeom>
              <a:avLst/>
              <a:gdLst/>
              <a:ahLst/>
              <a:cxnLst/>
              <a:rect l="l" t="t" r="r" b="b"/>
              <a:pathLst>
                <a:path w="4657725" h="1634489">
                  <a:moveTo>
                    <a:pt x="0" y="1634109"/>
                  </a:moveTo>
                  <a:lnTo>
                    <a:pt x="4657725" y="1634109"/>
                  </a:lnTo>
                  <a:lnTo>
                    <a:pt x="4657725" y="0"/>
                  </a:lnTo>
                  <a:lnTo>
                    <a:pt x="0" y="0"/>
                  </a:lnTo>
                  <a:lnTo>
                    <a:pt x="0" y="16341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42746"/>
            <a:ext cx="828802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displays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were </a:t>
            </a:r>
            <a:r>
              <a:rPr sz="1800" dirty="0">
                <a:latin typeface="Arial"/>
                <a:cs typeface="Arial"/>
              </a:rPr>
              <a:t>created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memory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usage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shuffle </a:t>
            </a:r>
            <a:r>
              <a:rPr sz="1800" dirty="0">
                <a:latin typeface="Arial"/>
                <a:cs typeface="Arial"/>
              </a:rPr>
              <a:t>information.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Memory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amount 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memory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reserved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caching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4775" y="2733675"/>
            <a:ext cx="8907145" cy="3754754"/>
            <a:chOff x="104775" y="2733675"/>
            <a:chExt cx="8907145" cy="37547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2743200"/>
              <a:ext cx="8887968" cy="36102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9537" y="2738437"/>
              <a:ext cx="8897620" cy="3745229"/>
            </a:xfrm>
            <a:custGeom>
              <a:avLst/>
              <a:gdLst/>
              <a:ahLst/>
              <a:cxnLst/>
              <a:rect l="l" t="t" r="r" b="b"/>
              <a:pathLst>
                <a:path w="8897620" h="3745229">
                  <a:moveTo>
                    <a:pt x="0" y="3744849"/>
                  </a:moveTo>
                  <a:lnTo>
                    <a:pt x="8897493" y="3744849"/>
                  </a:lnTo>
                  <a:lnTo>
                    <a:pt x="8897493" y="0"/>
                  </a:lnTo>
                  <a:lnTo>
                    <a:pt x="0" y="0"/>
                  </a:lnTo>
                  <a:lnTo>
                    <a:pt x="0" y="37448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Executors</a:t>
            </a:r>
            <a:r>
              <a:rPr spc="-50" dirty="0">
                <a:solidFill>
                  <a:srgbClr val="3333CC"/>
                </a:solidFill>
              </a:rPr>
              <a:t> </a:t>
            </a:r>
            <a:r>
              <a:rPr dirty="0"/>
              <a:t>tab</a:t>
            </a:r>
            <a:r>
              <a:rPr spc="-70" dirty="0"/>
              <a:t> </a:t>
            </a:r>
            <a:r>
              <a:rPr dirty="0"/>
              <a:t>(and</a:t>
            </a:r>
            <a:r>
              <a:rPr spc="-60" dirty="0"/>
              <a:t> </a:t>
            </a:r>
            <a:r>
              <a:rPr spc="-10" dirty="0"/>
              <a:t>Drivers)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26338"/>
            <a:ext cx="9144000" cy="120650"/>
            <a:chOff x="761" y="926338"/>
            <a:chExt cx="9144000" cy="120650"/>
          </a:xfrm>
        </p:grpSpPr>
        <p:sp>
          <p:nvSpPr>
            <p:cNvPr id="3" name="object 3"/>
            <p:cNvSpPr/>
            <p:nvPr/>
          </p:nvSpPr>
          <p:spPr>
            <a:xfrm>
              <a:off x="761" y="9517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08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10340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400">
              <a:solidFill>
                <a:srgbClr val="005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61975" y="1845182"/>
            <a:ext cx="8020050" cy="4184650"/>
            <a:chOff x="561975" y="1845182"/>
            <a:chExt cx="8020050" cy="41846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1854707"/>
              <a:ext cx="8001000" cy="40444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6737" y="1849945"/>
              <a:ext cx="8010525" cy="4175125"/>
            </a:xfrm>
            <a:custGeom>
              <a:avLst/>
              <a:gdLst/>
              <a:ahLst/>
              <a:cxnLst/>
              <a:rect l="l" t="t" r="r" b="b"/>
              <a:pathLst>
                <a:path w="8010525" h="4175125">
                  <a:moveTo>
                    <a:pt x="0" y="4174616"/>
                  </a:moveTo>
                  <a:lnTo>
                    <a:pt x="8010525" y="4174616"/>
                  </a:lnTo>
                  <a:lnTo>
                    <a:pt x="8010525" y="0"/>
                  </a:lnTo>
                  <a:lnTo>
                    <a:pt x="0" y="0"/>
                  </a:lnTo>
                  <a:lnTo>
                    <a:pt x="0" y="41746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66547" y="1280286"/>
            <a:ext cx="8009890" cy="412115"/>
            <a:chOff x="566547" y="1280286"/>
            <a:chExt cx="8009890" cy="4121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072" y="1321307"/>
              <a:ext cx="7990332" cy="3611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1309" y="1316481"/>
              <a:ext cx="8000365" cy="370840"/>
            </a:xfrm>
            <a:custGeom>
              <a:avLst/>
              <a:gdLst/>
              <a:ahLst/>
              <a:cxnLst/>
              <a:rect l="l" t="t" r="r" b="b"/>
              <a:pathLst>
                <a:path w="8000365" h="370839">
                  <a:moveTo>
                    <a:pt x="0" y="370713"/>
                  </a:moveTo>
                  <a:lnTo>
                    <a:pt x="7999857" y="370713"/>
                  </a:lnTo>
                  <a:lnTo>
                    <a:pt x="7999857" y="0"/>
                  </a:lnTo>
                  <a:lnTo>
                    <a:pt x="0" y="0"/>
                  </a:lnTo>
                  <a:lnTo>
                    <a:pt x="0" y="3707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01161" y="1296161"/>
              <a:ext cx="1600200" cy="228600"/>
            </a:xfrm>
            <a:custGeom>
              <a:avLst/>
              <a:gdLst/>
              <a:ahLst/>
              <a:cxnLst/>
              <a:rect l="l" t="t" r="r" b="b"/>
              <a:pathLst>
                <a:path w="1600200" h="228600">
                  <a:moveTo>
                    <a:pt x="0" y="228600"/>
                  </a:moveTo>
                  <a:lnTo>
                    <a:pt x="1600200" y="2286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200400" y="2179573"/>
            <a:ext cx="2011680" cy="2621280"/>
          </a:xfrm>
          <a:custGeom>
            <a:avLst/>
            <a:gdLst/>
            <a:ahLst/>
            <a:cxnLst/>
            <a:rect l="l" t="t" r="r" b="b"/>
            <a:pathLst>
              <a:path w="2011679" h="2621279">
                <a:moveTo>
                  <a:pt x="2011426" y="53340"/>
                </a:moveTo>
                <a:lnTo>
                  <a:pt x="1981200" y="30226"/>
                </a:lnTo>
                <a:lnTo>
                  <a:pt x="1957959" y="0"/>
                </a:lnTo>
                <a:lnTo>
                  <a:pt x="157975" y="1384681"/>
                </a:lnTo>
                <a:lnTo>
                  <a:pt x="111493" y="1324229"/>
                </a:lnTo>
                <a:lnTo>
                  <a:pt x="0" y="1554226"/>
                </a:lnTo>
                <a:lnTo>
                  <a:pt x="250825" y="1505458"/>
                </a:lnTo>
                <a:lnTo>
                  <a:pt x="222211" y="1468247"/>
                </a:lnTo>
                <a:lnTo>
                  <a:pt x="204381" y="1445069"/>
                </a:lnTo>
                <a:lnTo>
                  <a:pt x="1598549" y="372668"/>
                </a:lnTo>
                <a:lnTo>
                  <a:pt x="131064" y="1896503"/>
                </a:lnTo>
                <a:lnTo>
                  <a:pt x="76200" y="1843659"/>
                </a:lnTo>
                <a:lnTo>
                  <a:pt x="0" y="2087626"/>
                </a:lnTo>
                <a:lnTo>
                  <a:pt x="240919" y="2002282"/>
                </a:lnTo>
                <a:lnTo>
                  <a:pt x="214541" y="1976882"/>
                </a:lnTo>
                <a:lnTo>
                  <a:pt x="186042" y="1949450"/>
                </a:lnTo>
                <a:lnTo>
                  <a:pt x="1544421" y="538734"/>
                </a:lnTo>
                <a:lnTo>
                  <a:pt x="108585" y="2416302"/>
                </a:lnTo>
                <a:lnTo>
                  <a:pt x="48006" y="2369947"/>
                </a:lnTo>
                <a:lnTo>
                  <a:pt x="0" y="2621026"/>
                </a:lnTo>
                <a:lnTo>
                  <a:pt x="229616" y="2508885"/>
                </a:lnTo>
                <a:lnTo>
                  <a:pt x="208699" y="2492883"/>
                </a:lnTo>
                <a:lnTo>
                  <a:pt x="169087" y="2462593"/>
                </a:lnTo>
                <a:lnTo>
                  <a:pt x="2011426" y="533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011" y="304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371600" y="0"/>
                </a:moveTo>
                <a:lnTo>
                  <a:pt x="0" y="0"/>
                </a:lnTo>
                <a:lnTo>
                  <a:pt x="0" y="457200"/>
                </a:lnTo>
                <a:lnTo>
                  <a:pt x="1371600" y="45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3540" y="46431"/>
            <a:ext cx="6542405" cy="8153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610"/>
              </a:spcBef>
            </a:pPr>
            <a:r>
              <a:rPr dirty="0"/>
              <a:t>How</a:t>
            </a:r>
            <a:r>
              <a:rPr spc="-7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Add</a:t>
            </a:r>
            <a:r>
              <a:rPr spc="-70" dirty="0"/>
              <a:t> </a:t>
            </a:r>
            <a:r>
              <a:rPr dirty="0"/>
              <a:t>more</a:t>
            </a:r>
            <a:r>
              <a:rPr spc="-60" dirty="0"/>
              <a:t> </a:t>
            </a:r>
            <a:r>
              <a:rPr dirty="0"/>
              <a:t>Spark</a:t>
            </a:r>
            <a:r>
              <a:rPr spc="-65" dirty="0"/>
              <a:t> </a:t>
            </a:r>
            <a:r>
              <a:rPr spc="-10" dirty="0"/>
              <a:t>Executors </a:t>
            </a:r>
            <a:r>
              <a:rPr dirty="0">
                <a:solidFill>
                  <a:srgbClr val="FF0000"/>
                </a:solidFill>
              </a:rPr>
              <a:t>(not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possible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in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Databrick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Community)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05711" y="6135622"/>
            <a:ext cx="6134100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53769" marR="168275" indent="-78041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Since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our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Resource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Manager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 'Local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Mode',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have </a:t>
            </a: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Executor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embedded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inside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Driver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1066546"/>
            <a:ext cx="842137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9085" marR="5080" indent="-287020">
              <a:lnSpc>
                <a:spcPts val="1939"/>
              </a:lnSpc>
              <a:spcBef>
                <a:spcPts val="34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executes Spark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queries,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displays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information,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duration,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physical/logical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70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Compare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Explain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Jobs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SQL</a:t>
            </a:r>
            <a:r>
              <a:rPr spc="-50" dirty="0">
                <a:solidFill>
                  <a:srgbClr val="3333CC"/>
                </a:solidFill>
              </a:rPr>
              <a:t> </a:t>
            </a:r>
            <a:r>
              <a:rPr dirty="0"/>
              <a:t>tab:</a:t>
            </a:r>
            <a:r>
              <a:rPr spc="-40" dirty="0"/>
              <a:t> </a:t>
            </a:r>
            <a:r>
              <a:rPr dirty="0"/>
              <a:t>On</a:t>
            </a:r>
            <a:r>
              <a:rPr spc="-50" dirty="0"/>
              <a:t> </a:t>
            </a:r>
            <a:r>
              <a:rPr spc="-10" dirty="0"/>
              <a:t>TempView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6486" y="1421694"/>
            <a:ext cx="1277439" cy="534353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1309" y="2279650"/>
            <a:ext cx="5729605" cy="1673225"/>
            <a:chOff x="321309" y="2279650"/>
            <a:chExt cx="5729605" cy="16732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59" y="2286000"/>
              <a:ext cx="5716524" cy="16383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4484" y="2282825"/>
              <a:ext cx="5723255" cy="1644650"/>
            </a:xfrm>
            <a:custGeom>
              <a:avLst/>
              <a:gdLst/>
              <a:ahLst/>
              <a:cxnLst/>
              <a:rect l="l" t="t" r="r" b="b"/>
              <a:pathLst>
                <a:path w="5723255" h="1644650">
                  <a:moveTo>
                    <a:pt x="0" y="1644650"/>
                  </a:moveTo>
                  <a:lnTo>
                    <a:pt x="5722874" y="1644650"/>
                  </a:lnTo>
                  <a:lnTo>
                    <a:pt x="5722874" y="0"/>
                  </a:lnTo>
                  <a:lnTo>
                    <a:pt x="0" y="0"/>
                  </a:lnTo>
                  <a:lnTo>
                    <a:pt x="0" y="164465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" y="3665219"/>
              <a:ext cx="5457825" cy="259079"/>
            </a:xfrm>
            <a:custGeom>
              <a:avLst/>
              <a:gdLst/>
              <a:ahLst/>
              <a:cxnLst/>
              <a:rect l="l" t="t" r="r" b="b"/>
              <a:pathLst>
                <a:path w="5457825" h="259079">
                  <a:moveTo>
                    <a:pt x="0" y="259079"/>
                  </a:moveTo>
                  <a:lnTo>
                    <a:pt x="5457444" y="259079"/>
                  </a:lnTo>
                  <a:lnTo>
                    <a:pt x="5457444" y="0"/>
                  </a:lnTo>
                  <a:lnTo>
                    <a:pt x="0" y="0"/>
                  </a:lnTo>
                  <a:lnTo>
                    <a:pt x="0" y="259079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8327" y="4418076"/>
            <a:ext cx="5534025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278130">
              <a:lnSpc>
                <a:spcPct val="100000"/>
              </a:lnSpc>
              <a:spcBef>
                <a:spcPts val="320"/>
              </a:spcBef>
              <a:tabLst>
                <a:tab pos="1733550" algn="l"/>
              </a:tabLst>
            </a:pPr>
            <a:r>
              <a:rPr sz="1800" dirty="0">
                <a:latin typeface="Arial"/>
                <a:cs typeface="Arial"/>
              </a:rPr>
              <a:t>Note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don't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'%sql'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execute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language.</a:t>
            </a:r>
            <a:r>
              <a:rPr sz="1800" dirty="0">
                <a:latin typeface="Arial"/>
                <a:cs typeface="Arial"/>
              </a:rPr>
              <a:t>	Instead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'spark.sql'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argument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%scala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%python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Interpreter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SQL</a:t>
            </a:r>
            <a:r>
              <a:rPr spc="-55" dirty="0">
                <a:solidFill>
                  <a:srgbClr val="3333CC"/>
                </a:solidFill>
              </a:rPr>
              <a:t> </a:t>
            </a:r>
            <a:r>
              <a:rPr dirty="0"/>
              <a:t>tab:</a:t>
            </a:r>
            <a:r>
              <a:rPr spc="-40" dirty="0"/>
              <a:t> </a:t>
            </a:r>
            <a:r>
              <a:rPr spc="-10" dirty="0"/>
              <a:t>TempView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7745" y="384102"/>
            <a:ext cx="1165859" cy="2233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8303" y="807719"/>
            <a:ext cx="8919845" cy="2577465"/>
            <a:chOff x="138303" y="807719"/>
            <a:chExt cx="8919845" cy="25774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828" y="833627"/>
              <a:ext cx="6324600" cy="1371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3065" y="828801"/>
              <a:ext cx="6334125" cy="1381125"/>
            </a:xfrm>
            <a:custGeom>
              <a:avLst/>
              <a:gdLst/>
              <a:ahLst/>
              <a:cxnLst/>
              <a:rect l="l" t="t" r="r" b="b"/>
              <a:pathLst>
                <a:path w="6334125" h="1381125">
                  <a:moveTo>
                    <a:pt x="0" y="1381125"/>
                  </a:moveTo>
                  <a:lnTo>
                    <a:pt x="6334125" y="1381125"/>
                  </a:lnTo>
                  <a:lnTo>
                    <a:pt x="6334125" y="0"/>
                  </a:lnTo>
                  <a:lnTo>
                    <a:pt x="0" y="0"/>
                  </a:lnTo>
                  <a:lnTo>
                    <a:pt x="0" y="1381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828" y="2506980"/>
              <a:ext cx="6638544" cy="868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3065" y="2502153"/>
              <a:ext cx="6648450" cy="878205"/>
            </a:xfrm>
            <a:custGeom>
              <a:avLst/>
              <a:gdLst/>
              <a:ahLst/>
              <a:cxnLst/>
              <a:rect l="l" t="t" r="r" b="b"/>
              <a:pathLst>
                <a:path w="6648450" h="878204">
                  <a:moveTo>
                    <a:pt x="0" y="878205"/>
                  </a:moveTo>
                  <a:lnTo>
                    <a:pt x="6648069" y="878205"/>
                  </a:lnTo>
                  <a:lnTo>
                    <a:pt x="6648069" y="0"/>
                  </a:lnTo>
                  <a:lnTo>
                    <a:pt x="0" y="0"/>
                  </a:lnTo>
                  <a:lnTo>
                    <a:pt x="0" y="87820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6623" y="1338071"/>
              <a:ext cx="6341364" cy="15087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01925" y="1333245"/>
              <a:ext cx="6351270" cy="1518285"/>
            </a:xfrm>
            <a:custGeom>
              <a:avLst/>
              <a:gdLst/>
              <a:ahLst/>
              <a:cxnLst/>
              <a:rect l="l" t="t" r="r" b="b"/>
              <a:pathLst>
                <a:path w="6351270" h="1518285">
                  <a:moveTo>
                    <a:pt x="0" y="1518285"/>
                  </a:moveTo>
                  <a:lnTo>
                    <a:pt x="6350888" y="1518285"/>
                  </a:lnTo>
                  <a:lnTo>
                    <a:pt x="6350888" y="0"/>
                  </a:lnTo>
                  <a:lnTo>
                    <a:pt x="0" y="0"/>
                  </a:lnTo>
                  <a:lnTo>
                    <a:pt x="0" y="15182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800" y="807719"/>
              <a:ext cx="3179445" cy="1917700"/>
            </a:xfrm>
            <a:custGeom>
              <a:avLst/>
              <a:gdLst/>
              <a:ahLst/>
              <a:cxnLst/>
              <a:rect l="l" t="t" r="r" b="b"/>
              <a:pathLst>
                <a:path w="3179445" h="1917700">
                  <a:moveTo>
                    <a:pt x="457200" y="76200"/>
                  </a:moveTo>
                  <a:lnTo>
                    <a:pt x="228600" y="76200"/>
                  </a:lnTo>
                  <a:lnTo>
                    <a:pt x="228600" y="0"/>
                  </a:ln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457200" y="152400"/>
                  </a:lnTo>
                  <a:lnTo>
                    <a:pt x="457200" y="76200"/>
                  </a:lnTo>
                  <a:close/>
                </a:path>
                <a:path w="3179445" h="1917700">
                  <a:moveTo>
                    <a:pt x="670560" y="1764792"/>
                  </a:moveTo>
                  <a:lnTo>
                    <a:pt x="441960" y="1764792"/>
                  </a:lnTo>
                  <a:lnTo>
                    <a:pt x="441960" y="1688592"/>
                  </a:lnTo>
                  <a:lnTo>
                    <a:pt x="213360" y="1802892"/>
                  </a:lnTo>
                  <a:lnTo>
                    <a:pt x="441960" y="1917192"/>
                  </a:lnTo>
                  <a:lnTo>
                    <a:pt x="441960" y="1840992"/>
                  </a:lnTo>
                  <a:lnTo>
                    <a:pt x="670560" y="1840992"/>
                  </a:lnTo>
                  <a:lnTo>
                    <a:pt x="670560" y="1764792"/>
                  </a:lnTo>
                  <a:close/>
                </a:path>
                <a:path w="3179445" h="1917700">
                  <a:moveTo>
                    <a:pt x="3179064" y="562356"/>
                  </a:moveTo>
                  <a:lnTo>
                    <a:pt x="2950464" y="562356"/>
                  </a:lnTo>
                  <a:lnTo>
                    <a:pt x="2950464" y="486156"/>
                  </a:lnTo>
                  <a:lnTo>
                    <a:pt x="2721864" y="600456"/>
                  </a:lnTo>
                  <a:lnTo>
                    <a:pt x="2950464" y="714756"/>
                  </a:lnTo>
                  <a:lnTo>
                    <a:pt x="2950464" y="638556"/>
                  </a:lnTo>
                  <a:lnTo>
                    <a:pt x="3179064" y="638556"/>
                  </a:lnTo>
                  <a:lnTo>
                    <a:pt x="3179064" y="5623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8303" y="3467100"/>
            <a:ext cx="7892415" cy="3246755"/>
            <a:chOff x="138303" y="3467100"/>
            <a:chExt cx="7892415" cy="324675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828" y="3496055"/>
              <a:ext cx="7872983" cy="32080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3065" y="3491293"/>
              <a:ext cx="7882890" cy="3217545"/>
            </a:xfrm>
            <a:custGeom>
              <a:avLst/>
              <a:gdLst/>
              <a:ahLst/>
              <a:cxnLst/>
              <a:rect l="l" t="t" r="r" b="b"/>
              <a:pathLst>
                <a:path w="7882890" h="3217545">
                  <a:moveTo>
                    <a:pt x="0" y="3217544"/>
                  </a:moveTo>
                  <a:lnTo>
                    <a:pt x="7882508" y="3217544"/>
                  </a:lnTo>
                  <a:lnTo>
                    <a:pt x="7882508" y="0"/>
                  </a:lnTo>
                  <a:lnTo>
                    <a:pt x="0" y="0"/>
                  </a:lnTo>
                  <a:lnTo>
                    <a:pt x="0" y="32175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47800" y="3467100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457200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457200" h="228600">
                  <a:moveTo>
                    <a:pt x="457200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457200" y="152400"/>
                  </a:lnTo>
                  <a:lnTo>
                    <a:pt x="457200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54" y="76197"/>
            <a:ext cx="8970645" cy="6701155"/>
            <a:chOff x="20954" y="76197"/>
            <a:chExt cx="8970645" cy="670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0488" y="76197"/>
              <a:ext cx="2801112" cy="67010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" y="1386840"/>
              <a:ext cx="6173724" cy="5943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861" y="1382013"/>
              <a:ext cx="6183630" cy="603885"/>
            </a:xfrm>
            <a:custGeom>
              <a:avLst/>
              <a:gdLst/>
              <a:ahLst/>
              <a:cxnLst/>
              <a:rect l="l" t="t" r="r" b="b"/>
              <a:pathLst>
                <a:path w="6183630" h="603885">
                  <a:moveTo>
                    <a:pt x="0" y="603885"/>
                  </a:moveTo>
                  <a:lnTo>
                    <a:pt x="6183249" y="603885"/>
                  </a:lnTo>
                  <a:lnTo>
                    <a:pt x="6183249" y="0"/>
                  </a:lnTo>
                  <a:lnTo>
                    <a:pt x="0" y="0"/>
                  </a:lnTo>
                  <a:lnTo>
                    <a:pt x="0" y="6038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9" y="2133599"/>
              <a:ext cx="1310640" cy="259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717" y="2128773"/>
              <a:ext cx="1320165" cy="268605"/>
            </a:xfrm>
            <a:custGeom>
              <a:avLst/>
              <a:gdLst/>
              <a:ahLst/>
              <a:cxnLst/>
              <a:rect l="l" t="t" r="r" b="b"/>
              <a:pathLst>
                <a:path w="1320165" h="268605">
                  <a:moveTo>
                    <a:pt x="0" y="268604"/>
                  </a:moveTo>
                  <a:lnTo>
                    <a:pt x="1320165" y="268604"/>
                  </a:lnTo>
                  <a:lnTo>
                    <a:pt x="1320165" y="0"/>
                  </a:lnTo>
                  <a:lnTo>
                    <a:pt x="0" y="0"/>
                  </a:lnTo>
                  <a:lnTo>
                    <a:pt x="0" y="2686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SQL</a:t>
            </a:r>
            <a:r>
              <a:rPr spc="-70" dirty="0">
                <a:solidFill>
                  <a:srgbClr val="3333CC"/>
                </a:solidFill>
              </a:rPr>
              <a:t> </a:t>
            </a:r>
            <a:r>
              <a:rPr dirty="0"/>
              <a:t>tab:</a:t>
            </a:r>
            <a:r>
              <a:rPr spc="-60" dirty="0"/>
              <a:t> </a:t>
            </a:r>
            <a:r>
              <a:rPr dirty="0"/>
              <a:t>Joining</a:t>
            </a:r>
            <a:r>
              <a:rPr spc="-70" dirty="0"/>
              <a:t> </a:t>
            </a:r>
            <a:r>
              <a:rPr spc="-10" dirty="0"/>
              <a:t>DataFrames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SQL</a:t>
            </a:r>
            <a:r>
              <a:rPr spc="-70" dirty="0">
                <a:solidFill>
                  <a:srgbClr val="3333CC"/>
                </a:solidFill>
              </a:rPr>
              <a:t> </a:t>
            </a:r>
            <a:r>
              <a:rPr dirty="0"/>
              <a:t>tab:</a:t>
            </a:r>
            <a:r>
              <a:rPr spc="-60" dirty="0"/>
              <a:t> </a:t>
            </a:r>
            <a:r>
              <a:rPr dirty="0"/>
              <a:t>Joining</a:t>
            </a:r>
            <a:r>
              <a:rPr spc="-70" dirty="0"/>
              <a:t> </a:t>
            </a:r>
            <a:r>
              <a:rPr spc="-10" dirty="0"/>
              <a:t>DataFrames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1077" y="416106"/>
            <a:ext cx="1165860" cy="2233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19075" y="1104900"/>
            <a:ext cx="7821930" cy="2431415"/>
            <a:chOff x="219075" y="1104900"/>
            <a:chExt cx="7821930" cy="24314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171956"/>
              <a:ext cx="7802880" cy="23545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3837" y="1167130"/>
              <a:ext cx="7812405" cy="2364105"/>
            </a:xfrm>
            <a:custGeom>
              <a:avLst/>
              <a:gdLst/>
              <a:ahLst/>
              <a:cxnLst/>
              <a:rect l="l" t="t" r="r" b="b"/>
              <a:pathLst>
                <a:path w="7812405" h="2364104">
                  <a:moveTo>
                    <a:pt x="0" y="2364105"/>
                  </a:moveTo>
                  <a:lnTo>
                    <a:pt x="7812405" y="2364105"/>
                  </a:lnTo>
                  <a:lnTo>
                    <a:pt x="7812405" y="0"/>
                  </a:lnTo>
                  <a:lnTo>
                    <a:pt x="0" y="0"/>
                  </a:lnTo>
                  <a:lnTo>
                    <a:pt x="0" y="23641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5000" y="1104900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457200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457200" h="228600">
                  <a:moveTo>
                    <a:pt x="457200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457200" y="152400"/>
                  </a:lnTo>
                  <a:lnTo>
                    <a:pt x="457200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9743" y="3619500"/>
            <a:ext cx="7890509" cy="2760345"/>
            <a:chOff x="229743" y="3619500"/>
            <a:chExt cx="7890509" cy="27603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8" y="3657600"/>
              <a:ext cx="7871459" cy="27127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4505" y="3652837"/>
              <a:ext cx="7880984" cy="2722245"/>
            </a:xfrm>
            <a:custGeom>
              <a:avLst/>
              <a:gdLst/>
              <a:ahLst/>
              <a:cxnLst/>
              <a:rect l="l" t="t" r="r" b="b"/>
              <a:pathLst>
                <a:path w="7880984" h="2722245">
                  <a:moveTo>
                    <a:pt x="0" y="2722245"/>
                  </a:moveTo>
                  <a:lnTo>
                    <a:pt x="7880984" y="2722245"/>
                  </a:lnTo>
                  <a:lnTo>
                    <a:pt x="7880984" y="0"/>
                  </a:lnTo>
                  <a:lnTo>
                    <a:pt x="0" y="0"/>
                  </a:lnTo>
                  <a:lnTo>
                    <a:pt x="0" y="27222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7400" y="3619500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457200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457200" h="228600">
                  <a:moveTo>
                    <a:pt x="457200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457200" y="152400"/>
                  </a:lnTo>
                  <a:lnTo>
                    <a:pt x="457200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63940" y="6562343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59" h="32384">
                <a:moveTo>
                  <a:pt x="14604" y="0"/>
                </a:moveTo>
                <a:lnTo>
                  <a:pt x="8254" y="0"/>
                </a:lnTo>
                <a:lnTo>
                  <a:pt x="5587" y="1308"/>
                </a:lnTo>
                <a:lnTo>
                  <a:pt x="3428" y="4571"/>
                </a:lnTo>
                <a:lnTo>
                  <a:pt x="1142" y="7835"/>
                </a:lnTo>
                <a:lnTo>
                  <a:pt x="105" y="11099"/>
                </a:lnTo>
                <a:lnTo>
                  <a:pt x="0" y="20573"/>
                </a:lnTo>
                <a:lnTo>
                  <a:pt x="1142" y="24168"/>
                </a:lnTo>
                <a:lnTo>
                  <a:pt x="3428" y="27431"/>
                </a:lnTo>
                <a:lnTo>
                  <a:pt x="5587" y="30695"/>
                </a:lnTo>
                <a:lnTo>
                  <a:pt x="8254" y="32003"/>
                </a:lnTo>
                <a:lnTo>
                  <a:pt x="14604" y="32003"/>
                </a:lnTo>
                <a:lnTo>
                  <a:pt x="17271" y="30695"/>
                </a:lnTo>
                <a:lnTo>
                  <a:pt x="17750" y="30048"/>
                </a:lnTo>
                <a:lnTo>
                  <a:pt x="8762" y="30048"/>
                </a:lnTo>
                <a:lnTo>
                  <a:pt x="6476" y="28409"/>
                </a:lnTo>
                <a:lnTo>
                  <a:pt x="4571" y="25793"/>
                </a:lnTo>
                <a:lnTo>
                  <a:pt x="2539" y="23190"/>
                </a:lnTo>
                <a:lnTo>
                  <a:pt x="1737" y="20243"/>
                </a:lnTo>
                <a:lnTo>
                  <a:pt x="1650" y="12077"/>
                </a:lnTo>
                <a:lnTo>
                  <a:pt x="2539" y="8813"/>
                </a:lnTo>
                <a:lnTo>
                  <a:pt x="4571" y="6210"/>
                </a:lnTo>
                <a:lnTo>
                  <a:pt x="6476" y="3263"/>
                </a:lnTo>
                <a:lnTo>
                  <a:pt x="8762" y="1955"/>
                </a:lnTo>
                <a:lnTo>
                  <a:pt x="17750" y="1955"/>
                </a:lnTo>
                <a:lnTo>
                  <a:pt x="17271" y="1308"/>
                </a:lnTo>
                <a:lnTo>
                  <a:pt x="14604" y="0"/>
                </a:lnTo>
                <a:close/>
              </a:path>
              <a:path w="22859" h="32384">
                <a:moveTo>
                  <a:pt x="17750" y="1955"/>
                </a:moveTo>
                <a:lnTo>
                  <a:pt x="14096" y="1955"/>
                </a:lnTo>
                <a:lnTo>
                  <a:pt x="16382" y="3263"/>
                </a:lnTo>
                <a:lnTo>
                  <a:pt x="18414" y="6210"/>
                </a:lnTo>
                <a:lnTo>
                  <a:pt x="20319" y="8813"/>
                </a:lnTo>
                <a:lnTo>
                  <a:pt x="21032" y="11429"/>
                </a:lnTo>
                <a:lnTo>
                  <a:pt x="21122" y="20243"/>
                </a:lnTo>
                <a:lnTo>
                  <a:pt x="20319" y="23190"/>
                </a:lnTo>
                <a:lnTo>
                  <a:pt x="18414" y="25793"/>
                </a:lnTo>
                <a:lnTo>
                  <a:pt x="16382" y="28409"/>
                </a:lnTo>
                <a:lnTo>
                  <a:pt x="14096" y="30048"/>
                </a:lnTo>
                <a:lnTo>
                  <a:pt x="17750" y="30048"/>
                </a:lnTo>
                <a:lnTo>
                  <a:pt x="19684" y="27431"/>
                </a:lnTo>
                <a:lnTo>
                  <a:pt x="21716" y="24168"/>
                </a:lnTo>
                <a:lnTo>
                  <a:pt x="22859" y="20573"/>
                </a:lnTo>
                <a:lnTo>
                  <a:pt x="22754" y="11099"/>
                </a:lnTo>
                <a:lnTo>
                  <a:pt x="21716" y="7835"/>
                </a:lnTo>
                <a:lnTo>
                  <a:pt x="19684" y="4571"/>
                </a:lnTo>
                <a:lnTo>
                  <a:pt x="17750" y="1955"/>
                </a:lnTo>
                <a:close/>
              </a:path>
              <a:path w="22859" h="32384">
                <a:moveTo>
                  <a:pt x="13842" y="7188"/>
                </a:moveTo>
                <a:lnTo>
                  <a:pt x="6984" y="7188"/>
                </a:lnTo>
                <a:lnTo>
                  <a:pt x="6984" y="24815"/>
                </a:lnTo>
                <a:lnTo>
                  <a:pt x="9016" y="24815"/>
                </a:lnTo>
                <a:lnTo>
                  <a:pt x="9016" y="17640"/>
                </a:lnTo>
                <a:lnTo>
                  <a:pt x="15411" y="17640"/>
                </a:lnTo>
                <a:lnTo>
                  <a:pt x="15239" y="17310"/>
                </a:lnTo>
                <a:lnTo>
                  <a:pt x="14604" y="16649"/>
                </a:lnTo>
                <a:lnTo>
                  <a:pt x="13588" y="16649"/>
                </a:lnTo>
                <a:lnTo>
                  <a:pt x="14350" y="16332"/>
                </a:lnTo>
                <a:lnTo>
                  <a:pt x="14985" y="16001"/>
                </a:lnTo>
                <a:lnTo>
                  <a:pt x="15239" y="15671"/>
                </a:lnTo>
                <a:lnTo>
                  <a:pt x="9016" y="15671"/>
                </a:lnTo>
                <a:lnTo>
                  <a:pt x="9016" y="9143"/>
                </a:lnTo>
                <a:lnTo>
                  <a:pt x="16255" y="9143"/>
                </a:lnTo>
                <a:lnTo>
                  <a:pt x="15875" y="8496"/>
                </a:lnTo>
                <a:lnTo>
                  <a:pt x="14604" y="7505"/>
                </a:lnTo>
                <a:lnTo>
                  <a:pt x="13842" y="7188"/>
                </a:lnTo>
                <a:close/>
              </a:path>
              <a:path w="22859" h="32384">
                <a:moveTo>
                  <a:pt x="15411" y="17640"/>
                </a:moveTo>
                <a:lnTo>
                  <a:pt x="12064" y="17640"/>
                </a:lnTo>
                <a:lnTo>
                  <a:pt x="12700" y="17957"/>
                </a:lnTo>
                <a:lnTo>
                  <a:pt x="13207" y="18287"/>
                </a:lnTo>
                <a:lnTo>
                  <a:pt x="14096" y="18935"/>
                </a:lnTo>
                <a:lnTo>
                  <a:pt x="14350" y="20243"/>
                </a:lnTo>
                <a:lnTo>
                  <a:pt x="14477" y="24168"/>
                </a:lnTo>
                <a:lnTo>
                  <a:pt x="14604" y="24815"/>
                </a:lnTo>
                <a:lnTo>
                  <a:pt x="16636" y="24815"/>
                </a:lnTo>
                <a:lnTo>
                  <a:pt x="16636" y="24498"/>
                </a:lnTo>
                <a:lnTo>
                  <a:pt x="16382" y="24498"/>
                </a:lnTo>
                <a:lnTo>
                  <a:pt x="16300" y="19926"/>
                </a:lnTo>
                <a:lnTo>
                  <a:pt x="16128" y="19265"/>
                </a:lnTo>
                <a:lnTo>
                  <a:pt x="15748" y="18287"/>
                </a:lnTo>
                <a:lnTo>
                  <a:pt x="15411" y="17640"/>
                </a:lnTo>
                <a:close/>
              </a:path>
              <a:path w="22859" h="32384">
                <a:moveTo>
                  <a:pt x="16255" y="9143"/>
                </a:moveTo>
                <a:lnTo>
                  <a:pt x="12191" y="9143"/>
                </a:lnTo>
                <a:lnTo>
                  <a:pt x="13207" y="9474"/>
                </a:lnTo>
                <a:lnTo>
                  <a:pt x="13588" y="9791"/>
                </a:lnTo>
                <a:lnTo>
                  <a:pt x="14096" y="10121"/>
                </a:lnTo>
                <a:lnTo>
                  <a:pt x="14604" y="11099"/>
                </a:lnTo>
                <a:lnTo>
                  <a:pt x="14604" y="13715"/>
                </a:lnTo>
                <a:lnTo>
                  <a:pt x="14096" y="14693"/>
                </a:lnTo>
                <a:lnTo>
                  <a:pt x="13207" y="15024"/>
                </a:lnTo>
                <a:lnTo>
                  <a:pt x="12700" y="15354"/>
                </a:lnTo>
                <a:lnTo>
                  <a:pt x="12064" y="15671"/>
                </a:lnTo>
                <a:lnTo>
                  <a:pt x="15239" y="15671"/>
                </a:lnTo>
                <a:lnTo>
                  <a:pt x="16128" y="15024"/>
                </a:lnTo>
                <a:lnTo>
                  <a:pt x="16636" y="13715"/>
                </a:lnTo>
                <a:lnTo>
                  <a:pt x="16636" y="9791"/>
                </a:lnTo>
                <a:lnTo>
                  <a:pt x="16255" y="9143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07435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4">
                <a:moveTo>
                  <a:pt x="0" y="0"/>
                </a:moveTo>
                <a:lnTo>
                  <a:pt x="0" y="643127"/>
                </a:lnTo>
                <a:lnTo>
                  <a:pt x="9143999" y="64312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83386" y="3165170"/>
            <a:ext cx="7173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Module</a:t>
            </a:r>
            <a:r>
              <a:rPr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07:</a:t>
            </a:r>
            <a:r>
              <a:rPr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Job</a:t>
            </a:r>
            <a:r>
              <a:rPr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Architecture</a:t>
            </a:r>
            <a:r>
              <a:rPr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Spark</a:t>
            </a:r>
            <a:r>
              <a:rPr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UI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SQL</a:t>
            </a:r>
            <a:r>
              <a:rPr spc="-70" dirty="0">
                <a:solidFill>
                  <a:srgbClr val="3333CC"/>
                </a:solidFill>
              </a:rPr>
              <a:t> </a:t>
            </a:r>
            <a:r>
              <a:rPr dirty="0"/>
              <a:t>tab:</a:t>
            </a:r>
            <a:r>
              <a:rPr spc="-60" dirty="0"/>
              <a:t> </a:t>
            </a:r>
            <a:r>
              <a:rPr dirty="0"/>
              <a:t>Joining</a:t>
            </a:r>
            <a:r>
              <a:rPr spc="-70" dirty="0"/>
              <a:t> </a:t>
            </a:r>
            <a:r>
              <a:rPr spc="-10" dirty="0"/>
              <a:t>DataFrames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1077" y="416106"/>
            <a:ext cx="1165860" cy="2233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95275" y="1348739"/>
            <a:ext cx="7448550" cy="2076450"/>
            <a:chOff x="295275" y="1348739"/>
            <a:chExt cx="7448550" cy="2076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388363"/>
              <a:ext cx="7429500" cy="20269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0037" y="1383537"/>
              <a:ext cx="7439025" cy="2036445"/>
            </a:xfrm>
            <a:custGeom>
              <a:avLst/>
              <a:gdLst/>
              <a:ahLst/>
              <a:cxnLst/>
              <a:rect l="l" t="t" r="r" b="b"/>
              <a:pathLst>
                <a:path w="7439025" h="2036445">
                  <a:moveTo>
                    <a:pt x="0" y="2036444"/>
                  </a:moveTo>
                  <a:lnTo>
                    <a:pt x="7439025" y="2036444"/>
                  </a:lnTo>
                  <a:lnTo>
                    <a:pt x="7439025" y="0"/>
                  </a:lnTo>
                  <a:lnTo>
                    <a:pt x="0" y="0"/>
                  </a:lnTo>
                  <a:lnTo>
                    <a:pt x="0" y="20364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9988" y="1348739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457200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457200" h="228600">
                  <a:moveTo>
                    <a:pt x="457200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457200" y="152400"/>
                  </a:lnTo>
                  <a:lnTo>
                    <a:pt x="457200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CC"/>
                </a:solidFill>
              </a:rPr>
              <a:t>SQL</a:t>
            </a:r>
            <a:r>
              <a:rPr spc="-70" dirty="0">
                <a:solidFill>
                  <a:srgbClr val="3333CC"/>
                </a:solidFill>
              </a:rPr>
              <a:t> </a:t>
            </a:r>
            <a:r>
              <a:rPr dirty="0"/>
              <a:t>tab:</a:t>
            </a:r>
            <a:r>
              <a:rPr spc="-60" dirty="0"/>
              <a:t> </a:t>
            </a:r>
            <a:r>
              <a:rPr dirty="0"/>
              <a:t>Joining</a:t>
            </a:r>
            <a:r>
              <a:rPr spc="-70" dirty="0"/>
              <a:t> </a:t>
            </a:r>
            <a:r>
              <a:rPr spc="-10" dirty="0"/>
              <a:t>DataFrames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1077" y="416106"/>
            <a:ext cx="1165860" cy="2233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9557" y="1083563"/>
            <a:ext cx="5755005" cy="5777865"/>
            <a:chOff x="269557" y="1083563"/>
            <a:chExt cx="5755005" cy="57778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1142999"/>
              <a:ext cx="5742432" cy="3200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4343399"/>
              <a:ext cx="5711952" cy="23743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4320" y="1142999"/>
              <a:ext cx="5745480" cy="5713730"/>
            </a:xfrm>
            <a:custGeom>
              <a:avLst/>
              <a:gdLst/>
              <a:ahLst/>
              <a:cxnLst/>
              <a:rect l="l" t="t" r="r" b="b"/>
              <a:pathLst>
                <a:path w="5745480" h="5713730">
                  <a:moveTo>
                    <a:pt x="0" y="5713476"/>
                  </a:moveTo>
                  <a:lnTo>
                    <a:pt x="5745480" y="5713476"/>
                  </a:lnTo>
                  <a:lnTo>
                    <a:pt x="5745480" y="0"/>
                  </a:lnTo>
                  <a:lnTo>
                    <a:pt x="0" y="0"/>
                  </a:lnTo>
                  <a:lnTo>
                    <a:pt x="0" y="57134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9011" y="10835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457200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457200" h="228600">
                  <a:moveTo>
                    <a:pt x="457200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457200" y="152400"/>
                  </a:lnTo>
                  <a:lnTo>
                    <a:pt x="457200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700" y="1122679"/>
            <a:ext cx="882586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distributed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engine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JDBC/ODBC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or </a:t>
            </a:r>
            <a:r>
              <a:rPr sz="1800" spc="-10" dirty="0">
                <a:latin typeface="Arial"/>
                <a:cs typeface="Arial"/>
              </a:rPr>
              <a:t>command-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interface. 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mode, </a:t>
            </a:r>
            <a:r>
              <a:rPr sz="1800" spc="-10" dirty="0">
                <a:latin typeface="Arial"/>
                <a:cs typeface="Arial"/>
              </a:rPr>
              <a:t>end-</a:t>
            </a:r>
            <a:r>
              <a:rPr sz="1800" dirty="0">
                <a:latin typeface="Arial"/>
                <a:cs typeface="Arial"/>
              </a:rPr>
              <a:t>users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interact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Spark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queries,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without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write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/>
              <a:t>JDBC/ODBC</a:t>
            </a:r>
            <a:r>
              <a:rPr spc="-100" dirty="0"/>
              <a:t> </a:t>
            </a:r>
            <a:r>
              <a:rPr dirty="0"/>
              <a:t>Server</a:t>
            </a:r>
            <a:r>
              <a:rPr spc="-125" dirty="0"/>
              <a:t> </a:t>
            </a:r>
            <a:r>
              <a:rPr spc="-25" dirty="0"/>
              <a:t>tab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5939" y="6373366"/>
            <a:ext cx="5532120" cy="3708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Databrick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Community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JDBC/ODBC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79194" y="1973198"/>
            <a:ext cx="6785609" cy="4245610"/>
            <a:chOff x="1179194" y="1973198"/>
            <a:chExt cx="6785609" cy="42456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9" y="1982723"/>
              <a:ext cx="6766559" cy="42260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83957" y="1977961"/>
              <a:ext cx="6776084" cy="4236085"/>
            </a:xfrm>
            <a:custGeom>
              <a:avLst/>
              <a:gdLst/>
              <a:ahLst/>
              <a:cxnLst/>
              <a:rect l="l" t="t" r="r" b="b"/>
              <a:pathLst>
                <a:path w="6776084" h="4236085">
                  <a:moveTo>
                    <a:pt x="0" y="4235577"/>
                  </a:moveTo>
                  <a:lnTo>
                    <a:pt x="6776084" y="4235577"/>
                  </a:lnTo>
                  <a:lnTo>
                    <a:pt x="6776084" y="0"/>
                  </a:lnTo>
                  <a:lnTo>
                    <a:pt x="0" y="0"/>
                  </a:lnTo>
                  <a:lnTo>
                    <a:pt x="0" y="42355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142746"/>
            <a:ext cx="882777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web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Streaming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 uses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streaming.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tab </a:t>
            </a:r>
            <a:r>
              <a:rPr sz="1800" dirty="0">
                <a:latin typeface="Arial"/>
                <a:cs typeface="Arial"/>
              </a:rPr>
              <a:t>displays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scheduling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delay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micro-</a:t>
            </a:r>
            <a:r>
              <a:rPr sz="1800" dirty="0">
                <a:latin typeface="Arial"/>
                <a:cs typeface="Arial"/>
              </a:rPr>
              <a:t>batch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0" dirty="0">
                <a:latin typeface="Arial"/>
                <a:cs typeface="Arial"/>
              </a:rPr>
              <a:t> stream,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useful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troubleshooting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streaming</a:t>
            </a:r>
            <a:r>
              <a:rPr sz="1800" spc="-10" dirty="0">
                <a:latin typeface="Arial"/>
                <a:cs typeface="Arial"/>
              </a:rPr>
              <a:t> application.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/>
              <a:t>Structured</a:t>
            </a:r>
            <a:r>
              <a:rPr spc="-125" dirty="0"/>
              <a:t> </a:t>
            </a:r>
            <a:r>
              <a:rPr dirty="0"/>
              <a:t>Streaming</a:t>
            </a:r>
            <a:r>
              <a:rPr spc="-135" dirty="0"/>
              <a:t> </a:t>
            </a:r>
            <a:r>
              <a:rPr spc="-25" dirty="0"/>
              <a:t>tab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65186" y="2047811"/>
            <a:ext cx="6414135" cy="2122170"/>
            <a:chOff x="1365186" y="2047811"/>
            <a:chExt cx="6414135" cy="21221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7513" y="2057399"/>
              <a:ext cx="6371838" cy="20726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69949" y="2052573"/>
              <a:ext cx="6404610" cy="2112645"/>
            </a:xfrm>
            <a:custGeom>
              <a:avLst/>
              <a:gdLst/>
              <a:ahLst/>
              <a:cxnLst/>
              <a:rect l="l" t="t" r="r" b="b"/>
              <a:pathLst>
                <a:path w="6404609" h="2112645">
                  <a:moveTo>
                    <a:pt x="0" y="2112645"/>
                  </a:moveTo>
                  <a:lnTo>
                    <a:pt x="6404229" y="2112645"/>
                  </a:lnTo>
                  <a:lnTo>
                    <a:pt x="6404229" y="0"/>
                  </a:lnTo>
                  <a:lnTo>
                    <a:pt x="0" y="0"/>
                  </a:lnTo>
                  <a:lnTo>
                    <a:pt x="0" y="21126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75453" y="3891533"/>
              <a:ext cx="378460" cy="205740"/>
            </a:xfrm>
            <a:custGeom>
              <a:avLst/>
              <a:gdLst/>
              <a:ahLst/>
              <a:cxnLst/>
              <a:rect l="l" t="t" r="r" b="b"/>
              <a:pathLst>
                <a:path w="378460" h="205739">
                  <a:moveTo>
                    <a:pt x="0" y="205739"/>
                  </a:moveTo>
                  <a:lnTo>
                    <a:pt x="377951" y="20573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20573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65023" y="4323207"/>
            <a:ext cx="8014334" cy="2277745"/>
            <a:chOff x="565023" y="4323207"/>
            <a:chExt cx="8014334" cy="22777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26" y="4355592"/>
              <a:ext cx="7834853" cy="21717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9785" y="4327969"/>
              <a:ext cx="8004809" cy="2257425"/>
            </a:xfrm>
            <a:custGeom>
              <a:avLst/>
              <a:gdLst/>
              <a:ahLst/>
              <a:cxnLst/>
              <a:rect l="l" t="t" r="r" b="b"/>
              <a:pathLst>
                <a:path w="8004809" h="2257425">
                  <a:moveTo>
                    <a:pt x="0" y="2257425"/>
                  </a:moveTo>
                  <a:lnTo>
                    <a:pt x="8004429" y="2257425"/>
                  </a:lnTo>
                  <a:lnTo>
                    <a:pt x="8004429" y="0"/>
                  </a:lnTo>
                  <a:lnTo>
                    <a:pt x="0" y="0"/>
                  </a:lnTo>
                  <a:lnTo>
                    <a:pt x="0" y="22574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0909" y="5715762"/>
              <a:ext cx="1039494" cy="866140"/>
            </a:xfrm>
            <a:custGeom>
              <a:avLst/>
              <a:gdLst/>
              <a:ahLst/>
              <a:cxnLst/>
              <a:rect l="l" t="t" r="r" b="b"/>
              <a:pathLst>
                <a:path w="1039495" h="866140">
                  <a:moveTo>
                    <a:pt x="0" y="865632"/>
                  </a:moveTo>
                  <a:lnTo>
                    <a:pt x="1039367" y="865632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86563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/>
              <a:t>Structured</a:t>
            </a:r>
            <a:r>
              <a:rPr spc="-55" dirty="0"/>
              <a:t> </a:t>
            </a:r>
            <a:r>
              <a:rPr dirty="0"/>
              <a:t>Streaming</a:t>
            </a:r>
            <a:r>
              <a:rPr spc="-70" dirty="0"/>
              <a:t> </a:t>
            </a:r>
            <a:r>
              <a:rPr dirty="0"/>
              <a:t>tab</a:t>
            </a:r>
            <a:r>
              <a:rPr spc="-70" dirty="0"/>
              <a:t> </a:t>
            </a:r>
            <a:r>
              <a:rPr dirty="0"/>
              <a:t>(1</a:t>
            </a:r>
            <a:r>
              <a:rPr spc="-7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3)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5823" y="1143000"/>
            <a:ext cx="8728710" cy="3098800"/>
            <a:chOff x="115823" y="1143000"/>
            <a:chExt cx="8728710" cy="3098800"/>
          </a:xfrm>
        </p:grpSpPr>
        <p:sp>
          <p:nvSpPr>
            <p:cNvPr id="4" name="object 4"/>
            <p:cNvSpPr/>
            <p:nvPr/>
          </p:nvSpPr>
          <p:spPr>
            <a:xfrm>
              <a:off x="4344162" y="3891533"/>
              <a:ext cx="378460" cy="205740"/>
            </a:xfrm>
            <a:custGeom>
              <a:avLst/>
              <a:gdLst/>
              <a:ahLst/>
              <a:cxnLst/>
              <a:rect l="l" t="t" r="r" b="b"/>
              <a:pathLst>
                <a:path w="378460" h="205739">
                  <a:moveTo>
                    <a:pt x="0" y="205739"/>
                  </a:moveTo>
                  <a:lnTo>
                    <a:pt x="377951" y="20573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20573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" y="1143000"/>
              <a:ext cx="5922264" cy="30982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2452" y="2473452"/>
              <a:ext cx="2936748" cy="17632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600" y="2473452"/>
              <a:ext cx="8610600" cy="1763395"/>
            </a:xfrm>
            <a:custGeom>
              <a:avLst/>
              <a:gdLst/>
              <a:ahLst/>
              <a:cxnLst/>
              <a:rect l="l" t="t" r="r" b="b"/>
              <a:pathLst>
                <a:path w="8610600" h="1763395">
                  <a:moveTo>
                    <a:pt x="0" y="1763268"/>
                  </a:moveTo>
                  <a:lnTo>
                    <a:pt x="8610600" y="1763268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17632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3837" y="4414837"/>
            <a:ext cx="8848725" cy="1483360"/>
            <a:chOff x="223837" y="4414837"/>
            <a:chExt cx="8848725" cy="14833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4445507"/>
              <a:ext cx="5766816" cy="14523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4434840"/>
              <a:ext cx="2924555" cy="10802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8600" y="4419600"/>
              <a:ext cx="8839200" cy="1371600"/>
            </a:xfrm>
            <a:custGeom>
              <a:avLst/>
              <a:gdLst/>
              <a:ahLst/>
              <a:cxnLst/>
              <a:rect l="l" t="t" r="r" b="b"/>
              <a:pathLst>
                <a:path w="8839200" h="1371600">
                  <a:moveTo>
                    <a:pt x="0" y="1371600"/>
                  </a:moveTo>
                  <a:lnTo>
                    <a:pt x="8839200" y="13716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/>
              <a:t>Structured</a:t>
            </a:r>
            <a:r>
              <a:rPr spc="-55" dirty="0"/>
              <a:t> </a:t>
            </a:r>
            <a:r>
              <a:rPr dirty="0"/>
              <a:t>Streaming</a:t>
            </a:r>
            <a:r>
              <a:rPr spc="-70" dirty="0"/>
              <a:t> </a:t>
            </a:r>
            <a:r>
              <a:rPr dirty="0"/>
              <a:t>tab</a:t>
            </a:r>
            <a:r>
              <a:rPr spc="-70" dirty="0"/>
              <a:t> </a:t>
            </a:r>
            <a:r>
              <a:rPr dirty="0"/>
              <a:t>(2</a:t>
            </a:r>
            <a:r>
              <a:rPr spc="-7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3)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3837" y="1747837"/>
            <a:ext cx="8848725" cy="2940685"/>
            <a:chOff x="223837" y="1747837"/>
            <a:chExt cx="8848725" cy="2940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778507"/>
              <a:ext cx="5766816" cy="29047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1778507"/>
              <a:ext cx="2891028" cy="29047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8600" y="1752600"/>
              <a:ext cx="8839200" cy="2931160"/>
            </a:xfrm>
            <a:custGeom>
              <a:avLst/>
              <a:gdLst/>
              <a:ahLst/>
              <a:cxnLst/>
              <a:rect l="l" t="t" r="r" b="b"/>
              <a:pathLst>
                <a:path w="8839200" h="2931160">
                  <a:moveTo>
                    <a:pt x="0" y="2930652"/>
                  </a:moveTo>
                  <a:lnTo>
                    <a:pt x="8839200" y="2930652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293065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/>
              <a:t>Structured</a:t>
            </a:r>
            <a:r>
              <a:rPr spc="-55" dirty="0"/>
              <a:t> </a:t>
            </a:r>
            <a:r>
              <a:rPr dirty="0"/>
              <a:t>Streaming</a:t>
            </a:r>
            <a:r>
              <a:rPr spc="-70" dirty="0"/>
              <a:t> </a:t>
            </a:r>
            <a:r>
              <a:rPr dirty="0"/>
              <a:t>tab</a:t>
            </a:r>
            <a:r>
              <a:rPr spc="-70" dirty="0"/>
              <a:t> </a:t>
            </a:r>
            <a:r>
              <a:rPr dirty="0"/>
              <a:t>(3</a:t>
            </a:r>
            <a:r>
              <a:rPr spc="-7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37" y="1878901"/>
            <a:ext cx="8848725" cy="273291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182115"/>
            <a:ext cx="615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0295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keeps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history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past</a:t>
            </a:r>
            <a:r>
              <a:rPr sz="1800" spc="-10" dirty="0">
                <a:latin typeface="Arial"/>
                <a:cs typeface="Arial"/>
              </a:rPr>
              <a:t> jobs.</a:t>
            </a:r>
            <a:r>
              <a:rPr sz="1800" dirty="0">
                <a:latin typeface="Arial"/>
                <a:cs typeface="Arial"/>
              </a:rPr>
              <a:t>	Just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to: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&lt;host&gt;:18080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1601" y="1700593"/>
            <a:ext cx="7858125" cy="4852670"/>
            <a:chOff x="621601" y="1700593"/>
            <a:chExt cx="7858125" cy="4852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271" y="3339083"/>
              <a:ext cx="7822692" cy="32141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63" y="1743455"/>
              <a:ext cx="7848600" cy="15472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6363" y="1705355"/>
              <a:ext cx="7848600" cy="4838700"/>
            </a:xfrm>
            <a:custGeom>
              <a:avLst/>
              <a:gdLst/>
              <a:ahLst/>
              <a:cxnLst/>
              <a:rect l="l" t="t" r="r" b="b"/>
              <a:pathLst>
                <a:path w="7848600" h="4838700">
                  <a:moveTo>
                    <a:pt x="0" y="4838700"/>
                  </a:moveTo>
                  <a:lnTo>
                    <a:pt x="7848600" y="48387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4838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3540" y="264413"/>
            <a:ext cx="7240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Demo</a:t>
            </a:r>
            <a:r>
              <a:rPr sz="2800" b="1" dirty="0">
                <a:latin typeface="Arial"/>
                <a:cs typeface="Arial"/>
              </a:rPr>
              <a:t>: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word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about: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Spark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History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Server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76388" y="74676"/>
            <a:ext cx="1371600" cy="84010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07950" marR="99060" algn="ctr">
              <a:lnSpc>
                <a:spcPts val="1939"/>
              </a:lnSpc>
              <a:spcBef>
                <a:spcPts val="355"/>
              </a:spcBef>
            </a:pPr>
            <a:r>
              <a:rPr sz="1800" dirty="0">
                <a:latin typeface="Arial Narrow"/>
                <a:cs typeface="Arial Narrow"/>
              </a:rPr>
              <a:t>Use </a:t>
            </a:r>
            <a:r>
              <a:rPr sz="1800" spc="-10" dirty="0">
                <a:latin typeface="Arial Narrow"/>
                <a:cs typeface="Arial Narrow"/>
              </a:rPr>
              <a:t>HDP_2.5 VMware image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341882"/>
            <a:ext cx="5662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1.</a:t>
            </a:r>
            <a:r>
              <a:rPr sz="1800" b="1" spc="-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Read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in</a:t>
            </a:r>
            <a:r>
              <a:rPr sz="1800" b="1" spc="-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a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DataFrame</a:t>
            </a:r>
            <a:r>
              <a:rPr sz="1800" b="1" spc="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with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'</a:t>
            </a: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inferSchema</a:t>
            </a:r>
            <a:r>
              <a:rPr sz="1800" b="1" dirty="0">
                <a:latin typeface="Arial Narrow"/>
                <a:cs typeface="Arial Narrow"/>
              </a:rPr>
              <a:t>'</a:t>
            </a:r>
            <a:r>
              <a:rPr sz="1800" b="1" spc="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is slow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(44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seconds)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792" y="3625722"/>
            <a:ext cx="6783070" cy="136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This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causes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2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Jobs to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 Spawned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follows:</a:t>
            </a:r>
            <a:endParaRPr sz="1800">
              <a:latin typeface="Arial Narrow"/>
              <a:cs typeface="Arial Narrow"/>
            </a:endParaRPr>
          </a:p>
          <a:p>
            <a:pPr marL="850900" indent="-343535">
              <a:lnSpc>
                <a:spcPct val="100000"/>
              </a:lnSpc>
              <a:buAutoNum type="arabicPeriod"/>
              <a:tabLst>
                <a:tab pos="850900" algn="l"/>
                <a:tab pos="851535" algn="l"/>
                <a:tab pos="1935480" algn="l"/>
              </a:tabLst>
            </a:pP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First </a:t>
            </a:r>
            <a:r>
              <a:rPr sz="1800" spc="-20" dirty="0">
                <a:solidFill>
                  <a:srgbClr val="3333CC"/>
                </a:solidFill>
                <a:latin typeface="Arial Narrow"/>
                <a:cs typeface="Arial Narrow"/>
              </a:rPr>
              <a:t>Job</a:t>
            </a:r>
            <a:r>
              <a:rPr sz="1800" spc="-20" dirty="0">
                <a:latin typeface="Arial Narrow"/>
                <a:cs typeface="Arial Narrow"/>
              </a:rPr>
              <a:t>:</a:t>
            </a:r>
            <a:r>
              <a:rPr sz="1800" dirty="0">
                <a:latin typeface="Arial Narrow"/>
                <a:cs typeface="Arial Narrow"/>
              </a:rPr>
              <a:t>	Scan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1</a:t>
            </a:r>
            <a:r>
              <a:rPr sz="1800" baseline="25462" dirty="0">
                <a:latin typeface="Arial Narrow"/>
                <a:cs typeface="Arial Narrow"/>
              </a:rPr>
              <a:t>st</a:t>
            </a:r>
            <a:r>
              <a:rPr sz="1800" spc="195" baseline="25462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row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determine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if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Column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names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present</a:t>
            </a:r>
            <a:endParaRPr sz="1800">
              <a:latin typeface="Arial Narrow"/>
              <a:cs typeface="Arial Narrow"/>
            </a:endParaRPr>
          </a:p>
          <a:p>
            <a:pPr marL="850900" indent="-343535">
              <a:lnSpc>
                <a:spcPct val="100000"/>
              </a:lnSpc>
              <a:buAutoNum type="arabicPeriod"/>
              <a:tabLst>
                <a:tab pos="850900" algn="l"/>
                <a:tab pos="851535" algn="l"/>
              </a:tabLst>
            </a:pP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Second</a:t>
            </a:r>
            <a:r>
              <a:rPr sz="1800" spc="1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Job</a:t>
            </a:r>
            <a:r>
              <a:rPr sz="1800" dirty="0">
                <a:latin typeface="Arial Narrow"/>
                <a:cs typeface="Arial Narrow"/>
              </a:rPr>
              <a:t>: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Scan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file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 discern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 </a:t>
            </a:r>
            <a:r>
              <a:rPr sz="1800" spc="-10" dirty="0">
                <a:latin typeface="Arial Narrow"/>
                <a:cs typeface="Arial Narrow"/>
              </a:rPr>
              <a:t>types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Arial Narrow"/>
              <a:cs typeface="Arial Narrow"/>
            </a:endParaRPr>
          </a:p>
          <a:p>
            <a:pPr marL="46990">
              <a:lnSpc>
                <a:spcPct val="100000"/>
              </a:lnSpc>
            </a:pPr>
            <a:r>
              <a:rPr sz="1800" b="1" dirty="0">
                <a:latin typeface="Arial Narrow"/>
                <a:cs typeface="Arial Narrow"/>
              </a:rPr>
              <a:t>2.</a:t>
            </a:r>
            <a:r>
              <a:rPr sz="1800" b="1" spc="-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Read in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a</a:t>
            </a:r>
            <a:r>
              <a:rPr sz="1800" b="1" spc="-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DataFrame</a:t>
            </a:r>
            <a:r>
              <a:rPr sz="1800" b="1" spc="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with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hard-coded Schema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doesn't even</a:t>
            </a:r>
            <a:r>
              <a:rPr sz="1800" b="1" spc="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spawn</a:t>
            </a:r>
            <a:r>
              <a:rPr sz="1800" b="1" spc="-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a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spc="-25" dirty="0">
                <a:latin typeface="Arial Narrow"/>
                <a:cs typeface="Arial Narrow"/>
              </a:rPr>
              <a:t>Job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8811" y="1685099"/>
            <a:ext cx="2546350" cy="857250"/>
            <a:chOff x="6238811" y="1685099"/>
            <a:chExt cx="2546350" cy="8572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399" y="1694687"/>
              <a:ext cx="2526792" cy="838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43573" y="1689861"/>
              <a:ext cx="2536825" cy="847725"/>
            </a:xfrm>
            <a:custGeom>
              <a:avLst/>
              <a:gdLst/>
              <a:ahLst/>
              <a:cxnLst/>
              <a:rect l="l" t="t" r="r" b="b"/>
              <a:pathLst>
                <a:path w="2536825" h="847725">
                  <a:moveTo>
                    <a:pt x="0" y="847725"/>
                  </a:moveTo>
                  <a:lnTo>
                    <a:pt x="2536317" y="847725"/>
                  </a:lnTo>
                  <a:lnTo>
                    <a:pt x="2536317" y="0"/>
                  </a:lnTo>
                  <a:lnTo>
                    <a:pt x="0" y="0"/>
                  </a:lnTo>
                  <a:lnTo>
                    <a:pt x="0" y="8477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03</a:t>
            </a:r>
            <a:r>
              <a:rPr dirty="0"/>
              <a:t>:</a:t>
            </a:r>
            <a:r>
              <a:rPr spc="-65" dirty="0"/>
              <a:t> </a:t>
            </a:r>
            <a:r>
              <a:rPr dirty="0"/>
              <a:t>'inferSchema'</a:t>
            </a:r>
            <a:r>
              <a:rPr spc="-5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not</a:t>
            </a:r>
            <a:r>
              <a:rPr spc="-55" dirty="0"/>
              <a:t> </a:t>
            </a:r>
            <a:r>
              <a:rPr dirty="0"/>
              <a:t>your</a:t>
            </a:r>
            <a:r>
              <a:rPr spc="-20" dirty="0"/>
              <a:t> </a:t>
            </a:r>
            <a:r>
              <a:rPr spc="-10" dirty="0"/>
              <a:t>Friend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18134" y="5050154"/>
            <a:ext cx="8564245" cy="1052830"/>
            <a:chOff x="318134" y="5050154"/>
            <a:chExt cx="8564245" cy="105283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968" y="5059679"/>
              <a:ext cx="8535759" cy="9681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2897" y="5054917"/>
              <a:ext cx="8554720" cy="1043305"/>
            </a:xfrm>
            <a:custGeom>
              <a:avLst/>
              <a:gdLst/>
              <a:ahLst/>
              <a:cxnLst/>
              <a:rect l="l" t="t" r="r" b="b"/>
              <a:pathLst>
                <a:path w="8554720" h="1043304">
                  <a:moveTo>
                    <a:pt x="0" y="1042797"/>
                  </a:moveTo>
                  <a:lnTo>
                    <a:pt x="8554593" y="1042797"/>
                  </a:lnTo>
                  <a:lnTo>
                    <a:pt x="8554593" y="0"/>
                  </a:lnTo>
                  <a:lnTo>
                    <a:pt x="0" y="0"/>
                  </a:lnTo>
                  <a:lnTo>
                    <a:pt x="0" y="10427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05961" y="5493257"/>
              <a:ext cx="1336040" cy="0"/>
            </a:xfrm>
            <a:custGeom>
              <a:avLst/>
              <a:gdLst/>
              <a:ahLst/>
              <a:cxnLst/>
              <a:rect l="l" t="t" r="r" b="b"/>
              <a:pathLst>
                <a:path w="1336039">
                  <a:moveTo>
                    <a:pt x="0" y="0"/>
                  </a:moveTo>
                  <a:lnTo>
                    <a:pt x="1335786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18134" y="1685099"/>
            <a:ext cx="5787390" cy="1802130"/>
            <a:chOff x="318134" y="1685099"/>
            <a:chExt cx="5787390" cy="180213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59" y="1694687"/>
              <a:ext cx="5768340" cy="17117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2897" y="1689861"/>
              <a:ext cx="5777865" cy="1792605"/>
            </a:xfrm>
            <a:custGeom>
              <a:avLst/>
              <a:gdLst/>
              <a:ahLst/>
              <a:cxnLst/>
              <a:rect l="l" t="t" r="r" b="b"/>
              <a:pathLst>
                <a:path w="5777865" h="1792604">
                  <a:moveTo>
                    <a:pt x="0" y="1792605"/>
                  </a:moveTo>
                  <a:lnTo>
                    <a:pt x="5777865" y="1792605"/>
                  </a:lnTo>
                  <a:lnTo>
                    <a:pt x="5777865" y="0"/>
                  </a:lnTo>
                  <a:lnTo>
                    <a:pt x="0" y="0"/>
                  </a:lnTo>
                  <a:lnTo>
                    <a:pt x="0" y="17926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6562" y="2320289"/>
              <a:ext cx="1524000" cy="0"/>
            </a:xfrm>
            <a:custGeom>
              <a:avLst/>
              <a:gdLst/>
              <a:ahLst/>
              <a:cxnLst/>
              <a:rect l="l" t="t" r="r" b="b"/>
              <a:pathLst>
                <a:path w="1524000">
                  <a:moveTo>
                    <a:pt x="0" y="0"/>
                  </a:moveTo>
                  <a:lnTo>
                    <a:pt x="15240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143" y="1170178"/>
            <a:ext cx="8502015" cy="3805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2034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Stage</a:t>
            </a:r>
            <a:r>
              <a:rPr sz="1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boundary,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written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(/tmp)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Tasks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parent </a:t>
            </a:r>
            <a:r>
              <a:rPr sz="1800" dirty="0">
                <a:latin typeface="Arial"/>
                <a:cs typeface="Arial"/>
              </a:rPr>
              <a:t>stages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fetched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tasks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child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Because </a:t>
            </a:r>
            <a:r>
              <a:rPr sz="1800" dirty="0">
                <a:latin typeface="Arial"/>
                <a:cs typeface="Arial"/>
              </a:rPr>
              <a:t>they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incur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heavy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network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I/O,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boundaries 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expensive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should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avoided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possible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Narrow</a:t>
            </a:r>
            <a:r>
              <a:rPr sz="1800" b="1" u="sng" spc="-55" dirty="0"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and </a:t>
            </a:r>
            <a:r>
              <a:rPr sz="18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Wide</a:t>
            </a:r>
            <a:r>
              <a:rPr sz="1800" b="1" u="sng" spc="-25" dirty="0"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Transformation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2C2CB8"/>
                </a:solidFill>
                <a:latin typeface="Arial"/>
                <a:cs typeface="Arial"/>
              </a:rPr>
              <a:t>Narrow</a:t>
            </a:r>
            <a:r>
              <a:rPr sz="1800" spc="-15" dirty="0">
                <a:solidFill>
                  <a:srgbClr val="2C2CB8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transformations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orderBy()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filter()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records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compute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records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single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reside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single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parent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  <a:tabLst>
                <a:tab pos="1239520" algn="l"/>
              </a:tabLst>
            </a:pPr>
            <a:r>
              <a:rPr sz="1800" spc="-10" dirty="0">
                <a:latin typeface="Arial"/>
                <a:cs typeface="Arial"/>
              </a:rPr>
              <a:t>RDD...</a:t>
            </a:r>
            <a:r>
              <a:rPr sz="1800" dirty="0">
                <a:latin typeface="Arial"/>
                <a:cs typeface="Arial"/>
              </a:rPr>
              <a:t>	(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words,</a:t>
            </a:r>
            <a:r>
              <a:rPr sz="18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input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comes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single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partition</a:t>
            </a:r>
            <a:r>
              <a:rPr sz="1800" spc="-1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2C2CB8"/>
                </a:solidFill>
                <a:latin typeface="Arial"/>
                <a:cs typeface="Arial"/>
              </a:rPr>
              <a:t>Wide</a:t>
            </a:r>
            <a:r>
              <a:rPr sz="1800" spc="-55" dirty="0">
                <a:solidFill>
                  <a:srgbClr val="2C2CB8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dependencies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Joins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Aggregations.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dependencies,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compute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records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Many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partitions into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Single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Spark</a:t>
            </a:r>
            <a:r>
              <a:rPr sz="2750" spc="80" dirty="0"/>
              <a:t> </a:t>
            </a:r>
            <a:r>
              <a:rPr sz="2750" dirty="0"/>
              <a:t>Components</a:t>
            </a:r>
            <a:r>
              <a:rPr sz="2750" spc="100" dirty="0"/>
              <a:t> </a:t>
            </a:r>
            <a:r>
              <a:rPr sz="2750" dirty="0"/>
              <a:t>–</a:t>
            </a:r>
            <a:r>
              <a:rPr sz="2750" spc="85" dirty="0"/>
              <a:t> </a:t>
            </a:r>
            <a:r>
              <a:rPr sz="2750" dirty="0"/>
              <a:t>Wide,</a:t>
            </a:r>
            <a:r>
              <a:rPr sz="2750" spc="100" dirty="0"/>
              <a:t> </a:t>
            </a:r>
            <a:r>
              <a:rPr sz="2750" dirty="0"/>
              <a:t>Narrow</a:t>
            </a:r>
            <a:r>
              <a:rPr sz="2750" spc="95" dirty="0"/>
              <a:t> </a:t>
            </a:r>
            <a:r>
              <a:rPr sz="2750" spc="-10" dirty="0"/>
              <a:t>Tasks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5176837" y="2147125"/>
            <a:ext cx="1228725" cy="770255"/>
            <a:chOff x="5176837" y="2147125"/>
            <a:chExt cx="1228725" cy="7702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600" y="2151888"/>
              <a:ext cx="1219200" cy="7604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81600" y="2151888"/>
              <a:ext cx="1219200" cy="760730"/>
            </a:xfrm>
            <a:custGeom>
              <a:avLst/>
              <a:gdLst/>
              <a:ahLst/>
              <a:cxnLst/>
              <a:rect l="l" t="t" r="r" b="b"/>
              <a:pathLst>
                <a:path w="1219200" h="760730">
                  <a:moveTo>
                    <a:pt x="0" y="760476"/>
                  </a:moveTo>
                  <a:lnTo>
                    <a:pt x="1219200" y="760476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7604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Before</a:t>
            </a:r>
            <a:r>
              <a:rPr sz="2750" spc="90" dirty="0"/>
              <a:t> </a:t>
            </a:r>
            <a:r>
              <a:rPr sz="2750" dirty="0"/>
              <a:t>we</a:t>
            </a:r>
            <a:r>
              <a:rPr sz="2750" spc="85" dirty="0"/>
              <a:t> </a:t>
            </a:r>
            <a:r>
              <a:rPr sz="2750" dirty="0"/>
              <a:t>Begin:</a:t>
            </a:r>
            <a:r>
              <a:rPr sz="2750" spc="70" dirty="0"/>
              <a:t> </a:t>
            </a:r>
            <a:r>
              <a:rPr sz="2750" dirty="0"/>
              <a:t>Open</a:t>
            </a:r>
            <a:r>
              <a:rPr sz="2750" spc="100" dirty="0"/>
              <a:t> </a:t>
            </a:r>
            <a:r>
              <a:rPr sz="2750" dirty="0">
                <a:solidFill>
                  <a:srgbClr val="3333CC"/>
                </a:solidFill>
              </a:rPr>
              <a:t>Mod-07</a:t>
            </a:r>
            <a:r>
              <a:rPr sz="2750" spc="75" dirty="0">
                <a:solidFill>
                  <a:srgbClr val="3333CC"/>
                </a:solidFill>
              </a:rPr>
              <a:t> </a:t>
            </a:r>
            <a:r>
              <a:rPr sz="2750" spc="-10" dirty="0"/>
              <a:t>Notebook</a:t>
            </a:r>
            <a:endParaRPr sz="2750"/>
          </a:p>
        </p:txBody>
      </p:sp>
      <p:grpSp>
        <p:nvGrpSpPr>
          <p:cNvPr id="3" name="object 3"/>
          <p:cNvGrpSpPr/>
          <p:nvPr/>
        </p:nvGrpSpPr>
        <p:grpSpPr>
          <a:xfrm>
            <a:off x="280161" y="1285875"/>
            <a:ext cx="8568690" cy="5106670"/>
            <a:chOff x="280161" y="1285875"/>
            <a:chExt cx="8568690" cy="5106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99" y="1295400"/>
              <a:ext cx="8534400" cy="50871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037" y="1290637"/>
              <a:ext cx="8543925" cy="5097145"/>
            </a:xfrm>
            <a:custGeom>
              <a:avLst/>
              <a:gdLst/>
              <a:ahLst/>
              <a:cxnLst/>
              <a:rect l="l" t="t" r="r" b="b"/>
              <a:pathLst>
                <a:path w="8543925" h="5097145">
                  <a:moveTo>
                    <a:pt x="0" y="5096637"/>
                  </a:moveTo>
                  <a:lnTo>
                    <a:pt x="8543925" y="5096637"/>
                  </a:lnTo>
                  <a:lnTo>
                    <a:pt x="8543925" y="0"/>
                  </a:lnTo>
                  <a:lnTo>
                    <a:pt x="0" y="0"/>
                  </a:lnTo>
                  <a:lnTo>
                    <a:pt x="0" y="50966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561" y="2591561"/>
              <a:ext cx="584200" cy="457200"/>
            </a:xfrm>
            <a:custGeom>
              <a:avLst/>
              <a:gdLst/>
              <a:ahLst/>
              <a:cxnLst/>
              <a:rect l="l" t="t" r="r" b="b"/>
              <a:pathLst>
                <a:path w="584200" h="457200">
                  <a:moveTo>
                    <a:pt x="0" y="457200"/>
                  </a:moveTo>
                  <a:lnTo>
                    <a:pt x="583691" y="457200"/>
                  </a:lnTo>
                  <a:lnTo>
                    <a:pt x="583691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04</a:t>
            </a:r>
            <a:r>
              <a:rPr dirty="0"/>
              <a:t>:</a:t>
            </a:r>
            <a:r>
              <a:rPr spc="-55" dirty="0"/>
              <a:t> </a:t>
            </a:r>
            <a:r>
              <a:rPr dirty="0"/>
              <a:t>Narrow</a:t>
            </a:r>
            <a:r>
              <a:rPr spc="-40" dirty="0"/>
              <a:t> </a:t>
            </a:r>
            <a:r>
              <a:rPr dirty="0"/>
              <a:t>Tasks</a:t>
            </a:r>
            <a:r>
              <a:rPr spc="-30" dirty="0"/>
              <a:t> </a:t>
            </a:r>
            <a:r>
              <a:rPr dirty="0"/>
              <a:t>stay</a:t>
            </a:r>
            <a:r>
              <a:rPr spc="-4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spc="-10" dirty="0"/>
              <a:t>Stage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143" y="1250950"/>
            <a:ext cx="72351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Following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methods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Narrow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Tasks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Select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Filter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OrderBy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Union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2722" y="2307913"/>
            <a:ext cx="1402449" cy="24616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0410" y="2329825"/>
            <a:ext cx="2863077" cy="31773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4365" y="2315204"/>
            <a:ext cx="1402141" cy="246044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05</a:t>
            </a:r>
            <a:r>
              <a:rPr dirty="0"/>
              <a:t>:</a:t>
            </a:r>
            <a:r>
              <a:rPr spc="-60" dirty="0"/>
              <a:t> </a:t>
            </a:r>
            <a:r>
              <a:rPr dirty="0"/>
              <a:t>Wide</a:t>
            </a:r>
            <a:r>
              <a:rPr spc="-50" dirty="0"/>
              <a:t> </a:t>
            </a:r>
            <a:r>
              <a:rPr dirty="0"/>
              <a:t>Tasks</a:t>
            </a:r>
            <a:r>
              <a:rPr spc="-40" dirty="0"/>
              <a:t> </a:t>
            </a:r>
            <a:r>
              <a:rPr dirty="0"/>
              <a:t>spawn</a:t>
            </a:r>
            <a:r>
              <a:rPr spc="-45" dirty="0"/>
              <a:t> </a:t>
            </a:r>
            <a:r>
              <a:rPr dirty="0"/>
              <a:t>new</a:t>
            </a:r>
            <a:r>
              <a:rPr spc="-45" dirty="0"/>
              <a:t> </a:t>
            </a:r>
            <a:r>
              <a:rPr spc="-10" dirty="0"/>
              <a:t>Stage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Following</a:t>
            </a:r>
            <a:r>
              <a:rPr spc="20" dirty="0"/>
              <a:t> </a:t>
            </a:r>
            <a:r>
              <a:rPr dirty="0"/>
              <a:t>methods</a:t>
            </a:r>
            <a:r>
              <a:rPr spc="-15" dirty="0"/>
              <a:t> </a:t>
            </a:r>
            <a:r>
              <a:rPr dirty="0"/>
              <a:t>spawn</a:t>
            </a:r>
            <a:r>
              <a:rPr spc="15" dirty="0"/>
              <a:t> </a:t>
            </a:r>
            <a:r>
              <a:rPr dirty="0"/>
              <a:t>new</a:t>
            </a:r>
            <a:r>
              <a:rPr spc="-25" dirty="0"/>
              <a:t> </a:t>
            </a:r>
            <a:r>
              <a:rPr dirty="0"/>
              <a:t>Stages</a:t>
            </a:r>
            <a:r>
              <a:rPr spc="-20" dirty="0"/>
              <a:t> </a:t>
            </a:r>
            <a:r>
              <a:rPr dirty="0"/>
              <a:t>so</a:t>
            </a:r>
            <a:r>
              <a:rPr spc="-20" dirty="0"/>
              <a:t> </a:t>
            </a:r>
            <a:r>
              <a:rPr dirty="0"/>
              <a:t>must</a:t>
            </a:r>
            <a:r>
              <a:rPr spc="-25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Wide</a:t>
            </a:r>
            <a:r>
              <a:rPr spc="-65" dirty="0"/>
              <a:t> </a:t>
            </a:r>
            <a:r>
              <a:rPr spc="-20" dirty="0"/>
              <a:t>Tasks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/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pc="-20" dirty="0">
                <a:solidFill>
                  <a:srgbClr val="3333CC"/>
                </a:solidFill>
              </a:rPr>
              <a:t>Join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3333CC"/>
                </a:solidFill>
              </a:rPr>
              <a:t>Aggregation</a:t>
            </a: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3333CC"/>
                </a:solidFill>
              </a:rPr>
              <a:t>Distinct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83583" y="1601469"/>
            <a:ext cx="5666105" cy="5198745"/>
            <a:chOff x="1783583" y="1601469"/>
            <a:chExt cx="5666105" cy="5198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1100" y="1619253"/>
              <a:ext cx="4572252" cy="25468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87445" y="1626869"/>
              <a:ext cx="3842385" cy="253365"/>
            </a:xfrm>
            <a:custGeom>
              <a:avLst/>
              <a:gdLst/>
              <a:ahLst/>
              <a:cxnLst/>
              <a:rect l="l" t="t" r="r" b="b"/>
              <a:pathLst>
                <a:path w="3842384" h="253364">
                  <a:moveTo>
                    <a:pt x="0" y="252984"/>
                  </a:moveTo>
                  <a:lnTo>
                    <a:pt x="3842004" y="252984"/>
                  </a:lnTo>
                  <a:lnTo>
                    <a:pt x="3842004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583" y="4237229"/>
              <a:ext cx="2697745" cy="25468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09265" y="4231386"/>
              <a:ext cx="1971039" cy="253365"/>
            </a:xfrm>
            <a:custGeom>
              <a:avLst/>
              <a:gdLst/>
              <a:ahLst/>
              <a:cxnLst/>
              <a:rect l="l" t="t" r="r" b="b"/>
              <a:pathLst>
                <a:path w="1971039" h="253364">
                  <a:moveTo>
                    <a:pt x="0" y="252983"/>
                  </a:moveTo>
                  <a:lnTo>
                    <a:pt x="1970532" y="252983"/>
                  </a:lnTo>
                  <a:lnTo>
                    <a:pt x="1970532" y="0"/>
                  </a:lnTo>
                  <a:lnTo>
                    <a:pt x="0" y="0"/>
                  </a:lnTo>
                  <a:lnTo>
                    <a:pt x="0" y="252983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4246630"/>
              <a:ext cx="2724911" cy="25534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44489" y="4260341"/>
              <a:ext cx="1972310" cy="253365"/>
            </a:xfrm>
            <a:custGeom>
              <a:avLst/>
              <a:gdLst/>
              <a:ahLst/>
              <a:cxnLst/>
              <a:rect l="l" t="t" r="r" b="b"/>
              <a:pathLst>
                <a:path w="1972309" h="253364">
                  <a:moveTo>
                    <a:pt x="0" y="252984"/>
                  </a:moveTo>
                  <a:lnTo>
                    <a:pt x="1972056" y="252984"/>
                  </a:lnTo>
                  <a:lnTo>
                    <a:pt x="1972056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26338"/>
            <a:ext cx="9144000" cy="120650"/>
            <a:chOff x="761" y="926338"/>
            <a:chExt cx="9144000" cy="120650"/>
          </a:xfrm>
        </p:grpSpPr>
        <p:sp>
          <p:nvSpPr>
            <p:cNvPr id="3" name="object 3"/>
            <p:cNvSpPr/>
            <p:nvPr/>
          </p:nvSpPr>
          <p:spPr>
            <a:xfrm>
              <a:off x="761" y="9517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08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10340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400">
              <a:solidFill>
                <a:srgbClr val="005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2875" y="1147127"/>
            <a:ext cx="4916170" cy="1249045"/>
            <a:chOff x="142875" y="1147127"/>
            <a:chExt cx="4916170" cy="12490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5" y="1223452"/>
              <a:ext cx="4782294" cy="11249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7637" y="1151889"/>
              <a:ext cx="4906645" cy="1239520"/>
            </a:xfrm>
            <a:custGeom>
              <a:avLst/>
              <a:gdLst/>
              <a:ahLst/>
              <a:cxnLst/>
              <a:rect l="l" t="t" r="r" b="b"/>
              <a:pathLst>
                <a:path w="4906645" h="1239520">
                  <a:moveTo>
                    <a:pt x="0" y="1239392"/>
                  </a:moveTo>
                  <a:lnTo>
                    <a:pt x="4906137" y="1239392"/>
                  </a:lnTo>
                  <a:lnTo>
                    <a:pt x="4906137" y="0"/>
                  </a:lnTo>
                  <a:lnTo>
                    <a:pt x="0" y="0"/>
                  </a:lnTo>
                  <a:lnTo>
                    <a:pt x="0" y="12393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0" y="1143000"/>
            <a:ext cx="1219200" cy="12481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33209" y="1578990"/>
            <a:ext cx="83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Stage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2875" y="2962211"/>
            <a:ext cx="5172075" cy="1314450"/>
            <a:chOff x="142875" y="2962211"/>
            <a:chExt cx="5172075" cy="13144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97" y="3028949"/>
              <a:ext cx="5057401" cy="12001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7637" y="2966973"/>
              <a:ext cx="5162550" cy="1304925"/>
            </a:xfrm>
            <a:custGeom>
              <a:avLst/>
              <a:gdLst/>
              <a:ahLst/>
              <a:cxnLst/>
              <a:rect l="l" t="t" r="r" b="b"/>
              <a:pathLst>
                <a:path w="5162550" h="1304925">
                  <a:moveTo>
                    <a:pt x="0" y="1304925"/>
                  </a:moveTo>
                  <a:lnTo>
                    <a:pt x="5162169" y="1304925"/>
                  </a:lnTo>
                  <a:lnTo>
                    <a:pt x="5162169" y="0"/>
                  </a:lnTo>
                  <a:lnTo>
                    <a:pt x="0" y="0"/>
                  </a:lnTo>
                  <a:lnTo>
                    <a:pt x="0" y="1304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10877" y="2931315"/>
            <a:ext cx="3056620" cy="385074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633209" y="2542159"/>
            <a:ext cx="83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Stage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011" y="304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371600" y="0"/>
                </a:moveTo>
                <a:lnTo>
                  <a:pt x="0" y="0"/>
                </a:lnTo>
                <a:lnTo>
                  <a:pt x="0" y="457200"/>
                </a:lnTo>
                <a:lnTo>
                  <a:pt x="1371600" y="45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In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Review</a:t>
            </a:r>
            <a:r>
              <a:rPr dirty="0"/>
              <a:t>:</a:t>
            </a:r>
            <a:r>
              <a:rPr spc="-50" dirty="0"/>
              <a:t> </a:t>
            </a:r>
            <a:r>
              <a:rPr dirty="0"/>
              <a:t>How</a:t>
            </a:r>
            <a:r>
              <a:rPr spc="-75" dirty="0"/>
              <a:t> </a:t>
            </a:r>
            <a:r>
              <a:rPr dirty="0"/>
              <a:t>many</a:t>
            </a:r>
            <a:r>
              <a:rPr spc="-50" dirty="0"/>
              <a:t> </a:t>
            </a:r>
            <a:r>
              <a:rPr spc="-10" dirty="0"/>
              <a:t>Stages?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257046"/>
            <a:ext cx="8687435" cy="315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  <a:tab pos="6642734" algn="l"/>
              </a:tabLst>
            </a:pPr>
            <a:r>
              <a:rPr sz="1800" b="1" dirty="0">
                <a:latin typeface="Arial"/>
                <a:cs typeface="Arial"/>
              </a:rPr>
              <a:t>What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take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Job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post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 Spark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UI?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2700" b="1" baseline="3086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700" b="1" spc="-135" baseline="308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spc="-15" baseline="3086" dirty="0">
                <a:solidFill>
                  <a:srgbClr val="FF0000"/>
                </a:solidFill>
                <a:latin typeface="Arial"/>
                <a:cs typeface="Arial"/>
              </a:rPr>
              <a:t>Action</a:t>
            </a:r>
            <a:endParaRPr sz="2700" baseline="3086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9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700" b="1" baseline="1543" dirty="0">
                <a:latin typeface="Arial"/>
                <a:cs typeface="Arial"/>
              </a:rPr>
              <a:t>Jobs</a:t>
            </a:r>
            <a:r>
              <a:rPr sz="2700" b="1" spc="-22" baseline="1543" dirty="0">
                <a:latin typeface="Arial"/>
                <a:cs typeface="Arial"/>
              </a:rPr>
              <a:t> </a:t>
            </a:r>
            <a:r>
              <a:rPr sz="2700" b="1" baseline="1543" dirty="0">
                <a:latin typeface="Arial"/>
                <a:cs typeface="Arial"/>
              </a:rPr>
              <a:t>are</a:t>
            </a:r>
            <a:r>
              <a:rPr sz="2700" b="1" spc="-22" baseline="1543" dirty="0">
                <a:latin typeface="Arial"/>
                <a:cs typeface="Arial"/>
              </a:rPr>
              <a:t> </a:t>
            </a:r>
            <a:r>
              <a:rPr sz="2700" b="1" baseline="1543" dirty="0">
                <a:latin typeface="Arial"/>
                <a:cs typeface="Arial"/>
              </a:rPr>
              <a:t>hierarchically</a:t>
            </a:r>
            <a:r>
              <a:rPr sz="2700" b="1" spc="-7" baseline="1543" dirty="0">
                <a:latin typeface="Arial"/>
                <a:cs typeface="Arial"/>
              </a:rPr>
              <a:t> </a:t>
            </a:r>
            <a:r>
              <a:rPr sz="2700" b="1" baseline="1543" dirty="0">
                <a:latin typeface="Arial"/>
                <a:cs typeface="Arial"/>
              </a:rPr>
              <a:t>arranged</a:t>
            </a:r>
            <a:r>
              <a:rPr sz="2700" b="1" spc="-30" baseline="1543" dirty="0">
                <a:latin typeface="Arial"/>
                <a:cs typeface="Arial"/>
              </a:rPr>
              <a:t> </a:t>
            </a:r>
            <a:r>
              <a:rPr sz="2700" b="1" baseline="1543" dirty="0">
                <a:latin typeface="Arial"/>
                <a:cs typeface="Arial"/>
              </a:rPr>
              <a:t>in</a:t>
            </a:r>
            <a:r>
              <a:rPr sz="2700" b="1" spc="-15" baseline="1543" dirty="0">
                <a:latin typeface="Arial"/>
                <a:cs typeface="Arial"/>
              </a:rPr>
              <a:t> </a:t>
            </a:r>
            <a:r>
              <a:rPr sz="2700" b="1" baseline="1543" dirty="0">
                <a:latin typeface="Arial"/>
                <a:cs typeface="Arial"/>
              </a:rPr>
              <a:t>this</a:t>
            </a:r>
            <a:r>
              <a:rPr sz="2700" b="1" spc="-30" baseline="1543" dirty="0">
                <a:latin typeface="Arial"/>
                <a:cs typeface="Arial"/>
              </a:rPr>
              <a:t> </a:t>
            </a:r>
            <a:r>
              <a:rPr sz="2700" b="1" baseline="1543" dirty="0">
                <a:latin typeface="Arial"/>
                <a:cs typeface="Arial"/>
              </a:rPr>
              <a:t>order</a:t>
            </a:r>
            <a:r>
              <a:rPr sz="2700" b="1" spc="300" baseline="1543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Job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Stages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Tasks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18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What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some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characteristics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concerning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Narrow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Wide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tasks</a:t>
            </a:r>
            <a:endParaRPr sz="1800" dirty="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225"/>
              </a:spcBef>
            </a:pP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Narrow</a:t>
            </a:r>
            <a:r>
              <a:rPr sz="18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tasks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partition,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stay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within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Stage</a:t>
            </a:r>
            <a:endParaRPr sz="1800" dirty="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5"/>
              </a:spcBef>
              <a:tabLst>
                <a:tab pos="1654175" algn="l"/>
              </a:tabLst>
            </a:pP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Wide</a:t>
            </a:r>
            <a:r>
              <a:rPr sz="18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tasks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–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Many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partitions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feed into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partition, boundary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between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Stages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Stages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dependent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independent.</a:t>
            </a:r>
            <a:r>
              <a:rPr sz="1800" b="1" spc="4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Give examples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both</a:t>
            </a:r>
            <a:endParaRPr sz="1800" dirty="0">
              <a:latin typeface="Arial"/>
              <a:cs typeface="Arial"/>
            </a:endParaRPr>
          </a:p>
          <a:p>
            <a:pPr marL="165100" marR="1172210">
              <a:lnSpc>
                <a:spcPct val="100000"/>
              </a:lnSpc>
              <a:spcBef>
                <a:spcPts val="880"/>
              </a:spcBef>
              <a:tabLst>
                <a:tab pos="1574800" algn="l"/>
                <a:tab pos="1829435" algn="l"/>
              </a:tabLst>
            </a:pP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Independent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Can process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waiting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r>
              <a:rPr sz="1800" b="1" spc="4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(2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sc.textFiles)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Dependent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Have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wait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Shuffle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before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Joining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sc.textFiles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/>
              <a:t>In</a:t>
            </a:r>
            <a:r>
              <a:rPr spc="-70" dirty="0"/>
              <a:t> </a:t>
            </a:r>
            <a:r>
              <a:rPr dirty="0"/>
              <a:t>Review</a:t>
            </a:r>
            <a:r>
              <a:rPr spc="-50" dirty="0"/>
              <a:t> </a:t>
            </a:r>
            <a:r>
              <a:rPr dirty="0"/>
              <a:t>–</a:t>
            </a:r>
            <a:r>
              <a:rPr spc="-70" dirty="0"/>
              <a:t> </a:t>
            </a:r>
            <a:r>
              <a:rPr dirty="0"/>
              <a:t>Job</a:t>
            </a:r>
            <a:r>
              <a:rPr spc="-40" dirty="0"/>
              <a:t> </a:t>
            </a:r>
            <a:r>
              <a:rPr dirty="0"/>
              <a:t>Architecture</a:t>
            </a:r>
            <a:r>
              <a:rPr spc="-5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Spark</a:t>
            </a:r>
            <a:r>
              <a:rPr spc="-55" dirty="0"/>
              <a:t> </a:t>
            </a:r>
            <a:r>
              <a:rPr spc="-25" dirty="0"/>
              <a:t>UI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246378"/>
            <a:ext cx="8441690" cy="493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After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completing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module,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you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will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have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knowledge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working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elements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executing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Spark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query</a:t>
            </a:r>
            <a:endParaRPr sz="1800">
              <a:latin typeface="Arial"/>
              <a:cs typeface="Arial"/>
            </a:endParaRPr>
          </a:p>
          <a:p>
            <a:pPr marL="640080" indent="-231775">
              <a:lnSpc>
                <a:spcPct val="100000"/>
              </a:lnSpc>
              <a:spcBef>
                <a:spcPts val="1755"/>
              </a:spcBef>
              <a:buChar char="•"/>
              <a:tabLst>
                <a:tab pos="640080" algn="l"/>
                <a:tab pos="64071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three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components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 </a:t>
            </a:r>
            <a:r>
              <a:rPr sz="1800" spc="-10" dirty="0">
                <a:latin typeface="Arial"/>
                <a:cs typeface="Arial"/>
              </a:rPr>
              <a:t>query</a:t>
            </a:r>
            <a:endParaRPr sz="1800">
              <a:latin typeface="Arial"/>
              <a:cs typeface="Arial"/>
            </a:endParaRPr>
          </a:p>
          <a:p>
            <a:pPr marL="1039494" lvl="1" indent="-231775">
              <a:lnSpc>
                <a:spcPct val="100000"/>
              </a:lnSpc>
              <a:spcBef>
                <a:spcPts val="610"/>
              </a:spcBef>
              <a:buChar char="•"/>
              <a:tabLst>
                <a:tab pos="1039494" algn="l"/>
                <a:tab pos="1040765" algn="l"/>
              </a:tabLst>
            </a:pPr>
            <a:r>
              <a:rPr sz="1800" dirty="0">
                <a:latin typeface="Arial"/>
                <a:cs typeface="Arial"/>
              </a:rPr>
              <a:t>Job,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Task</a:t>
            </a:r>
            <a:endParaRPr sz="1800">
              <a:latin typeface="Arial"/>
              <a:cs typeface="Arial"/>
            </a:endParaRPr>
          </a:p>
          <a:p>
            <a:pPr marL="640080" indent="-231775">
              <a:lnSpc>
                <a:spcPct val="100000"/>
              </a:lnSpc>
              <a:spcBef>
                <a:spcPts val="600"/>
              </a:spcBef>
              <a:buChar char="•"/>
              <a:tabLst>
                <a:tab pos="640080" algn="l"/>
                <a:tab pos="640715" algn="l"/>
              </a:tabLst>
            </a:pPr>
            <a:r>
              <a:rPr sz="1800" dirty="0">
                <a:latin typeface="Arial"/>
                <a:cs typeface="Arial"/>
              </a:rPr>
              <a:t>Execution 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components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across 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distributed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architecture</a:t>
            </a:r>
            <a:endParaRPr sz="1800">
              <a:latin typeface="Arial"/>
              <a:cs typeface="Arial"/>
            </a:endParaRPr>
          </a:p>
          <a:p>
            <a:pPr marL="640080" indent="-231775">
              <a:lnSpc>
                <a:spcPct val="100000"/>
              </a:lnSpc>
              <a:spcBef>
                <a:spcPts val="600"/>
              </a:spcBef>
              <a:buChar char="•"/>
              <a:tabLst>
                <a:tab pos="640080" algn="l"/>
                <a:tab pos="640715" algn="l"/>
              </a:tabLst>
            </a:pPr>
            <a:r>
              <a:rPr sz="1800" dirty="0">
                <a:latin typeface="Arial"/>
                <a:cs typeface="Arial"/>
              </a:rPr>
              <a:t>Monitoring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UI </a:t>
            </a:r>
            <a:r>
              <a:rPr sz="1800" spc="-10" dirty="0"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  <a:p>
            <a:pPr marL="1039494" lvl="1" indent="-231775">
              <a:lnSpc>
                <a:spcPct val="100000"/>
              </a:lnSpc>
              <a:spcBef>
                <a:spcPts val="615"/>
              </a:spcBef>
              <a:buChar char="•"/>
              <a:tabLst>
                <a:tab pos="1039494" algn="l"/>
                <a:tab pos="1040765" algn="l"/>
              </a:tabLst>
            </a:pPr>
            <a:r>
              <a:rPr sz="1800" dirty="0">
                <a:latin typeface="Arial"/>
                <a:cs typeface="Arial"/>
              </a:rPr>
              <a:t>Jobs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</a:t>
            </a:r>
            <a:endParaRPr sz="1800">
              <a:latin typeface="Arial"/>
              <a:cs typeface="Arial"/>
            </a:endParaRPr>
          </a:p>
          <a:p>
            <a:pPr marL="1039494" lvl="1" indent="-231775">
              <a:lnSpc>
                <a:spcPct val="100000"/>
              </a:lnSpc>
              <a:spcBef>
                <a:spcPts val="600"/>
              </a:spcBef>
              <a:buChar char="•"/>
              <a:tabLst>
                <a:tab pos="1039494" algn="l"/>
                <a:tab pos="1040765" algn="l"/>
              </a:tabLst>
            </a:pPr>
            <a:r>
              <a:rPr sz="1800" dirty="0">
                <a:latin typeface="Arial"/>
                <a:cs typeface="Arial"/>
              </a:rPr>
              <a:t>Stages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</a:t>
            </a:r>
            <a:endParaRPr sz="1800">
              <a:latin typeface="Arial"/>
              <a:cs typeface="Arial"/>
            </a:endParaRPr>
          </a:p>
          <a:p>
            <a:pPr marL="1039494" lvl="1" indent="-231775">
              <a:lnSpc>
                <a:spcPct val="100000"/>
              </a:lnSpc>
              <a:spcBef>
                <a:spcPts val="600"/>
              </a:spcBef>
              <a:buChar char="•"/>
              <a:tabLst>
                <a:tab pos="1039494" algn="l"/>
                <a:tab pos="1040765" algn="l"/>
              </a:tabLst>
            </a:pPr>
            <a:r>
              <a:rPr sz="1800" dirty="0">
                <a:latin typeface="Arial"/>
                <a:cs typeface="Arial"/>
              </a:rPr>
              <a:t>Storage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</a:t>
            </a:r>
            <a:endParaRPr sz="1800">
              <a:latin typeface="Arial"/>
              <a:cs typeface="Arial"/>
            </a:endParaRPr>
          </a:p>
          <a:p>
            <a:pPr marL="1039494" lvl="1" indent="-231775">
              <a:lnSpc>
                <a:spcPct val="100000"/>
              </a:lnSpc>
              <a:spcBef>
                <a:spcPts val="610"/>
              </a:spcBef>
              <a:buChar char="•"/>
              <a:tabLst>
                <a:tab pos="1039494" algn="l"/>
                <a:tab pos="1040765" algn="l"/>
              </a:tabLst>
            </a:pPr>
            <a:r>
              <a:rPr sz="1800" dirty="0">
                <a:latin typeface="Arial"/>
                <a:cs typeface="Arial"/>
              </a:rPr>
              <a:t>Environment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</a:t>
            </a:r>
            <a:endParaRPr sz="1800">
              <a:latin typeface="Arial"/>
              <a:cs typeface="Arial"/>
            </a:endParaRPr>
          </a:p>
          <a:p>
            <a:pPr marL="1039494" lvl="1" indent="-231775">
              <a:lnSpc>
                <a:spcPct val="100000"/>
              </a:lnSpc>
              <a:spcBef>
                <a:spcPts val="600"/>
              </a:spcBef>
              <a:buChar char="•"/>
              <a:tabLst>
                <a:tab pos="1039494" algn="l"/>
                <a:tab pos="1040765" algn="l"/>
              </a:tabLst>
            </a:pPr>
            <a:r>
              <a:rPr sz="1800" dirty="0">
                <a:latin typeface="Arial"/>
                <a:cs typeface="Arial"/>
              </a:rPr>
              <a:t>Executors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</a:t>
            </a:r>
            <a:endParaRPr sz="1800">
              <a:latin typeface="Arial"/>
              <a:cs typeface="Arial"/>
            </a:endParaRPr>
          </a:p>
          <a:p>
            <a:pPr marL="1039494" lvl="1" indent="-231775">
              <a:lnSpc>
                <a:spcPct val="100000"/>
              </a:lnSpc>
              <a:spcBef>
                <a:spcPts val="605"/>
              </a:spcBef>
              <a:buChar char="•"/>
              <a:tabLst>
                <a:tab pos="1039494" algn="l"/>
                <a:tab pos="1040765" algn="l"/>
              </a:tabLst>
            </a:pPr>
            <a:r>
              <a:rPr sz="1800" dirty="0">
                <a:latin typeface="Arial"/>
                <a:cs typeface="Arial"/>
              </a:rPr>
              <a:t>SQL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</a:t>
            </a:r>
            <a:endParaRPr sz="1800">
              <a:latin typeface="Arial"/>
              <a:cs typeface="Arial"/>
            </a:endParaRPr>
          </a:p>
          <a:p>
            <a:pPr marL="1039494" lvl="1" indent="-231775">
              <a:lnSpc>
                <a:spcPct val="100000"/>
              </a:lnSpc>
              <a:spcBef>
                <a:spcPts val="610"/>
              </a:spcBef>
              <a:buChar char="•"/>
              <a:tabLst>
                <a:tab pos="1039494" algn="l"/>
                <a:tab pos="1040765" algn="l"/>
              </a:tabLst>
            </a:pPr>
            <a:r>
              <a:rPr sz="1800" dirty="0">
                <a:latin typeface="Arial"/>
                <a:cs typeface="Arial"/>
              </a:rPr>
              <a:t>JDBC/ODBC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Server</a:t>
            </a:r>
            <a:endParaRPr sz="1800">
              <a:latin typeface="Arial"/>
              <a:cs typeface="Arial"/>
            </a:endParaRPr>
          </a:p>
          <a:p>
            <a:pPr marL="1039494" lvl="1" indent="-231775">
              <a:lnSpc>
                <a:spcPct val="100000"/>
              </a:lnSpc>
              <a:spcBef>
                <a:spcPts val="600"/>
              </a:spcBef>
              <a:buChar char="•"/>
              <a:tabLst>
                <a:tab pos="1039494" algn="l"/>
                <a:tab pos="1040765" algn="l"/>
              </a:tabLst>
            </a:pPr>
            <a:r>
              <a:rPr sz="1800" dirty="0">
                <a:latin typeface="Arial"/>
                <a:cs typeface="Arial"/>
              </a:rPr>
              <a:t>Structured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Streaming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Module</a:t>
            </a:r>
            <a:r>
              <a:rPr sz="2750" spc="60" dirty="0"/>
              <a:t> </a:t>
            </a:r>
            <a:r>
              <a:rPr sz="2750" dirty="0"/>
              <a:t>08</a:t>
            </a:r>
            <a:r>
              <a:rPr sz="2750" spc="75" dirty="0"/>
              <a:t> </a:t>
            </a:r>
            <a:r>
              <a:rPr sz="2750" dirty="0"/>
              <a:t>–</a:t>
            </a:r>
            <a:r>
              <a:rPr sz="2750" spc="80" dirty="0"/>
              <a:t> </a:t>
            </a:r>
            <a:r>
              <a:rPr sz="2750" dirty="0"/>
              <a:t>Architecture</a:t>
            </a:r>
            <a:r>
              <a:rPr sz="2750" spc="90" dirty="0"/>
              <a:t> </a:t>
            </a:r>
            <a:r>
              <a:rPr sz="2750" dirty="0"/>
              <a:t>and</a:t>
            </a:r>
            <a:r>
              <a:rPr sz="2750" spc="85" dirty="0"/>
              <a:t> </a:t>
            </a:r>
            <a:r>
              <a:rPr sz="2750" dirty="0"/>
              <a:t>Spark</a:t>
            </a:r>
            <a:r>
              <a:rPr sz="2750" spc="70" dirty="0"/>
              <a:t> </a:t>
            </a:r>
            <a:r>
              <a:rPr sz="2750" spc="-25" dirty="0"/>
              <a:t>UI</a:t>
            </a:r>
            <a:endParaRPr sz="27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443" y="1170178"/>
            <a:ext cx="5756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100"/>
              </a:spcBef>
              <a:buChar char="•"/>
              <a:tabLst>
                <a:tab pos="245745" algn="l"/>
                <a:tab pos="246379" algn="l"/>
              </a:tabLst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happens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submitted?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859" y="1566417"/>
            <a:ext cx="67678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Creates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Context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Driver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Creates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(i.e.: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table,</a:t>
            </a:r>
            <a:r>
              <a:rPr sz="1800" spc="-10" dirty="0">
                <a:latin typeface="Arial"/>
                <a:cs typeface="Arial"/>
              </a:rPr>
              <a:t> view)</a:t>
            </a:r>
            <a:endParaRPr sz="18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DAG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(Directed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Acyclical Graph)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transformations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applied,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followed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transformation)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443" y="2664078"/>
            <a:ext cx="8840470" cy="29825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1060"/>
              </a:spcBef>
              <a:buChar char="•"/>
              <a:tabLst>
                <a:tab pos="245745" algn="l"/>
                <a:tab pos="246379" algn="l"/>
              </a:tabLst>
            </a:pPr>
            <a:r>
              <a:rPr sz="1800" dirty="0">
                <a:latin typeface="Arial"/>
                <a:cs typeface="Arial"/>
              </a:rPr>
              <a:t>DAG </a:t>
            </a:r>
            <a:r>
              <a:rPr sz="1800" spc="-10" dirty="0">
                <a:latin typeface="Arial"/>
                <a:cs typeface="Arial"/>
              </a:rPr>
              <a:t>Scheduler</a:t>
            </a:r>
            <a:endParaRPr sz="1800">
              <a:latin typeface="Arial"/>
              <a:cs typeface="Arial"/>
            </a:endParaRPr>
          </a:p>
          <a:p>
            <a:pPr marL="870585" lvl="1" indent="-34353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latin typeface="Arial"/>
                <a:cs typeface="Arial"/>
              </a:rPr>
              <a:t>Gets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listener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  <a:p>
            <a:pPr marL="870585" lvl="1" indent="-343535">
              <a:lnSpc>
                <a:spcPct val="100000"/>
              </a:lnSpc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Tasks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(code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preferred</a:t>
            </a:r>
            <a:r>
              <a:rPr sz="1800" spc="-10" dirty="0">
                <a:latin typeface="Arial"/>
                <a:cs typeface="Arial"/>
              </a:rPr>
              <a:t> location)</a:t>
            </a:r>
            <a:endParaRPr sz="1800">
              <a:latin typeface="Arial"/>
              <a:cs typeface="Arial"/>
            </a:endParaRPr>
          </a:p>
          <a:p>
            <a:pPr marL="870585" lvl="1" indent="-343535">
              <a:lnSpc>
                <a:spcPct val="100000"/>
              </a:lnSpc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latin typeface="Arial"/>
                <a:cs typeface="Arial"/>
              </a:rPr>
              <a:t>Submits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Tasks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Task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Scheduler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assigns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Tasks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Workers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Executor</a:t>
            </a:r>
            <a:endParaRPr sz="1800">
              <a:latin typeface="Arial"/>
              <a:cs typeface="Arial"/>
            </a:endParaRPr>
          </a:p>
          <a:p>
            <a:pPr marL="870585" lvl="1" indent="-343535">
              <a:lnSpc>
                <a:spcPct val="100000"/>
              </a:lnSpc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latin typeface="Arial"/>
                <a:cs typeface="Arial"/>
              </a:rPr>
              <a:t>Failed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resubmitted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960"/>
              </a:spcBef>
              <a:buChar char="•"/>
              <a:tabLst>
                <a:tab pos="245745" algn="l"/>
                <a:tab pos="246379" algn="l"/>
              </a:tabLst>
            </a:pPr>
            <a:r>
              <a:rPr sz="1800" spc="-30" dirty="0">
                <a:latin typeface="Arial"/>
                <a:cs typeface="Arial"/>
              </a:rPr>
              <a:t>Task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Scheduler</a:t>
            </a:r>
            <a:endParaRPr sz="1800">
              <a:latin typeface="Arial"/>
              <a:cs typeface="Arial"/>
            </a:endParaRPr>
          </a:p>
          <a:p>
            <a:pPr marL="870585" lvl="1" indent="-34353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latin typeface="Arial"/>
                <a:cs typeface="Arial"/>
              </a:rPr>
              <a:t>Launches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Tasks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Executors</a:t>
            </a:r>
            <a:endParaRPr sz="1800">
              <a:latin typeface="Arial"/>
              <a:cs typeface="Arial"/>
            </a:endParaRPr>
          </a:p>
          <a:p>
            <a:pPr marL="870585" lvl="1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1800" spc="-20" dirty="0">
                <a:latin typeface="Arial"/>
                <a:cs typeface="Arial"/>
              </a:rPr>
              <a:t>Re-</a:t>
            </a:r>
            <a:r>
              <a:rPr sz="1800" dirty="0">
                <a:latin typeface="Arial"/>
                <a:cs typeface="Arial"/>
              </a:rPr>
              <a:t>launches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failed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Tasks</a:t>
            </a:r>
            <a:endParaRPr sz="1800">
              <a:latin typeface="Arial"/>
              <a:cs typeface="Arial"/>
            </a:endParaRPr>
          </a:p>
          <a:p>
            <a:pPr marL="870585" lvl="1" indent="-343535">
              <a:lnSpc>
                <a:spcPct val="100000"/>
              </a:lnSpc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latin typeface="Arial"/>
                <a:cs typeface="Arial"/>
              </a:rPr>
              <a:t>Reports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Scheduler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680" y="6248400"/>
            <a:ext cx="8153400" cy="33845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340"/>
              </a:spcBef>
            </a:pPr>
            <a:r>
              <a:rPr sz="1600" b="1" spc="-10" dirty="0">
                <a:latin typeface="Arial Narrow"/>
                <a:cs typeface="Arial Narrow"/>
              </a:rPr>
              <a:t>https://jaceklaskowski.gitbooks.io/mastering-</a:t>
            </a:r>
            <a:r>
              <a:rPr sz="1600" b="1" spc="-20" dirty="0">
                <a:latin typeface="Arial Narrow"/>
                <a:cs typeface="Arial Narrow"/>
              </a:rPr>
              <a:t>apache-spark/content/spark-dagscheduler-</a:t>
            </a:r>
            <a:r>
              <a:rPr sz="1600" b="1" spc="-10" dirty="0">
                <a:latin typeface="Arial Narrow"/>
                <a:cs typeface="Arial Narrow"/>
              </a:rPr>
              <a:t>stages.html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8400" y="1143000"/>
            <a:ext cx="1676400" cy="53530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710" marR="158750">
              <a:lnSpc>
                <a:spcPts val="1730"/>
              </a:lnSpc>
              <a:spcBef>
                <a:spcPts val="355"/>
              </a:spcBef>
            </a:pPr>
            <a:r>
              <a:rPr sz="1600" b="1" dirty="0">
                <a:latin typeface="Arial Narrow"/>
                <a:cs typeface="Arial Narrow"/>
              </a:rPr>
              <a:t>df1</a:t>
            </a:r>
            <a:r>
              <a:rPr sz="1600" b="1" spc="-1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=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spark.read... display(df1)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Spark</a:t>
            </a:r>
            <a:r>
              <a:rPr sz="2750" spc="70" dirty="0"/>
              <a:t> </a:t>
            </a:r>
            <a:r>
              <a:rPr sz="2750" dirty="0"/>
              <a:t>Execution</a:t>
            </a:r>
            <a:r>
              <a:rPr sz="2750" spc="65" dirty="0"/>
              <a:t> </a:t>
            </a:r>
            <a:r>
              <a:rPr sz="2750" dirty="0"/>
              <a:t>–</a:t>
            </a:r>
            <a:r>
              <a:rPr sz="2750" spc="80" dirty="0"/>
              <a:t> </a:t>
            </a:r>
            <a:r>
              <a:rPr sz="2750" dirty="0"/>
              <a:t>The</a:t>
            </a:r>
            <a:r>
              <a:rPr sz="2750" spc="70" dirty="0"/>
              <a:t> </a:t>
            </a:r>
            <a:r>
              <a:rPr sz="2750" dirty="0"/>
              <a:t>Big</a:t>
            </a:r>
            <a:r>
              <a:rPr sz="2750" spc="75" dirty="0"/>
              <a:t> </a:t>
            </a:r>
            <a:r>
              <a:rPr sz="2750" spc="-10" dirty="0"/>
              <a:t>Picture</a:t>
            </a:r>
            <a:endParaRPr sz="27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093978"/>
            <a:ext cx="871029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1112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235585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Driver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SparkContext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responsible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launching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managing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running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applications.</a:t>
            </a:r>
            <a:r>
              <a:rPr sz="1800" dirty="0">
                <a:latin typeface="Arial"/>
                <a:cs typeface="Arial"/>
              </a:rPr>
              <a:t>	Duties </a:t>
            </a:r>
            <a:r>
              <a:rPr sz="1800" spc="-10" dirty="0"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Assigns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Partitions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Worker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Executors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Driver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hosts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SparkContext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 manages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internal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constructs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the:</a:t>
            </a:r>
            <a:endParaRPr sz="1800">
              <a:latin typeface="Arial"/>
              <a:cs typeface="Arial"/>
            </a:endParaRPr>
          </a:p>
          <a:p>
            <a:pPr marL="1213485" lvl="2" indent="-287020">
              <a:lnSpc>
                <a:spcPct val="100000"/>
              </a:lnSpc>
              <a:buChar char="•"/>
              <a:tabLst>
                <a:tab pos="1213485" algn="l"/>
                <a:tab pos="1214120" algn="l"/>
              </a:tabLst>
            </a:pPr>
            <a:r>
              <a:rPr sz="1800" dirty="0">
                <a:latin typeface="Arial"/>
                <a:cs typeface="Arial"/>
              </a:rPr>
              <a:t>Accumulator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(ie: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counters)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Broadcast</a:t>
            </a:r>
            <a:r>
              <a:rPr sz="1800" spc="-10" dirty="0">
                <a:latin typeface="Arial"/>
                <a:cs typeface="Arial"/>
              </a:rPr>
              <a:t> Variables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Maintains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connection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nodes</a:t>
            </a:r>
            <a:endParaRPr sz="1800">
              <a:latin typeface="Arial"/>
              <a:cs typeface="Arial"/>
            </a:endParaRPr>
          </a:p>
          <a:p>
            <a:pPr marL="756285" marR="85090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Translates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Directed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Acyclic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Graph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(DAG).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plan </a:t>
            </a:r>
            <a:r>
              <a:rPr sz="1800" dirty="0">
                <a:latin typeface="Arial"/>
                <a:cs typeface="Arial"/>
              </a:rPr>
              <a:t>consists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transformations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actions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Handles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communication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Cluster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Manager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(ie: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YARN)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resources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96455" y="3904234"/>
            <a:ext cx="5269865" cy="2785110"/>
            <a:chOff x="1896455" y="3904234"/>
            <a:chExt cx="5269865" cy="2785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6455" y="4039046"/>
              <a:ext cx="5252661" cy="26502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29761" y="3929634"/>
              <a:ext cx="1447800" cy="2395855"/>
            </a:xfrm>
            <a:custGeom>
              <a:avLst/>
              <a:gdLst/>
              <a:ahLst/>
              <a:cxnLst/>
              <a:rect l="l" t="t" r="r" b="b"/>
              <a:pathLst>
                <a:path w="1447800" h="2395854">
                  <a:moveTo>
                    <a:pt x="0" y="2395728"/>
                  </a:moveTo>
                  <a:lnTo>
                    <a:pt x="1447800" y="2395728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2395728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92902" y="3932682"/>
              <a:ext cx="1447800" cy="2395855"/>
            </a:xfrm>
            <a:custGeom>
              <a:avLst/>
              <a:gdLst/>
              <a:ahLst/>
              <a:cxnLst/>
              <a:rect l="l" t="t" r="r" b="b"/>
              <a:pathLst>
                <a:path w="1447800" h="2395854">
                  <a:moveTo>
                    <a:pt x="0" y="2395728"/>
                  </a:moveTo>
                  <a:lnTo>
                    <a:pt x="1447800" y="2395728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2395728"/>
                  </a:lnTo>
                  <a:close/>
                </a:path>
              </a:pathLst>
            </a:custGeom>
            <a:ln w="508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Driver</a:t>
            </a:r>
            <a:r>
              <a:rPr sz="2750" spc="65" dirty="0"/>
              <a:t> </a:t>
            </a:r>
            <a:r>
              <a:rPr sz="2750" dirty="0"/>
              <a:t>and</a:t>
            </a:r>
            <a:r>
              <a:rPr sz="2750" spc="75" dirty="0"/>
              <a:t> </a:t>
            </a:r>
            <a:r>
              <a:rPr sz="2750" spc="-10" dirty="0"/>
              <a:t>SparkContext</a:t>
            </a:r>
            <a:endParaRPr sz="2750"/>
          </a:p>
        </p:txBody>
      </p:sp>
      <p:sp>
        <p:nvSpPr>
          <p:cNvPr id="8" name="object 8"/>
          <p:cNvSpPr txBox="1"/>
          <p:nvPr/>
        </p:nvSpPr>
        <p:spPr>
          <a:xfrm>
            <a:off x="3815334" y="3578732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Client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7438" y="3609213"/>
            <a:ext cx="960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WorkerX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dirty="0"/>
              <a:t>Putting</a:t>
            </a:r>
            <a:r>
              <a:rPr spc="-40" dirty="0"/>
              <a:t> </a:t>
            </a:r>
            <a:r>
              <a:rPr dirty="0"/>
              <a:t>it</a:t>
            </a:r>
            <a:r>
              <a:rPr spc="-50" dirty="0"/>
              <a:t> </a:t>
            </a:r>
            <a:r>
              <a:rPr dirty="0"/>
              <a:t>All</a:t>
            </a:r>
            <a:r>
              <a:rPr spc="-55" dirty="0"/>
              <a:t> </a:t>
            </a:r>
            <a:r>
              <a:rPr spc="-10" dirty="0"/>
              <a:t>Together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93045" y="2290381"/>
            <a:ext cx="1570355" cy="616585"/>
            <a:chOff x="3793045" y="2290381"/>
            <a:chExt cx="1570355" cy="616585"/>
          </a:xfrm>
        </p:grpSpPr>
        <p:sp>
          <p:nvSpPr>
            <p:cNvPr id="4" name="object 4"/>
            <p:cNvSpPr/>
            <p:nvPr/>
          </p:nvSpPr>
          <p:spPr>
            <a:xfrm>
              <a:off x="3797808" y="2295144"/>
              <a:ext cx="1560830" cy="607060"/>
            </a:xfrm>
            <a:custGeom>
              <a:avLst/>
              <a:gdLst/>
              <a:ahLst/>
              <a:cxnLst/>
              <a:rect l="l" t="t" r="r" b="b"/>
              <a:pathLst>
                <a:path w="1560829" h="607060">
                  <a:moveTo>
                    <a:pt x="1459483" y="0"/>
                  </a:moveTo>
                  <a:lnTo>
                    <a:pt x="101091" y="0"/>
                  </a:lnTo>
                  <a:lnTo>
                    <a:pt x="61721" y="7937"/>
                  </a:lnTo>
                  <a:lnTo>
                    <a:pt x="29590" y="29590"/>
                  </a:lnTo>
                  <a:lnTo>
                    <a:pt x="7937" y="61721"/>
                  </a:lnTo>
                  <a:lnTo>
                    <a:pt x="0" y="101091"/>
                  </a:lnTo>
                  <a:lnTo>
                    <a:pt x="0" y="505459"/>
                  </a:lnTo>
                  <a:lnTo>
                    <a:pt x="7937" y="544829"/>
                  </a:lnTo>
                  <a:lnTo>
                    <a:pt x="29591" y="576961"/>
                  </a:lnTo>
                  <a:lnTo>
                    <a:pt x="61722" y="598614"/>
                  </a:lnTo>
                  <a:lnTo>
                    <a:pt x="101091" y="606551"/>
                  </a:lnTo>
                  <a:lnTo>
                    <a:pt x="1459483" y="606551"/>
                  </a:lnTo>
                  <a:lnTo>
                    <a:pt x="1498853" y="598614"/>
                  </a:lnTo>
                  <a:lnTo>
                    <a:pt x="1530985" y="576961"/>
                  </a:lnTo>
                  <a:lnTo>
                    <a:pt x="1552638" y="544829"/>
                  </a:lnTo>
                  <a:lnTo>
                    <a:pt x="1560576" y="505459"/>
                  </a:lnTo>
                  <a:lnTo>
                    <a:pt x="1560576" y="101091"/>
                  </a:lnTo>
                  <a:lnTo>
                    <a:pt x="1552638" y="61721"/>
                  </a:lnTo>
                  <a:lnTo>
                    <a:pt x="1530985" y="29590"/>
                  </a:lnTo>
                  <a:lnTo>
                    <a:pt x="1498853" y="7937"/>
                  </a:lnTo>
                  <a:lnTo>
                    <a:pt x="145948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97808" y="2295144"/>
              <a:ext cx="1560830" cy="607060"/>
            </a:xfrm>
            <a:custGeom>
              <a:avLst/>
              <a:gdLst/>
              <a:ahLst/>
              <a:cxnLst/>
              <a:rect l="l" t="t" r="r" b="b"/>
              <a:pathLst>
                <a:path w="1560829" h="607060">
                  <a:moveTo>
                    <a:pt x="0" y="101091"/>
                  </a:moveTo>
                  <a:lnTo>
                    <a:pt x="7937" y="61721"/>
                  </a:lnTo>
                  <a:lnTo>
                    <a:pt x="29590" y="29590"/>
                  </a:lnTo>
                  <a:lnTo>
                    <a:pt x="61721" y="7937"/>
                  </a:lnTo>
                  <a:lnTo>
                    <a:pt x="101091" y="0"/>
                  </a:lnTo>
                  <a:lnTo>
                    <a:pt x="1459483" y="0"/>
                  </a:lnTo>
                  <a:lnTo>
                    <a:pt x="1498853" y="7937"/>
                  </a:lnTo>
                  <a:lnTo>
                    <a:pt x="1530985" y="29590"/>
                  </a:lnTo>
                  <a:lnTo>
                    <a:pt x="1552638" y="61721"/>
                  </a:lnTo>
                  <a:lnTo>
                    <a:pt x="1560576" y="101091"/>
                  </a:lnTo>
                  <a:lnTo>
                    <a:pt x="1560576" y="505459"/>
                  </a:lnTo>
                  <a:lnTo>
                    <a:pt x="1552638" y="544829"/>
                  </a:lnTo>
                  <a:lnTo>
                    <a:pt x="1530985" y="576961"/>
                  </a:lnTo>
                  <a:lnTo>
                    <a:pt x="1498853" y="598614"/>
                  </a:lnTo>
                  <a:lnTo>
                    <a:pt x="1459483" y="606551"/>
                  </a:lnTo>
                  <a:lnTo>
                    <a:pt x="101091" y="606551"/>
                  </a:lnTo>
                  <a:lnTo>
                    <a:pt x="61722" y="598614"/>
                  </a:lnTo>
                  <a:lnTo>
                    <a:pt x="29591" y="576961"/>
                  </a:lnTo>
                  <a:lnTo>
                    <a:pt x="7937" y="544829"/>
                  </a:lnTo>
                  <a:lnTo>
                    <a:pt x="0" y="505459"/>
                  </a:lnTo>
                  <a:lnTo>
                    <a:pt x="0" y="1010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33798" y="2434208"/>
            <a:ext cx="689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ahoma"/>
                <a:cs typeface="Tahoma"/>
              </a:rPr>
              <a:t>Driver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0685" y="4256341"/>
            <a:ext cx="8843010" cy="1898014"/>
            <a:chOff x="150685" y="4256341"/>
            <a:chExt cx="8843010" cy="1898014"/>
          </a:xfrm>
        </p:grpSpPr>
        <p:sp>
          <p:nvSpPr>
            <p:cNvPr id="8" name="object 8"/>
            <p:cNvSpPr/>
            <p:nvPr/>
          </p:nvSpPr>
          <p:spPr>
            <a:xfrm>
              <a:off x="155447" y="4261103"/>
              <a:ext cx="1868805" cy="1888489"/>
            </a:xfrm>
            <a:custGeom>
              <a:avLst/>
              <a:gdLst/>
              <a:ahLst/>
              <a:cxnLst/>
              <a:rect l="l" t="t" r="r" b="b"/>
              <a:pathLst>
                <a:path w="1868805" h="1888489">
                  <a:moveTo>
                    <a:pt x="1557020" y="0"/>
                  </a:moveTo>
                  <a:lnTo>
                    <a:pt x="311416" y="0"/>
                  </a:lnTo>
                  <a:lnTo>
                    <a:pt x="265396" y="3376"/>
                  </a:lnTo>
                  <a:lnTo>
                    <a:pt x="221473" y="13186"/>
                  </a:lnTo>
                  <a:lnTo>
                    <a:pt x="180128" y="28946"/>
                  </a:lnTo>
                  <a:lnTo>
                    <a:pt x="141844" y="50175"/>
                  </a:lnTo>
                  <a:lnTo>
                    <a:pt x="107102" y="76390"/>
                  </a:lnTo>
                  <a:lnTo>
                    <a:pt x="76383" y="107110"/>
                  </a:lnTo>
                  <a:lnTo>
                    <a:pt x="50169" y="141852"/>
                  </a:lnTo>
                  <a:lnTo>
                    <a:pt x="28942" y="180135"/>
                  </a:lnTo>
                  <a:lnTo>
                    <a:pt x="13184" y="221475"/>
                  </a:lnTo>
                  <a:lnTo>
                    <a:pt x="3376" y="265392"/>
                  </a:lnTo>
                  <a:lnTo>
                    <a:pt x="0" y="311404"/>
                  </a:lnTo>
                  <a:lnTo>
                    <a:pt x="0" y="1576832"/>
                  </a:lnTo>
                  <a:lnTo>
                    <a:pt x="3376" y="1622848"/>
                  </a:lnTo>
                  <a:lnTo>
                    <a:pt x="13184" y="1666769"/>
                  </a:lnTo>
                  <a:lnTo>
                    <a:pt x="28942" y="1708111"/>
                  </a:lnTo>
                  <a:lnTo>
                    <a:pt x="50169" y="1746394"/>
                  </a:lnTo>
                  <a:lnTo>
                    <a:pt x="76383" y="1781135"/>
                  </a:lnTo>
                  <a:lnTo>
                    <a:pt x="107102" y="1811853"/>
                  </a:lnTo>
                  <a:lnTo>
                    <a:pt x="141844" y="1838066"/>
                  </a:lnTo>
                  <a:lnTo>
                    <a:pt x="180128" y="1859293"/>
                  </a:lnTo>
                  <a:lnTo>
                    <a:pt x="221473" y="1875051"/>
                  </a:lnTo>
                  <a:lnTo>
                    <a:pt x="265396" y="1884859"/>
                  </a:lnTo>
                  <a:lnTo>
                    <a:pt x="311416" y="1888236"/>
                  </a:lnTo>
                  <a:lnTo>
                    <a:pt x="1557020" y="1888236"/>
                  </a:lnTo>
                  <a:lnTo>
                    <a:pt x="1603031" y="1884859"/>
                  </a:lnTo>
                  <a:lnTo>
                    <a:pt x="1646948" y="1875051"/>
                  </a:lnTo>
                  <a:lnTo>
                    <a:pt x="1688288" y="1859293"/>
                  </a:lnTo>
                  <a:lnTo>
                    <a:pt x="1726571" y="1838066"/>
                  </a:lnTo>
                  <a:lnTo>
                    <a:pt x="1761313" y="1811853"/>
                  </a:lnTo>
                  <a:lnTo>
                    <a:pt x="1792033" y="1781135"/>
                  </a:lnTo>
                  <a:lnTo>
                    <a:pt x="1818248" y="1746394"/>
                  </a:lnTo>
                  <a:lnTo>
                    <a:pt x="1839477" y="1708111"/>
                  </a:lnTo>
                  <a:lnTo>
                    <a:pt x="1855237" y="1666769"/>
                  </a:lnTo>
                  <a:lnTo>
                    <a:pt x="1865047" y="1622848"/>
                  </a:lnTo>
                  <a:lnTo>
                    <a:pt x="1868424" y="1576832"/>
                  </a:lnTo>
                  <a:lnTo>
                    <a:pt x="1868424" y="311404"/>
                  </a:lnTo>
                  <a:lnTo>
                    <a:pt x="1865047" y="265392"/>
                  </a:lnTo>
                  <a:lnTo>
                    <a:pt x="1855237" y="221475"/>
                  </a:lnTo>
                  <a:lnTo>
                    <a:pt x="1839477" y="180135"/>
                  </a:lnTo>
                  <a:lnTo>
                    <a:pt x="1818248" y="141852"/>
                  </a:lnTo>
                  <a:lnTo>
                    <a:pt x="1792033" y="107110"/>
                  </a:lnTo>
                  <a:lnTo>
                    <a:pt x="1761313" y="76390"/>
                  </a:lnTo>
                  <a:lnTo>
                    <a:pt x="1726571" y="50175"/>
                  </a:lnTo>
                  <a:lnTo>
                    <a:pt x="1688288" y="28946"/>
                  </a:lnTo>
                  <a:lnTo>
                    <a:pt x="1646948" y="13186"/>
                  </a:lnTo>
                  <a:lnTo>
                    <a:pt x="1603031" y="3376"/>
                  </a:lnTo>
                  <a:lnTo>
                    <a:pt x="1557020" y="0"/>
                  </a:lnTo>
                  <a:close/>
                </a:path>
              </a:pathLst>
            </a:custGeom>
            <a:solidFill>
              <a:srgbClr val="9E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447" y="4261103"/>
              <a:ext cx="1868805" cy="1888489"/>
            </a:xfrm>
            <a:custGeom>
              <a:avLst/>
              <a:gdLst/>
              <a:ahLst/>
              <a:cxnLst/>
              <a:rect l="l" t="t" r="r" b="b"/>
              <a:pathLst>
                <a:path w="1868805" h="1888489">
                  <a:moveTo>
                    <a:pt x="0" y="311404"/>
                  </a:moveTo>
                  <a:lnTo>
                    <a:pt x="3376" y="265392"/>
                  </a:lnTo>
                  <a:lnTo>
                    <a:pt x="13184" y="221475"/>
                  </a:lnTo>
                  <a:lnTo>
                    <a:pt x="28942" y="180135"/>
                  </a:lnTo>
                  <a:lnTo>
                    <a:pt x="50169" y="141852"/>
                  </a:lnTo>
                  <a:lnTo>
                    <a:pt x="76383" y="107110"/>
                  </a:lnTo>
                  <a:lnTo>
                    <a:pt x="107102" y="76390"/>
                  </a:lnTo>
                  <a:lnTo>
                    <a:pt x="141844" y="50175"/>
                  </a:lnTo>
                  <a:lnTo>
                    <a:pt x="180128" y="28946"/>
                  </a:lnTo>
                  <a:lnTo>
                    <a:pt x="221473" y="13186"/>
                  </a:lnTo>
                  <a:lnTo>
                    <a:pt x="265396" y="3376"/>
                  </a:lnTo>
                  <a:lnTo>
                    <a:pt x="311416" y="0"/>
                  </a:lnTo>
                  <a:lnTo>
                    <a:pt x="1557020" y="0"/>
                  </a:lnTo>
                  <a:lnTo>
                    <a:pt x="1603031" y="3376"/>
                  </a:lnTo>
                  <a:lnTo>
                    <a:pt x="1646948" y="13186"/>
                  </a:lnTo>
                  <a:lnTo>
                    <a:pt x="1688288" y="28946"/>
                  </a:lnTo>
                  <a:lnTo>
                    <a:pt x="1726571" y="50175"/>
                  </a:lnTo>
                  <a:lnTo>
                    <a:pt x="1761313" y="76390"/>
                  </a:lnTo>
                  <a:lnTo>
                    <a:pt x="1792033" y="107110"/>
                  </a:lnTo>
                  <a:lnTo>
                    <a:pt x="1818248" y="141852"/>
                  </a:lnTo>
                  <a:lnTo>
                    <a:pt x="1839477" y="180135"/>
                  </a:lnTo>
                  <a:lnTo>
                    <a:pt x="1855237" y="221475"/>
                  </a:lnTo>
                  <a:lnTo>
                    <a:pt x="1865047" y="265392"/>
                  </a:lnTo>
                  <a:lnTo>
                    <a:pt x="1868424" y="311404"/>
                  </a:lnTo>
                  <a:lnTo>
                    <a:pt x="1868424" y="1576832"/>
                  </a:lnTo>
                  <a:lnTo>
                    <a:pt x="1865047" y="1622848"/>
                  </a:lnTo>
                  <a:lnTo>
                    <a:pt x="1855237" y="1666769"/>
                  </a:lnTo>
                  <a:lnTo>
                    <a:pt x="1839477" y="1708111"/>
                  </a:lnTo>
                  <a:lnTo>
                    <a:pt x="1818248" y="1746394"/>
                  </a:lnTo>
                  <a:lnTo>
                    <a:pt x="1792033" y="1781135"/>
                  </a:lnTo>
                  <a:lnTo>
                    <a:pt x="1761313" y="1811853"/>
                  </a:lnTo>
                  <a:lnTo>
                    <a:pt x="1726571" y="1838066"/>
                  </a:lnTo>
                  <a:lnTo>
                    <a:pt x="1688288" y="1859293"/>
                  </a:lnTo>
                  <a:lnTo>
                    <a:pt x="1646948" y="1875051"/>
                  </a:lnTo>
                  <a:lnTo>
                    <a:pt x="1603031" y="1884859"/>
                  </a:lnTo>
                  <a:lnTo>
                    <a:pt x="1557020" y="1888236"/>
                  </a:lnTo>
                  <a:lnTo>
                    <a:pt x="311416" y="1888236"/>
                  </a:lnTo>
                  <a:lnTo>
                    <a:pt x="265396" y="1884859"/>
                  </a:lnTo>
                  <a:lnTo>
                    <a:pt x="221473" y="1875051"/>
                  </a:lnTo>
                  <a:lnTo>
                    <a:pt x="180128" y="1859293"/>
                  </a:lnTo>
                  <a:lnTo>
                    <a:pt x="141844" y="1838066"/>
                  </a:lnTo>
                  <a:lnTo>
                    <a:pt x="107102" y="1811853"/>
                  </a:lnTo>
                  <a:lnTo>
                    <a:pt x="76383" y="1781135"/>
                  </a:lnTo>
                  <a:lnTo>
                    <a:pt x="50169" y="1746394"/>
                  </a:lnTo>
                  <a:lnTo>
                    <a:pt x="28942" y="1708111"/>
                  </a:lnTo>
                  <a:lnTo>
                    <a:pt x="13184" y="1666769"/>
                  </a:lnTo>
                  <a:lnTo>
                    <a:pt x="3376" y="1622848"/>
                  </a:lnTo>
                  <a:lnTo>
                    <a:pt x="0" y="1576832"/>
                  </a:lnTo>
                  <a:lnTo>
                    <a:pt x="0" y="311404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371" y="4756403"/>
              <a:ext cx="1560830" cy="1263650"/>
            </a:xfrm>
            <a:custGeom>
              <a:avLst/>
              <a:gdLst/>
              <a:ahLst/>
              <a:cxnLst/>
              <a:rect l="l" t="t" r="r" b="b"/>
              <a:pathLst>
                <a:path w="1560830" h="1263650">
                  <a:moveTo>
                    <a:pt x="1350010" y="0"/>
                  </a:moveTo>
                  <a:lnTo>
                    <a:pt x="210565" y="0"/>
                  </a:lnTo>
                  <a:lnTo>
                    <a:pt x="162284" y="5559"/>
                  </a:lnTo>
                  <a:lnTo>
                    <a:pt x="117963" y="21395"/>
                  </a:lnTo>
                  <a:lnTo>
                    <a:pt x="78867" y="46246"/>
                  </a:lnTo>
                  <a:lnTo>
                    <a:pt x="46258" y="78851"/>
                  </a:lnTo>
                  <a:lnTo>
                    <a:pt x="21401" y="117947"/>
                  </a:lnTo>
                  <a:lnTo>
                    <a:pt x="5561" y="162272"/>
                  </a:lnTo>
                  <a:lnTo>
                    <a:pt x="0" y="210566"/>
                  </a:lnTo>
                  <a:lnTo>
                    <a:pt x="0" y="1052830"/>
                  </a:lnTo>
                  <a:lnTo>
                    <a:pt x="5561" y="1101111"/>
                  </a:lnTo>
                  <a:lnTo>
                    <a:pt x="21401" y="1145432"/>
                  </a:lnTo>
                  <a:lnTo>
                    <a:pt x="46258" y="1184528"/>
                  </a:lnTo>
                  <a:lnTo>
                    <a:pt x="78867" y="1217137"/>
                  </a:lnTo>
                  <a:lnTo>
                    <a:pt x="117963" y="1241994"/>
                  </a:lnTo>
                  <a:lnTo>
                    <a:pt x="162284" y="1257834"/>
                  </a:lnTo>
                  <a:lnTo>
                    <a:pt x="210565" y="1263396"/>
                  </a:lnTo>
                  <a:lnTo>
                    <a:pt x="1350010" y="1263396"/>
                  </a:lnTo>
                  <a:lnTo>
                    <a:pt x="1398303" y="1257834"/>
                  </a:lnTo>
                  <a:lnTo>
                    <a:pt x="1442628" y="1241994"/>
                  </a:lnTo>
                  <a:lnTo>
                    <a:pt x="1481724" y="1217137"/>
                  </a:lnTo>
                  <a:lnTo>
                    <a:pt x="1514329" y="1184528"/>
                  </a:lnTo>
                  <a:lnTo>
                    <a:pt x="1539180" y="1145432"/>
                  </a:lnTo>
                  <a:lnTo>
                    <a:pt x="1555016" y="1101111"/>
                  </a:lnTo>
                  <a:lnTo>
                    <a:pt x="1560576" y="1052830"/>
                  </a:lnTo>
                  <a:lnTo>
                    <a:pt x="1560576" y="210566"/>
                  </a:lnTo>
                  <a:lnTo>
                    <a:pt x="1555016" y="162272"/>
                  </a:lnTo>
                  <a:lnTo>
                    <a:pt x="1539180" y="117947"/>
                  </a:lnTo>
                  <a:lnTo>
                    <a:pt x="1514329" y="78851"/>
                  </a:lnTo>
                  <a:lnTo>
                    <a:pt x="1481724" y="46246"/>
                  </a:lnTo>
                  <a:lnTo>
                    <a:pt x="1442628" y="21395"/>
                  </a:lnTo>
                  <a:lnTo>
                    <a:pt x="1398303" y="5559"/>
                  </a:lnTo>
                  <a:lnTo>
                    <a:pt x="1350010" y="0"/>
                  </a:lnTo>
                  <a:close/>
                </a:path>
              </a:pathLst>
            </a:custGeom>
            <a:solidFill>
              <a:srgbClr val="C8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371" y="4756403"/>
              <a:ext cx="1560830" cy="1263650"/>
            </a:xfrm>
            <a:custGeom>
              <a:avLst/>
              <a:gdLst/>
              <a:ahLst/>
              <a:cxnLst/>
              <a:rect l="l" t="t" r="r" b="b"/>
              <a:pathLst>
                <a:path w="1560830" h="1263650">
                  <a:moveTo>
                    <a:pt x="0" y="210566"/>
                  </a:moveTo>
                  <a:lnTo>
                    <a:pt x="5561" y="162272"/>
                  </a:lnTo>
                  <a:lnTo>
                    <a:pt x="21401" y="117947"/>
                  </a:lnTo>
                  <a:lnTo>
                    <a:pt x="46258" y="78851"/>
                  </a:lnTo>
                  <a:lnTo>
                    <a:pt x="78867" y="46246"/>
                  </a:lnTo>
                  <a:lnTo>
                    <a:pt x="117963" y="21395"/>
                  </a:lnTo>
                  <a:lnTo>
                    <a:pt x="162284" y="5559"/>
                  </a:lnTo>
                  <a:lnTo>
                    <a:pt x="210565" y="0"/>
                  </a:lnTo>
                  <a:lnTo>
                    <a:pt x="1350010" y="0"/>
                  </a:lnTo>
                  <a:lnTo>
                    <a:pt x="1398303" y="5559"/>
                  </a:lnTo>
                  <a:lnTo>
                    <a:pt x="1442628" y="21395"/>
                  </a:lnTo>
                  <a:lnTo>
                    <a:pt x="1481724" y="46246"/>
                  </a:lnTo>
                  <a:lnTo>
                    <a:pt x="1514329" y="78851"/>
                  </a:lnTo>
                  <a:lnTo>
                    <a:pt x="1539180" y="117947"/>
                  </a:lnTo>
                  <a:lnTo>
                    <a:pt x="1555016" y="162272"/>
                  </a:lnTo>
                  <a:lnTo>
                    <a:pt x="1560576" y="210566"/>
                  </a:lnTo>
                  <a:lnTo>
                    <a:pt x="1560576" y="1052830"/>
                  </a:lnTo>
                  <a:lnTo>
                    <a:pt x="1555016" y="1101111"/>
                  </a:lnTo>
                  <a:lnTo>
                    <a:pt x="1539180" y="1145432"/>
                  </a:lnTo>
                  <a:lnTo>
                    <a:pt x="1514329" y="1184528"/>
                  </a:lnTo>
                  <a:lnTo>
                    <a:pt x="1481724" y="1217137"/>
                  </a:lnTo>
                  <a:lnTo>
                    <a:pt x="1442628" y="1241994"/>
                  </a:lnTo>
                  <a:lnTo>
                    <a:pt x="1398303" y="1257834"/>
                  </a:lnTo>
                  <a:lnTo>
                    <a:pt x="1350010" y="1263396"/>
                  </a:lnTo>
                  <a:lnTo>
                    <a:pt x="210565" y="1263396"/>
                  </a:lnTo>
                  <a:lnTo>
                    <a:pt x="162284" y="1257834"/>
                  </a:lnTo>
                  <a:lnTo>
                    <a:pt x="117963" y="1241994"/>
                  </a:lnTo>
                  <a:lnTo>
                    <a:pt x="78867" y="1217137"/>
                  </a:lnTo>
                  <a:lnTo>
                    <a:pt x="46258" y="1184528"/>
                  </a:lnTo>
                  <a:lnTo>
                    <a:pt x="21401" y="1145432"/>
                  </a:lnTo>
                  <a:lnTo>
                    <a:pt x="5561" y="1101111"/>
                  </a:lnTo>
                  <a:lnTo>
                    <a:pt x="0" y="1052830"/>
                  </a:lnTo>
                  <a:lnTo>
                    <a:pt x="0" y="210566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7459" y="4261103"/>
              <a:ext cx="1866900" cy="1888489"/>
            </a:xfrm>
            <a:custGeom>
              <a:avLst/>
              <a:gdLst/>
              <a:ahLst/>
              <a:cxnLst/>
              <a:rect l="l" t="t" r="r" b="b"/>
              <a:pathLst>
                <a:path w="1866900" h="1888489">
                  <a:moveTo>
                    <a:pt x="1555750" y="0"/>
                  </a:moveTo>
                  <a:lnTo>
                    <a:pt x="311150" y="0"/>
                  </a:lnTo>
                  <a:lnTo>
                    <a:pt x="265173" y="3373"/>
                  </a:lnTo>
                  <a:lnTo>
                    <a:pt x="221290" y="13174"/>
                  </a:lnTo>
                  <a:lnTo>
                    <a:pt x="179982" y="28921"/>
                  </a:lnTo>
                  <a:lnTo>
                    <a:pt x="141731" y="50131"/>
                  </a:lnTo>
                  <a:lnTo>
                    <a:pt x="107017" y="76324"/>
                  </a:lnTo>
                  <a:lnTo>
                    <a:pt x="76324" y="107017"/>
                  </a:lnTo>
                  <a:lnTo>
                    <a:pt x="50131" y="141731"/>
                  </a:lnTo>
                  <a:lnTo>
                    <a:pt x="28921" y="179982"/>
                  </a:lnTo>
                  <a:lnTo>
                    <a:pt x="13174" y="221290"/>
                  </a:lnTo>
                  <a:lnTo>
                    <a:pt x="3373" y="265173"/>
                  </a:lnTo>
                  <a:lnTo>
                    <a:pt x="0" y="311150"/>
                  </a:lnTo>
                  <a:lnTo>
                    <a:pt x="0" y="1577073"/>
                  </a:lnTo>
                  <a:lnTo>
                    <a:pt x="3373" y="1623055"/>
                  </a:lnTo>
                  <a:lnTo>
                    <a:pt x="13174" y="1666943"/>
                  </a:lnTo>
                  <a:lnTo>
                    <a:pt x="28921" y="1708254"/>
                  </a:lnTo>
                  <a:lnTo>
                    <a:pt x="50131" y="1746507"/>
                  </a:lnTo>
                  <a:lnTo>
                    <a:pt x="76324" y="1781221"/>
                  </a:lnTo>
                  <a:lnTo>
                    <a:pt x="107017" y="1811915"/>
                  </a:lnTo>
                  <a:lnTo>
                    <a:pt x="141731" y="1838107"/>
                  </a:lnTo>
                  <a:lnTo>
                    <a:pt x="179982" y="1859316"/>
                  </a:lnTo>
                  <a:lnTo>
                    <a:pt x="221290" y="1875062"/>
                  </a:lnTo>
                  <a:lnTo>
                    <a:pt x="265173" y="1884862"/>
                  </a:lnTo>
                  <a:lnTo>
                    <a:pt x="311150" y="1888236"/>
                  </a:lnTo>
                  <a:lnTo>
                    <a:pt x="1555750" y="1888236"/>
                  </a:lnTo>
                  <a:lnTo>
                    <a:pt x="1601726" y="1884862"/>
                  </a:lnTo>
                  <a:lnTo>
                    <a:pt x="1645609" y="1875062"/>
                  </a:lnTo>
                  <a:lnTo>
                    <a:pt x="1686917" y="1859316"/>
                  </a:lnTo>
                  <a:lnTo>
                    <a:pt x="1725168" y="1838107"/>
                  </a:lnTo>
                  <a:lnTo>
                    <a:pt x="1759882" y="1811915"/>
                  </a:lnTo>
                  <a:lnTo>
                    <a:pt x="1790575" y="1781221"/>
                  </a:lnTo>
                  <a:lnTo>
                    <a:pt x="1816768" y="1746507"/>
                  </a:lnTo>
                  <a:lnTo>
                    <a:pt x="1837978" y="1708254"/>
                  </a:lnTo>
                  <a:lnTo>
                    <a:pt x="1853725" y="1666943"/>
                  </a:lnTo>
                  <a:lnTo>
                    <a:pt x="1863526" y="1623055"/>
                  </a:lnTo>
                  <a:lnTo>
                    <a:pt x="1866900" y="1577073"/>
                  </a:lnTo>
                  <a:lnTo>
                    <a:pt x="1866900" y="311150"/>
                  </a:lnTo>
                  <a:lnTo>
                    <a:pt x="1863526" y="265173"/>
                  </a:lnTo>
                  <a:lnTo>
                    <a:pt x="1853725" y="221290"/>
                  </a:lnTo>
                  <a:lnTo>
                    <a:pt x="1837978" y="179982"/>
                  </a:lnTo>
                  <a:lnTo>
                    <a:pt x="1816768" y="141731"/>
                  </a:lnTo>
                  <a:lnTo>
                    <a:pt x="1790575" y="107017"/>
                  </a:lnTo>
                  <a:lnTo>
                    <a:pt x="1759882" y="76324"/>
                  </a:lnTo>
                  <a:lnTo>
                    <a:pt x="1725168" y="50131"/>
                  </a:lnTo>
                  <a:lnTo>
                    <a:pt x="1686917" y="28921"/>
                  </a:lnTo>
                  <a:lnTo>
                    <a:pt x="1645609" y="13174"/>
                  </a:lnTo>
                  <a:lnTo>
                    <a:pt x="1601726" y="3373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9E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7459" y="4261103"/>
              <a:ext cx="1866900" cy="1888489"/>
            </a:xfrm>
            <a:custGeom>
              <a:avLst/>
              <a:gdLst/>
              <a:ahLst/>
              <a:cxnLst/>
              <a:rect l="l" t="t" r="r" b="b"/>
              <a:pathLst>
                <a:path w="1866900" h="1888489">
                  <a:moveTo>
                    <a:pt x="0" y="311150"/>
                  </a:moveTo>
                  <a:lnTo>
                    <a:pt x="3373" y="265173"/>
                  </a:lnTo>
                  <a:lnTo>
                    <a:pt x="13174" y="221290"/>
                  </a:lnTo>
                  <a:lnTo>
                    <a:pt x="28921" y="179982"/>
                  </a:lnTo>
                  <a:lnTo>
                    <a:pt x="50131" y="141731"/>
                  </a:lnTo>
                  <a:lnTo>
                    <a:pt x="76324" y="107017"/>
                  </a:lnTo>
                  <a:lnTo>
                    <a:pt x="107017" y="76324"/>
                  </a:lnTo>
                  <a:lnTo>
                    <a:pt x="141731" y="50131"/>
                  </a:lnTo>
                  <a:lnTo>
                    <a:pt x="179982" y="28921"/>
                  </a:lnTo>
                  <a:lnTo>
                    <a:pt x="221290" y="13174"/>
                  </a:lnTo>
                  <a:lnTo>
                    <a:pt x="265173" y="3373"/>
                  </a:lnTo>
                  <a:lnTo>
                    <a:pt x="311150" y="0"/>
                  </a:lnTo>
                  <a:lnTo>
                    <a:pt x="1555750" y="0"/>
                  </a:lnTo>
                  <a:lnTo>
                    <a:pt x="1601726" y="3373"/>
                  </a:lnTo>
                  <a:lnTo>
                    <a:pt x="1645609" y="13174"/>
                  </a:lnTo>
                  <a:lnTo>
                    <a:pt x="1686917" y="28921"/>
                  </a:lnTo>
                  <a:lnTo>
                    <a:pt x="1725168" y="50131"/>
                  </a:lnTo>
                  <a:lnTo>
                    <a:pt x="1759882" y="76324"/>
                  </a:lnTo>
                  <a:lnTo>
                    <a:pt x="1790575" y="107017"/>
                  </a:lnTo>
                  <a:lnTo>
                    <a:pt x="1816768" y="141731"/>
                  </a:lnTo>
                  <a:lnTo>
                    <a:pt x="1837978" y="179982"/>
                  </a:lnTo>
                  <a:lnTo>
                    <a:pt x="1853725" y="221290"/>
                  </a:lnTo>
                  <a:lnTo>
                    <a:pt x="1863526" y="265173"/>
                  </a:lnTo>
                  <a:lnTo>
                    <a:pt x="1866900" y="311150"/>
                  </a:lnTo>
                  <a:lnTo>
                    <a:pt x="1866900" y="1577073"/>
                  </a:lnTo>
                  <a:lnTo>
                    <a:pt x="1863526" y="1623055"/>
                  </a:lnTo>
                  <a:lnTo>
                    <a:pt x="1853725" y="1666943"/>
                  </a:lnTo>
                  <a:lnTo>
                    <a:pt x="1837978" y="1708254"/>
                  </a:lnTo>
                  <a:lnTo>
                    <a:pt x="1816768" y="1746507"/>
                  </a:lnTo>
                  <a:lnTo>
                    <a:pt x="1790575" y="1781221"/>
                  </a:lnTo>
                  <a:lnTo>
                    <a:pt x="1759882" y="1811915"/>
                  </a:lnTo>
                  <a:lnTo>
                    <a:pt x="1725168" y="1838107"/>
                  </a:lnTo>
                  <a:lnTo>
                    <a:pt x="1686917" y="1859316"/>
                  </a:lnTo>
                  <a:lnTo>
                    <a:pt x="1645609" y="1875062"/>
                  </a:lnTo>
                  <a:lnTo>
                    <a:pt x="1601726" y="1884862"/>
                  </a:lnTo>
                  <a:lnTo>
                    <a:pt x="1555750" y="1888236"/>
                  </a:lnTo>
                  <a:lnTo>
                    <a:pt x="311150" y="1888236"/>
                  </a:lnTo>
                  <a:lnTo>
                    <a:pt x="265173" y="1884862"/>
                  </a:lnTo>
                  <a:lnTo>
                    <a:pt x="221290" y="1875062"/>
                  </a:lnTo>
                  <a:lnTo>
                    <a:pt x="179982" y="1859316"/>
                  </a:lnTo>
                  <a:lnTo>
                    <a:pt x="141731" y="1838107"/>
                  </a:lnTo>
                  <a:lnTo>
                    <a:pt x="107017" y="1811915"/>
                  </a:lnTo>
                  <a:lnTo>
                    <a:pt x="76324" y="1781221"/>
                  </a:lnTo>
                  <a:lnTo>
                    <a:pt x="50131" y="1746507"/>
                  </a:lnTo>
                  <a:lnTo>
                    <a:pt x="28921" y="1708254"/>
                  </a:lnTo>
                  <a:lnTo>
                    <a:pt x="13174" y="1666943"/>
                  </a:lnTo>
                  <a:lnTo>
                    <a:pt x="3373" y="1623055"/>
                  </a:lnTo>
                  <a:lnTo>
                    <a:pt x="0" y="1577073"/>
                  </a:lnTo>
                  <a:lnTo>
                    <a:pt x="0" y="311150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28032" y="4261103"/>
              <a:ext cx="1868805" cy="1888489"/>
            </a:xfrm>
            <a:custGeom>
              <a:avLst/>
              <a:gdLst/>
              <a:ahLst/>
              <a:cxnLst/>
              <a:rect l="l" t="t" r="r" b="b"/>
              <a:pathLst>
                <a:path w="1868804" h="1888489">
                  <a:moveTo>
                    <a:pt x="1557019" y="0"/>
                  </a:moveTo>
                  <a:lnTo>
                    <a:pt x="311403" y="0"/>
                  </a:lnTo>
                  <a:lnTo>
                    <a:pt x="265392" y="3376"/>
                  </a:lnTo>
                  <a:lnTo>
                    <a:pt x="221475" y="13186"/>
                  </a:lnTo>
                  <a:lnTo>
                    <a:pt x="180135" y="28946"/>
                  </a:lnTo>
                  <a:lnTo>
                    <a:pt x="141852" y="50175"/>
                  </a:lnTo>
                  <a:lnTo>
                    <a:pt x="107110" y="76390"/>
                  </a:lnTo>
                  <a:lnTo>
                    <a:pt x="76390" y="107110"/>
                  </a:lnTo>
                  <a:lnTo>
                    <a:pt x="50175" y="141852"/>
                  </a:lnTo>
                  <a:lnTo>
                    <a:pt x="28946" y="180135"/>
                  </a:lnTo>
                  <a:lnTo>
                    <a:pt x="13186" y="221475"/>
                  </a:lnTo>
                  <a:lnTo>
                    <a:pt x="3376" y="265392"/>
                  </a:lnTo>
                  <a:lnTo>
                    <a:pt x="0" y="311404"/>
                  </a:lnTo>
                  <a:lnTo>
                    <a:pt x="0" y="1576832"/>
                  </a:lnTo>
                  <a:lnTo>
                    <a:pt x="3376" y="1622848"/>
                  </a:lnTo>
                  <a:lnTo>
                    <a:pt x="13186" y="1666769"/>
                  </a:lnTo>
                  <a:lnTo>
                    <a:pt x="28946" y="1708111"/>
                  </a:lnTo>
                  <a:lnTo>
                    <a:pt x="50175" y="1746394"/>
                  </a:lnTo>
                  <a:lnTo>
                    <a:pt x="76390" y="1781135"/>
                  </a:lnTo>
                  <a:lnTo>
                    <a:pt x="107110" y="1811853"/>
                  </a:lnTo>
                  <a:lnTo>
                    <a:pt x="141852" y="1838066"/>
                  </a:lnTo>
                  <a:lnTo>
                    <a:pt x="180135" y="1859293"/>
                  </a:lnTo>
                  <a:lnTo>
                    <a:pt x="221475" y="1875051"/>
                  </a:lnTo>
                  <a:lnTo>
                    <a:pt x="265392" y="1884859"/>
                  </a:lnTo>
                  <a:lnTo>
                    <a:pt x="311403" y="1888236"/>
                  </a:lnTo>
                  <a:lnTo>
                    <a:pt x="1557019" y="1888236"/>
                  </a:lnTo>
                  <a:lnTo>
                    <a:pt x="1603031" y="1884859"/>
                  </a:lnTo>
                  <a:lnTo>
                    <a:pt x="1646948" y="1875051"/>
                  </a:lnTo>
                  <a:lnTo>
                    <a:pt x="1688288" y="1859293"/>
                  </a:lnTo>
                  <a:lnTo>
                    <a:pt x="1726571" y="1838066"/>
                  </a:lnTo>
                  <a:lnTo>
                    <a:pt x="1761313" y="1811853"/>
                  </a:lnTo>
                  <a:lnTo>
                    <a:pt x="1792033" y="1781135"/>
                  </a:lnTo>
                  <a:lnTo>
                    <a:pt x="1818248" y="1746394"/>
                  </a:lnTo>
                  <a:lnTo>
                    <a:pt x="1839477" y="1708111"/>
                  </a:lnTo>
                  <a:lnTo>
                    <a:pt x="1855237" y="1666769"/>
                  </a:lnTo>
                  <a:lnTo>
                    <a:pt x="1865047" y="1622848"/>
                  </a:lnTo>
                  <a:lnTo>
                    <a:pt x="1868423" y="1576832"/>
                  </a:lnTo>
                  <a:lnTo>
                    <a:pt x="1868423" y="311404"/>
                  </a:lnTo>
                  <a:lnTo>
                    <a:pt x="1865047" y="265392"/>
                  </a:lnTo>
                  <a:lnTo>
                    <a:pt x="1855237" y="221475"/>
                  </a:lnTo>
                  <a:lnTo>
                    <a:pt x="1839477" y="180135"/>
                  </a:lnTo>
                  <a:lnTo>
                    <a:pt x="1818248" y="141852"/>
                  </a:lnTo>
                  <a:lnTo>
                    <a:pt x="1792033" y="107110"/>
                  </a:lnTo>
                  <a:lnTo>
                    <a:pt x="1761313" y="76390"/>
                  </a:lnTo>
                  <a:lnTo>
                    <a:pt x="1726571" y="50175"/>
                  </a:lnTo>
                  <a:lnTo>
                    <a:pt x="1688288" y="28946"/>
                  </a:lnTo>
                  <a:lnTo>
                    <a:pt x="1646948" y="13186"/>
                  </a:lnTo>
                  <a:lnTo>
                    <a:pt x="1603031" y="3376"/>
                  </a:lnTo>
                  <a:lnTo>
                    <a:pt x="1557019" y="0"/>
                  </a:lnTo>
                  <a:close/>
                </a:path>
              </a:pathLst>
            </a:custGeom>
            <a:solidFill>
              <a:srgbClr val="9E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28032" y="4261103"/>
              <a:ext cx="1868805" cy="1888489"/>
            </a:xfrm>
            <a:custGeom>
              <a:avLst/>
              <a:gdLst/>
              <a:ahLst/>
              <a:cxnLst/>
              <a:rect l="l" t="t" r="r" b="b"/>
              <a:pathLst>
                <a:path w="1868804" h="1888489">
                  <a:moveTo>
                    <a:pt x="0" y="311404"/>
                  </a:moveTo>
                  <a:lnTo>
                    <a:pt x="3376" y="265392"/>
                  </a:lnTo>
                  <a:lnTo>
                    <a:pt x="13186" y="221475"/>
                  </a:lnTo>
                  <a:lnTo>
                    <a:pt x="28946" y="180135"/>
                  </a:lnTo>
                  <a:lnTo>
                    <a:pt x="50175" y="141852"/>
                  </a:lnTo>
                  <a:lnTo>
                    <a:pt x="76390" y="107110"/>
                  </a:lnTo>
                  <a:lnTo>
                    <a:pt x="107110" y="76390"/>
                  </a:lnTo>
                  <a:lnTo>
                    <a:pt x="141852" y="50175"/>
                  </a:lnTo>
                  <a:lnTo>
                    <a:pt x="180135" y="28946"/>
                  </a:lnTo>
                  <a:lnTo>
                    <a:pt x="221475" y="13186"/>
                  </a:lnTo>
                  <a:lnTo>
                    <a:pt x="265392" y="3376"/>
                  </a:lnTo>
                  <a:lnTo>
                    <a:pt x="311403" y="0"/>
                  </a:lnTo>
                  <a:lnTo>
                    <a:pt x="1557019" y="0"/>
                  </a:lnTo>
                  <a:lnTo>
                    <a:pt x="1603031" y="3376"/>
                  </a:lnTo>
                  <a:lnTo>
                    <a:pt x="1646948" y="13186"/>
                  </a:lnTo>
                  <a:lnTo>
                    <a:pt x="1688288" y="28946"/>
                  </a:lnTo>
                  <a:lnTo>
                    <a:pt x="1726571" y="50175"/>
                  </a:lnTo>
                  <a:lnTo>
                    <a:pt x="1761313" y="76390"/>
                  </a:lnTo>
                  <a:lnTo>
                    <a:pt x="1792033" y="107110"/>
                  </a:lnTo>
                  <a:lnTo>
                    <a:pt x="1818248" y="141852"/>
                  </a:lnTo>
                  <a:lnTo>
                    <a:pt x="1839477" y="180135"/>
                  </a:lnTo>
                  <a:lnTo>
                    <a:pt x="1855237" y="221475"/>
                  </a:lnTo>
                  <a:lnTo>
                    <a:pt x="1865047" y="265392"/>
                  </a:lnTo>
                  <a:lnTo>
                    <a:pt x="1868423" y="311404"/>
                  </a:lnTo>
                  <a:lnTo>
                    <a:pt x="1868423" y="1576832"/>
                  </a:lnTo>
                  <a:lnTo>
                    <a:pt x="1865047" y="1622848"/>
                  </a:lnTo>
                  <a:lnTo>
                    <a:pt x="1855237" y="1666769"/>
                  </a:lnTo>
                  <a:lnTo>
                    <a:pt x="1839477" y="1708111"/>
                  </a:lnTo>
                  <a:lnTo>
                    <a:pt x="1818248" y="1746394"/>
                  </a:lnTo>
                  <a:lnTo>
                    <a:pt x="1792033" y="1781135"/>
                  </a:lnTo>
                  <a:lnTo>
                    <a:pt x="1761313" y="1811853"/>
                  </a:lnTo>
                  <a:lnTo>
                    <a:pt x="1726571" y="1838066"/>
                  </a:lnTo>
                  <a:lnTo>
                    <a:pt x="1688288" y="1859293"/>
                  </a:lnTo>
                  <a:lnTo>
                    <a:pt x="1646948" y="1875051"/>
                  </a:lnTo>
                  <a:lnTo>
                    <a:pt x="1603031" y="1884859"/>
                  </a:lnTo>
                  <a:lnTo>
                    <a:pt x="1557019" y="1888236"/>
                  </a:lnTo>
                  <a:lnTo>
                    <a:pt x="311403" y="1888236"/>
                  </a:lnTo>
                  <a:lnTo>
                    <a:pt x="265392" y="1884859"/>
                  </a:lnTo>
                  <a:lnTo>
                    <a:pt x="221475" y="1875051"/>
                  </a:lnTo>
                  <a:lnTo>
                    <a:pt x="180135" y="1859293"/>
                  </a:lnTo>
                  <a:lnTo>
                    <a:pt x="141852" y="1838066"/>
                  </a:lnTo>
                  <a:lnTo>
                    <a:pt x="107110" y="1811853"/>
                  </a:lnTo>
                  <a:lnTo>
                    <a:pt x="76390" y="1781135"/>
                  </a:lnTo>
                  <a:lnTo>
                    <a:pt x="50175" y="1746394"/>
                  </a:lnTo>
                  <a:lnTo>
                    <a:pt x="28946" y="1708111"/>
                  </a:lnTo>
                  <a:lnTo>
                    <a:pt x="13186" y="1666769"/>
                  </a:lnTo>
                  <a:lnTo>
                    <a:pt x="3376" y="1622848"/>
                  </a:lnTo>
                  <a:lnTo>
                    <a:pt x="0" y="1576832"/>
                  </a:lnTo>
                  <a:lnTo>
                    <a:pt x="0" y="311404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20128" y="4261103"/>
              <a:ext cx="1868805" cy="1888489"/>
            </a:xfrm>
            <a:custGeom>
              <a:avLst/>
              <a:gdLst/>
              <a:ahLst/>
              <a:cxnLst/>
              <a:rect l="l" t="t" r="r" b="b"/>
              <a:pathLst>
                <a:path w="1868804" h="1888489">
                  <a:moveTo>
                    <a:pt x="1557020" y="0"/>
                  </a:moveTo>
                  <a:lnTo>
                    <a:pt x="311403" y="0"/>
                  </a:lnTo>
                  <a:lnTo>
                    <a:pt x="265392" y="3376"/>
                  </a:lnTo>
                  <a:lnTo>
                    <a:pt x="221475" y="13186"/>
                  </a:lnTo>
                  <a:lnTo>
                    <a:pt x="180135" y="28946"/>
                  </a:lnTo>
                  <a:lnTo>
                    <a:pt x="141852" y="50175"/>
                  </a:lnTo>
                  <a:lnTo>
                    <a:pt x="107110" y="76390"/>
                  </a:lnTo>
                  <a:lnTo>
                    <a:pt x="76390" y="107110"/>
                  </a:lnTo>
                  <a:lnTo>
                    <a:pt x="50175" y="141852"/>
                  </a:lnTo>
                  <a:lnTo>
                    <a:pt x="28946" y="180135"/>
                  </a:lnTo>
                  <a:lnTo>
                    <a:pt x="13186" y="221475"/>
                  </a:lnTo>
                  <a:lnTo>
                    <a:pt x="3376" y="265392"/>
                  </a:lnTo>
                  <a:lnTo>
                    <a:pt x="0" y="311404"/>
                  </a:lnTo>
                  <a:lnTo>
                    <a:pt x="0" y="1576832"/>
                  </a:lnTo>
                  <a:lnTo>
                    <a:pt x="3376" y="1622848"/>
                  </a:lnTo>
                  <a:lnTo>
                    <a:pt x="13186" y="1666769"/>
                  </a:lnTo>
                  <a:lnTo>
                    <a:pt x="28946" y="1708111"/>
                  </a:lnTo>
                  <a:lnTo>
                    <a:pt x="50175" y="1746394"/>
                  </a:lnTo>
                  <a:lnTo>
                    <a:pt x="76390" y="1781135"/>
                  </a:lnTo>
                  <a:lnTo>
                    <a:pt x="107110" y="1811853"/>
                  </a:lnTo>
                  <a:lnTo>
                    <a:pt x="141852" y="1838066"/>
                  </a:lnTo>
                  <a:lnTo>
                    <a:pt x="180135" y="1859293"/>
                  </a:lnTo>
                  <a:lnTo>
                    <a:pt x="221475" y="1875051"/>
                  </a:lnTo>
                  <a:lnTo>
                    <a:pt x="265392" y="1884859"/>
                  </a:lnTo>
                  <a:lnTo>
                    <a:pt x="311403" y="1888236"/>
                  </a:lnTo>
                  <a:lnTo>
                    <a:pt x="1557020" y="1888236"/>
                  </a:lnTo>
                  <a:lnTo>
                    <a:pt x="1603031" y="1884859"/>
                  </a:lnTo>
                  <a:lnTo>
                    <a:pt x="1646948" y="1875051"/>
                  </a:lnTo>
                  <a:lnTo>
                    <a:pt x="1688288" y="1859293"/>
                  </a:lnTo>
                  <a:lnTo>
                    <a:pt x="1726571" y="1838066"/>
                  </a:lnTo>
                  <a:lnTo>
                    <a:pt x="1761313" y="1811853"/>
                  </a:lnTo>
                  <a:lnTo>
                    <a:pt x="1792033" y="1781135"/>
                  </a:lnTo>
                  <a:lnTo>
                    <a:pt x="1818248" y="1746394"/>
                  </a:lnTo>
                  <a:lnTo>
                    <a:pt x="1839477" y="1708111"/>
                  </a:lnTo>
                  <a:lnTo>
                    <a:pt x="1855237" y="1666769"/>
                  </a:lnTo>
                  <a:lnTo>
                    <a:pt x="1865047" y="1622848"/>
                  </a:lnTo>
                  <a:lnTo>
                    <a:pt x="1868424" y="1576832"/>
                  </a:lnTo>
                  <a:lnTo>
                    <a:pt x="1868424" y="311404"/>
                  </a:lnTo>
                  <a:lnTo>
                    <a:pt x="1865047" y="265392"/>
                  </a:lnTo>
                  <a:lnTo>
                    <a:pt x="1855237" y="221475"/>
                  </a:lnTo>
                  <a:lnTo>
                    <a:pt x="1839477" y="180135"/>
                  </a:lnTo>
                  <a:lnTo>
                    <a:pt x="1818248" y="141852"/>
                  </a:lnTo>
                  <a:lnTo>
                    <a:pt x="1792033" y="107110"/>
                  </a:lnTo>
                  <a:lnTo>
                    <a:pt x="1761313" y="76390"/>
                  </a:lnTo>
                  <a:lnTo>
                    <a:pt x="1726571" y="50175"/>
                  </a:lnTo>
                  <a:lnTo>
                    <a:pt x="1688288" y="28946"/>
                  </a:lnTo>
                  <a:lnTo>
                    <a:pt x="1646948" y="13186"/>
                  </a:lnTo>
                  <a:lnTo>
                    <a:pt x="1603031" y="3376"/>
                  </a:lnTo>
                  <a:lnTo>
                    <a:pt x="1557020" y="0"/>
                  </a:lnTo>
                  <a:close/>
                </a:path>
              </a:pathLst>
            </a:custGeom>
            <a:solidFill>
              <a:srgbClr val="9E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20128" y="4261103"/>
              <a:ext cx="1868805" cy="1888489"/>
            </a:xfrm>
            <a:custGeom>
              <a:avLst/>
              <a:gdLst/>
              <a:ahLst/>
              <a:cxnLst/>
              <a:rect l="l" t="t" r="r" b="b"/>
              <a:pathLst>
                <a:path w="1868804" h="1888489">
                  <a:moveTo>
                    <a:pt x="0" y="311404"/>
                  </a:moveTo>
                  <a:lnTo>
                    <a:pt x="3376" y="265392"/>
                  </a:lnTo>
                  <a:lnTo>
                    <a:pt x="13186" y="221475"/>
                  </a:lnTo>
                  <a:lnTo>
                    <a:pt x="28946" y="180135"/>
                  </a:lnTo>
                  <a:lnTo>
                    <a:pt x="50175" y="141852"/>
                  </a:lnTo>
                  <a:lnTo>
                    <a:pt x="76390" y="107110"/>
                  </a:lnTo>
                  <a:lnTo>
                    <a:pt x="107110" y="76390"/>
                  </a:lnTo>
                  <a:lnTo>
                    <a:pt x="141852" y="50175"/>
                  </a:lnTo>
                  <a:lnTo>
                    <a:pt x="180135" y="28946"/>
                  </a:lnTo>
                  <a:lnTo>
                    <a:pt x="221475" y="13186"/>
                  </a:lnTo>
                  <a:lnTo>
                    <a:pt x="265392" y="3376"/>
                  </a:lnTo>
                  <a:lnTo>
                    <a:pt x="311403" y="0"/>
                  </a:lnTo>
                  <a:lnTo>
                    <a:pt x="1557020" y="0"/>
                  </a:lnTo>
                  <a:lnTo>
                    <a:pt x="1603031" y="3376"/>
                  </a:lnTo>
                  <a:lnTo>
                    <a:pt x="1646948" y="13186"/>
                  </a:lnTo>
                  <a:lnTo>
                    <a:pt x="1688288" y="28946"/>
                  </a:lnTo>
                  <a:lnTo>
                    <a:pt x="1726571" y="50175"/>
                  </a:lnTo>
                  <a:lnTo>
                    <a:pt x="1761313" y="76390"/>
                  </a:lnTo>
                  <a:lnTo>
                    <a:pt x="1792033" y="107110"/>
                  </a:lnTo>
                  <a:lnTo>
                    <a:pt x="1818248" y="141852"/>
                  </a:lnTo>
                  <a:lnTo>
                    <a:pt x="1839477" y="180135"/>
                  </a:lnTo>
                  <a:lnTo>
                    <a:pt x="1855237" y="221475"/>
                  </a:lnTo>
                  <a:lnTo>
                    <a:pt x="1865047" y="265392"/>
                  </a:lnTo>
                  <a:lnTo>
                    <a:pt x="1868424" y="311404"/>
                  </a:lnTo>
                  <a:lnTo>
                    <a:pt x="1868424" y="1576832"/>
                  </a:lnTo>
                  <a:lnTo>
                    <a:pt x="1865047" y="1622848"/>
                  </a:lnTo>
                  <a:lnTo>
                    <a:pt x="1855237" y="1666769"/>
                  </a:lnTo>
                  <a:lnTo>
                    <a:pt x="1839477" y="1708111"/>
                  </a:lnTo>
                  <a:lnTo>
                    <a:pt x="1818248" y="1746394"/>
                  </a:lnTo>
                  <a:lnTo>
                    <a:pt x="1792033" y="1781135"/>
                  </a:lnTo>
                  <a:lnTo>
                    <a:pt x="1761313" y="1811853"/>
                  </a:lnTo>
                  <a:lnTo>
                    <a:pt x="1726571" y="1838066"/>
                  </a:lnTo>
                  <a:lnTo>
                    <a:pt x="1688288" y="1859293"/>
                  </a:lnTo>
                  <a:lnTo>
                    <a:pt x="1646948" y="1875051"/>
                  </a:lnTo>
                  <a:lnTo>
                    <a:pt x="1603031" y="1884859"/>
                  </a:lnTo>
                  <a:lnTo>
                    <a:pt x="1557020" y="1888236"/>
                  </a:lnTo>
                  <a:lnTo>
                    <a:pt x="311403" y="1888236"/>
                  </a:lnTo>
                  <a:lnTo>
                    <a:pt x="265392" y="1884859"/>
                  </a:lnTo>
                  <a:lnTo>
                    <a:pt x="221475" y="1875051"/>
                  </a:lnTo>
                  <a:lnTo>
                    <a:pt x="180135" y="1859293"/>
                  </a:lnTo>
                  <a:lnTo>
                    <a:pt x="141852" y="1838066"/>
                  </a:lnTo>
                  <a:lnTo>
                    <a:pt x="107110" y="1811853"/>
                  </a:lnTo>
                  <a:lnTo>
                    <a:pt x="76390" y="1781135"/>
                  </a:lnTo>
                  <a:lnTo>
                    <a:pt x="50175" y="1746394"/>
                  </a:lnTo>
                  <a:lnTo>
                    <a:pt x="28946" y="1708111"/>
                  </a:lnTo>
                  <a:lnTo>
                    <a:pt x="13186" y="1666769"/>
                  </a:lnTo>
                  <a:lnTo>
                    <a:pt x="3376" y="1622848"/>
                  </a:lnTo>
                  <a:lnTo>
                    <a:pt x="0" y="1576832"/>
                  </a:lnTo>
                  <a:lnTo>
                    <a:pt x="0" y="311404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4636" y="4252364"/>
            <a:ext cx="928369" cy="94551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515"/>
              </a:spcBef>
            </a:pPr>
            <a:r>
              <a:rPr sz="2000" spc="-10" dirty="0">
                <a:latin typeface="Tahoma"/>
                <a:cs typeface="Tahoma"/>
              </a:rPr>
              <a:t>Worker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800" spc="-10" dirty="0">
                <a:latin typeface="Tahoma"/>
                <a:cs typeface="Tahoma"/>
              </a:rPr>
              <a:t>Executor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86621" y="4751641"/>
            <a:ext cx="6153150" cy="1273175"/>
            <a:chOff x="2686621" y="4751641"/>
            <a:chExt cx="6153150" cy="1273175"/>
          </a:xfrm>
        </p:grpSpPr>
        <p:sp>
          <p:nvSpPr>
            <p:cNvPr id="20" name="object 20"/>
            <p:cNvSpPr/>
            <p:nvPr/>
          </p:nvSpPr>
          <p:spPr>
            <a:xfrm>
              <a:off x="2691383" y="4756403"/>
              <a:ext cx="1559560" cy="1263650"/>
            </a:xfrm>
            <a:custGeom>
              <a:avLst/>
              <a:gdLst/>
              <a:ahLst/>
              <a:cxnLst/>
              <a:rect l="l" t="t" r="r" b="b"/>
              <a:pathLst>
                <a:path w="1559560" h="1263650">
                  <a:moveTo>
                    <a:pt x="1348486" y="0"/>
                  </a:moveTo>
                  <a:lnTo>
                    <a:pt x="210566" y="0"/>
                  </a:lnTo>
                  <a:lnTo>
                    <a:pt x="162272" y="5559"/>
                  </a:lnTo>
                  <a:lnTo>
                    <a:pt x="117947" y="21395"/>
                  </a:lnTo>
                  <a:lnTo>
                    <a:pt x="78851" y="46246"/>
                  </a:lnTo>
                  <a:lnTo>
                    <a:pt x="46246" y="78851"/>
                  </a:lnTo>
                  <a:lnTo>
                    <a:pt x="21395" y="117947"/>
                  </a:lnTo>
                  <a:lnTo>
                    <a:pt x="5559" y="162272"/>
                  </a:lnTo>
                  <a:lnTo>
                    <a:pt x="0" y="210566"/>
                  </a:lnTo>
                  <a:lnTo>
                    <a:pt x="0" y="1052830"/>
                  </a:lnTo>
                  <a:lnTo>
                    <a:pt x="5559" y="1101111"/>
                  </a:lnTo>
                  <a:lnTo>
                    <a:pt x="21395" y="1145432"/>
                  </a:lnTo>
                  <a:lnTo>
                    <a:pt x="46246" y="1184528"/>
                  </a:lnTo>
                  <a:lnTo>
                    <a:pt x="78851" y="1217137"/>
                  </a:lnTo>
                  <a:lnTo>
                    <a:pt x="117947" y="1241994"/>
                  </a:lnTo>
                  <a:lnTo>
                    <a:pt x="162272" y="1257834"/>
                  </a:lnTo>
                  <a:lnTo>
                    <a:pt x="210566" y="1263396"/>
                  </a:lnTo>
                  <a:lnTo>
                    <a:pt x="1348486" y="1263396"/>
                  </a:lnTo>
                  <a:lnTo>
                    <a:pt x="1396779" y="1257834"/>
                  </a:lnTo>
                  <a:lnTo>
                    <a:pt x="1441104" y="1241994"/>
                  </a:lnTo>
                  <a:lnTo>
                    <a:pt x="1480200" y="1217137"/>
                  </a:lnTo>
                  <a:lnTo>
                    <a:pt x="1512805" y="1184528"/>
                  </a:lnTo>
                  <a:lnTo>
                    <a:pt x="1537656" y="1145432"/>
                  </a:lnTo>
                  <a:lnTo>
                    <a:pt x="1553492" y="1101111"/>
                  </a:lnTo>
                  <a:lnTo>
                    <a:pt x="1559052" y="1052830"/>
                  </a:lnTo>
                  <a:lnTo>
                    <a:pt x="1559052" y="210566"/>
                  </a:lnTo>
                  <a:lnTo>
                    <a:pt x="1553492" y="162272"/>
                  </a:lnTo>
                  <a:lnTo>
                    <a:pt x="1537656" y="117947"/>
                  </a:lnTo>
                  <a:lnTo>
                    <a:pt x="1512805" y="78851"/>
                  </a:lnTo>
                  <a:lnTo>
                    <a:pt x="1480200" y="46246"/>
                  </a:lnTo>
                  <a:lnTo>
                    <a:pt x="1441104" y="21395"/>
                  </a:lnTo>
                  <a:lnTo>
                    <a:pt x="1396779" y="5559"/>
                  </a:lnTo>
                  <a:lnTo>
                    <a:pt x="1348486" y="0"/>
                  </a:lnTo>
                  <a:close/>
                </a:path>
              </a:pathLst>
            </a:custGeom>
            <a:solidFill>
              <a:srgbClr val="C8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91383" y="4756403"/>
              <a:ext cx="1559560" cy="1263650"/>
            </a:xfrm>
            <a:custGeom>
              <a:avLst/>
              <a:gdLst/>
              <a:ahLst/>
              <a:cxnLst/>
              <a:rect l="l" t="t" r="r" b="b"/>
              <a:pathLst>
                <a:path w="1559560" h="1263650">
                  <a:moveTo>
                    <a:pt x="0" y="210566"/>
                  </a:moveTo>
                  <a:lnTo>
                    <a:pt x="5559" y="162272"/>
                  </a:lnTo>
                  <a:lnTo>
                    <a:pt x="21395" y="117947"/>
                  </a:lnTo>
                  <a:lnTo>
                    <a:pt x="46246" y="78851"/>
                  </a:lnTo>
                  <a:lnTo>
                    <a:pt x="78851" y="46246"/>
                  </a:lnTo>
                  <a:lnTo>
                    <a:pt x="117947" y="21395"/>
                  </a:lnTo>
                  <a:lnTo>
                    <a:pt x="162272" y="5559"/>
                  </a:lnTo>
                  <a:lnTo>
                    <a:pt x="210566" y="0"/>
                  </a:lnTo>
                  <a:lnTo>
                    <a:pt x="1348486" y="0"/>
                  </a:lnTo>
                  <a:lnTo>
                    <a:pt x="1396779" y="5559"/>
                  </a:lnTo>
                  <a:lnTo>
                    <a:pt x="1441104" y="21395"/>
                  </a:lnTo>
                  <a:lnTo>
                    <a:pt x="1480200" y="46246"/>
                  </a:lnTo>
                  <a:lnTo>
                    <a:pt x="1512805" y="78851"/>
                  </a:lnTo>
                  <a:lnTo>
                    <a:pt x="1537656" y="117947"/>
                  </a:lnTo>
                  <a:lnTo>
                    <a:pt x="1553492" y="162272"/>
                  </a:lnTo>
                  <a:lnTo>
                    <a:pt x="1559052" y="210566"/>
                  </a:lnTo>
                  <a:lnTo>
                    <a:pt x="1559052" y="1052830"/>
                  </a:lnTo>
                  <a:lnTo>
                    <a:pt x="1553492" y="1101111"/>
                  </a:lnTo>
                  <a:lnTo>
                    <a:pt x="1537656" y="1145432"/>
                  </a:lnTo>
                  <a:lnTo>
                    <a:pt x="1512805" y="1184528"/>
                  </a:lnTo>
                  <a:lnTo>
                    <a:pt x="1480200" y="1217137"/>
                  </a:lnTo>
                  <a:lnTo>
                    <a:pt x="1441104" y="1241994"/>
                  </a:lnTo>
                  <a:lnTo>
                    <a:pt x="1396779" y="1257834"/>
                  </a:lnTo>
                  <a:lnTo>
                    <a:pt x="1348486" y="1263396"/>
                  </a:lnTo>
                  <a:lnTo>
                    <a:pt x="210566" y="1263396"/>
                  </a:lnTo>
                  <a:lnTo>
                    <a:pt x="162272" y="1257834"/>
                  </a:lnTo>
                  <a:lnTo>
                    <a:pt x="117947" y="1241994"/>
                  </a:lnTo>
                  <a:lnTo>
                    <a:pt x="78851" y="1217137"/>
                  </a:lnTo>
                  <a:lnTo>
                    <a:pt x="46246" y="1184528"/>
                  </a:lnTo>
                  <a:lnTo>
                    <a:pt x="21395" y="1145432"/>
                  </a:lnTo>
                  <a:lnTo>
                    <a:pt x="5559" y="1101111"/>
                  </a:lnTo>
                  <a:lnTo>
                    <a:pt x="0" y="1052830"/>
                  </a:lnTo>
                  <a:lnTo>
                    <a:pt x="0" y="210566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81955" y="4756403"/>
              <a:ext cx="1560830" cy="1263650"/>
            </a:xfrm>
            <a:custGeom>
              <a:avLst/>
              <a:gdLst/>
              <a:ahLst/>
              <a:cxnLst/>
              <a:rect l="l" t="t" r="r" b="b"/>
              <a:pathLst>
                <a:path w="1560829" h="1263650">
                  <a:moveTo>
                    <a:pt x="1350010" y="0"/>
                  </a:moveTo>
                  <a:lnTo>
                    <a:pt x="210566" y="0"/>
                  </a:lnTo>
                  <a:lnTo>
                    <a:pt x="162272" y="5559"/>
                  </a:lnTo>
                  <a:lnTo>
                    <a:pt x="117947" y="21395"/>
                  </a:lnTo>
                  <a:lnTo>
                    <a:pt x="78851" y="46246"/>
                  </a:lnTo>
                  <a:lnTo>
                    <a:pt x="46246" y="78851"/>
                  </a:lnTo>
                  <a:lnTo>
                    <a:pt x="21395" y="117947"/>
                  </a:lnTo>
                  <a:lnTo>
                    <a:pt x="5559" y="162272"/>
                  </a:lnTo>
                  <a:lnTo>
                    <a:pt x="0" y="210566"/>
                  </a:lnTo>
                  <a:lnTo>
                    <a:pt x="0" y="1052830"/>
                  </a:lnTo>
                  <a:lnTo>
                    <a:pt x="5559" y="1101111"/>
                  </a:lnTo>
                  <a:lnTo>
                    <a:pt x="21395" y="1145432"/>
                  </a:lnTo>
                  <a:lnTo>
                    <a:pt x="46246" y="1184528"/>
                  </a:lnTo>
                  <a:lnTo>
                    <a:pt x="78851" y="1217137"/>
                  </a:lnTo>
                  <a:lnTo>
                    <a:pt x="117947" y="1241994"/>
                  </a:lnTo>
                  <a:lnTo>
                    <a:pt x="162272" y="1257834"/>
                  </a:lnTo>
                  <a:lnTo>
                    <a:pt x="210566" y="1263396"/>
                  </a:lnTo>
                  <a:lnTo>
                    <a:pt x="1350010" y="1263396"/>
                  </a:lnTo>
                  <a:lnTo>
                    <a:pt x="1398303" y="1257834"/>
                  </a:lnTo>
                  <a:lnTo>
                    <a:pt x="1442628" y="1241994"/>
                  </a:lnTo>
                  <a:lnTo>
                    <a:pt x="1481724" y="1217137"/>
                  </a:lnTo>
                  <a:lnTo>
                    <a:pt x="1514329" y="1184528"/>
                  </a:lnTo>
                  <a:lnTo>
                    <a:pt x="1539180" y="1145432"/>
                  </a:lnTo>
                  <a:lnTo>
                    <a:pt x="1555016" y="1101111"/>
                  </a:lnTo>
                  <a:lnTo>
                    <a:pt x="1560576" y="1052830"/>
                  </a:lnTo>
                  <a:lnTo>
                    <a:pt x="1560576" y="210566"/>
                  </a:lnTo>
                  <a:lnTo>
                    <a:pt x="1555016" y="162272"/>
                  </a:lnTo>
                  <a:lnTo>
                    <a:pt x="1539180" y="117947"/>
                  </a:lnTo>
                  <a:lnTo>
                    <a:pt x="1514329" y="78851"/>
                  </a:lnTo>
                  <a:lnTo>
                    <a:pt x="1481724" y="46246"/>
                  </a:lnTo>
                  <a:lnTo>
                    <a:pt x="1442628" y="21395"/>
                  </a:lnTo>
                  <a:lnTo>
                    <a:pt x="1398303" y="5559"/>
                  </a:lnTo>
                  <a:lnTo>
                    <a:pt x="1350010" y="0"/>
                  </a:lnTo>
                  <a:close/>
                </a:path>
              </a:pathLst>
            </a:custGeom>
            <a:solidFill>
              <a:srgbClr val="C8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81955" y="4756403"/>
              <a:ext cx="1560830" cy="1263650"/>
            </a:xfrm>
            <a:custGeom>
              <a:avLst/>
              <a:gdLst/>
              <a:ahLst/>
              <a:cxnLst/>
              <a:rect l="l" t="t" r="r" b="b"/>
              <a:pathLst>
                <a:path w="1560829" h="1263650">
                  <a:moveTo>
                    <a:pt x="0" y="210566"/>
                  </a:moveTo>
                  <a:lnTo>
                    <a:pt x="5559" y="162272"/>
                  </a:lnTo>
                  <a:lnTo>
                    <a:pt x="21395" y="117947"/>
                  </a:lnTo>
                  <a:lnTo>
                    <a:pt x="46246" y="78851"/>
                  </a:lnTo>
                  <a:lnTo>
                    <a:pt x="78851" y="46246"/>
                  </a:lnTo>
                  <a:lnTo>
                    <a:pt x="117947" y="21395"/>
                  </a:lnTo>
                  <a:lnTo>
                    <a:pt x="162272" y="5559"/>
                  </a:lnTo>
                  <a:lnTo>
                    <a:pt x="210566" y="0"/>
                  </a:lnTo>
                  <a:lnTo>
                    <a:pt x="1350010" y="0"/>
                  </a:lnTo>
                  <a:lnTo>
                    <a:pt x="1398303" y="5559"/>
                  </a:lnTo>
                  <a:lnTo>
                    <a:pt x="1442628" y="21395"/>
                  </a:lnTo>
                  <a:lnTo>
                    <a:pt x="1481724" y="46246"/>
                  </a:lnTo>
                  <a:lnTo>
                    <a:pt x="1514329" y="78851"/>
                  </a:lnTo>
                  <a:lnTo>
                    <a:pt x="1539180" y="117947"/>
                  </a:lnTo>
                  <a:lnTo>
                    <a:pt x="1555016" y="162272"/>
                  </a:lnTo>
                  <a:lnTo>
                    <a:pt x="1560576" y="210566"/>
                  </a:lnTo>
                  <a:lnTo>
                    <a:pt x="1560576" y="1052830"/>
                  </a:lnTo>
                  <a:lnTo>
                    <a:pt x="1555016" y="1101111"/>
                  </a:lnTo>
                  <a:lnTo>
                    <a:pt x="1539180" y="1145432"/>
                  </a:lnTo>
                  <a:lnTo>
                    <a:pt x="1514329" y="1184528"/>
                  </a:lnTo>
                  <a:lnTo>
                    <a:pt x="1481724" y="1217137"/>
                  </a:lnTo>
                  <a:lnTo>
                    <a:pt x="1442628" y="1241994"/>
                  </a:lnTo>
                  <a:lnTo>
                    <a:pt x="1398303" y="1257834"/>
                  </a:lnTo>
                  <a:lnTo>
                    <a:pt x="1350010" y="1263396"/>
                  </a:lnTo>
                  <a:lnTo>
                    <a:pt x="210566" y="1263396"/>
                  </a:lnTo>
                  <a:lnTo>
                    <a:pt x="162272" y="1257834"/>
                  </a:lnTo>
                  <a:lnTo>
                    <a:pt x="117947" y="1241994"/>
                  </a:lnTo>
                  <a:lnTo>
                    <a:pt x="78851" y="1217137"/>
                  </a:lnTo>
                  <a:lnTo>
                    <a:pt x="46246" y="1184528"/>
                  </a:lnTo>
                  <a:lnTo>
                    <a:pt x="21395" y="1145432"/>
                  </a:lnTo>
                  <a:lnTo>
                    <a:pt x="5559" y="1101111"/>
                  </a:lnTo>
                  <a:lnTo>
                    <a:pt x="0" y="1052830"/>
                  </a:lnTo>
                  <a:lnTo>
                    <a:pt x="0" y="210566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74051" y="4756403"/>
              <a:ext cx="1560830" cy="1263650"/>
            </a:xfrm>
            <a:custGeom>
              <a:avLst/>
              <a:gdLst/>
              <a:ahLst/>
              <a:cxnLst/>
              <a:rect l="l" t="t" r="r" b="b"/>
              <a:pathLst>
                <a:path w="1560829" h="1263650">
                  <a:moveTo>
                    <a:pt x="1350009" y="0"/>
                  </a:moveTo>
                  <a:lnTo>
                    <a:pt x="210566" y="0"/>
                  </a:lnTo>
                  <a:lnTo>
                    <a:pt x="162272" y="5559"/>
                  </a:lnTo>
                  <a:lnTo>
                    <a:pt x="117947" y="21395"/>
                  </a:lnTo>
                  <a:lnTo>
                    <a:pt x="78851" y="46246"/>
                  </a:lnTo>
                  <a:lnTo>
                    <a:pt x="46246" y="78851"/>
                  </a:lnTo>
                  <a:lnTo>
                    <a:pt x="21395" y="117947"/>
                  </a:lnTo>
                  <a:lnTo>
                    <a:pt x="5559" y="162272"/>
                  </a:lnTo>
                  <a:lnTo>
                    <a:pt x="0" y="210566"/>
                  </a:lnTo>
                  <a:lnTo>
                    <a:pt x="0" y="1052830"/>
                  </a:lnTo>
                  <a:lnTo>
                    <a:pt x="5559" y="1101111"/>
                  </a:lnTo>
                  <a:lnTo>
                    <a:pt x="21395" y="1145432"/>
                  </a:lnTo>
                  <a:lnTo>
                    <a:pt x="46246" y="1184528"/>
                  </a:lnTo>
                  <a:lnTo>
                    <a:pt x="78851" y="1217137"/>
                  </a:lnTo>
                  <a:lnTo>
                    <a:pt x="117947" y="1241994"/>
                  </a:lnTo>
                  <a:lnTo>
                    <a:pt x="162272" y="1257834"/>
                  </a:lnTo>
                  <a:lnTo>
                    <a:pt x="210566" y="1263396"/>
                  </a:lnTo>
                  <a:lnTo>
                    <a:pt x="1350009" y="1263396"/>
                  </a:lnTo>
                  <a:lnTo>
                    <a:pt x="1398303" y="1257834"/>
                  </a:lnTo>
                  <a:lnTo>
                    <a:pt x="1442628" y="1241994"/>
                  </a:lnTo>
                  <a:lnTo>
                    <a:pt x="1481724" y="1217137"/>
                  </a:lnTo>
                  <a:lnTo>
                    <a:pt x="1514329" y="1184528"/>
                  </a:lnTo>
                  <a:lnTo>
                    <a:pt x="1539180" y="1145432"/>
                  </a:lnTo>
                  <a:lnTo>
                    <a:pt x="1555016" y="1101111"/>
                  </a:lnTo>
                  <a:lnTo>
                    <a:pt x="1560576" y="1052830"/>
                  </a:lnTo>
                  <a:lnTo>
                    <a:pt x="1560576" y="210566"/>
                  </a:lnTo>
                  <a:lnTo>
                    <a:pt x="1555016" y="162272"/>
                  </a:lnTo>
                  <a:lnTo>
                    <a:pt x="1539180" y="117947"/>
                  </a:lnTo>
                  <a:lnTo>
                    <a:pt x="1514329" y="78851"/>
                  </a:lnTo>
                  <a:lnTo>
                    <a:pt x="1481724" y="46246"/>
                  </a:lnTo>
                  <a:lnTo>
                    <a:pt x="1442628" y="21395"/>
                  </a:lnTo>
                  <a:lnTo>
                    <a:pt x="1398303" y="5559"/>
                  </a:lnTo>
                  <a:lnTo>
                    <a:pt x="1350009" y="0"/>
                  </a:lnTo>
                  <a:close/>
                </a:path>
              </a:pathLst>
            </a:custGeom>
            <a:solidFill>
              <a:srgbClr val="C8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74051" y="4756403"/>
              <a:ext cx="1560830" cy="1263650"/>
            </a:xfrm>
            <a:custGeom>
              <a:avLst/>
              <a:gdLst/>
              <a:ahLst/>
              <a:cxnLst/>
              <a:rect l="l" t="t" r="r" b="b"/>
              <a:pathLst>
                <a:path w="1560829" h="1263650">
                  <a:moveTo>
                    <a:pt x="0" y="210566"/>
                  </a:moveTo>
                  <a:lnTo>
                    <a:pt x="5559" y="162272"/>
                  </a:lnTo>
                  <a:lnTo>
                    <a:pt x="21395" y="117947"/>
                  </a:lnTo>
                  <a:lnTo>
                    <a:pt x="46246" y="78851"/>
                  </a:lnTo>
                  <a:lnTo>
                    <a:pt x="78851" y="46246"/>
                  </a:lnTo>
                  <a:lnTo>
                    <a:pt x="117947" y="21395"/>
                  </a:lnTo>
                  <a:lnTo>
                    <a:pt x="162272" y="5559"/>
                  </a:lnTo>
                  <a:lnTo>
                    <a:pt x="210566" y="0"/>
                  </a:lnTo>
                  <a:lnTo>
                    <a:pt x="1350009" y="0"/>
                  </a:lnTo>
                  <a:lnTo>
                    <a:pt x="1398303" y="5559"/>
                  </a:lnTo>
                  <a:lnTo>
                    <a:pt x="1442628" y="21395"/>
                  </a:lnTo>
                  <a:lnTo>
                    <a:pt x="1481724" y="46246"/>
                  </a:lnTo>
                  <a:lnTo>
                    <a:pt x="1514329" y="78851"/>
                  </a:lnTo>
                  <a:lnTo>
                    <a:pt x="1539180" y="117947"/>
                  </a:lnTo>
                  <a:lnTo>
                    <a:pt x="1555016" y="162272"/>
                  </a:lnTo>
                  <a:lnTo>
                    <a:pt x="1560576" y="210566"/>
                  </a:lnTo>
                  <a:lnTo>
                    <a:pt x="1560576" y="1052830"/>
                  </a:lnTo>
                  <a:lnTo>
                    <a:pt x="1555016" y="1101111"/>
                  </a:lnTo>
                  <a:lnTo>
                    <a:pt x="1539180" y="1145432"/>
                  </a:lnTo>
                  <a:lnTo>
                    <a:pt x="1514329" y="1184528"/>
                  </a:lnTo>
                  <a:lnTo>
                    <a:pt x="1481724" y="1217137"/>
                  </a:lnTo>
                  <a:lnTo>
                    <a:pt x="1442628" y="1241994"/>
                  </a:lnTo>
                  <a:lnTo>
                    <a:pt x="1398303" y="1257834"/>
                  </a:lnTo>
                  <a:lnTo>
                    <a:pt x="1350009" y="1263396"/>
                  </a:lnTo>
                  <a:lnTo>
                    <a:pt x="210566" y="1263396"/>
                  </a:lnTo>
                  <a:lnTo>
                    <a:pt x="162272" y="1257834"/>
                  </a:lnTo>
                  <a:lnTo>
                    <a:pt x="117947" y="1241994"/>
                  </a:lnTo>
                  <a:lnTo>
                    <a:pt x="78851" y="1217137"/>
                  </a:lnTo>
                  <a:lnTo>
                    <a:pt x="46246" y="1184528"/>
                  </a:lnTo>
                  <a:lnTo>
                    <a:pt x="21395" y="1145432"/>
                  </a:lnTo>
                  <a:lnTo>
                    <a:pt x="5559" y="1101111"/>
                  </a:lnTo>
                  <a:lnTo>
                    <a:pt x="0" y="1052830"/>
                  </a:lnTo>
                  <a:lnTo>
                    <a:pt x="0" y="210566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590535" y="4252364"/>
            <a:ext cx="928369" cy="94551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515"/>
              </a:spcBef>
            </a:pPr>
            <a:r>
              <a:rPr sz="2000" spc="-10" dirty="0">
                <a:latin typeface="Tahoma"/>
                <a:cs typeface="Tahoma"/>
              </a:rPr>
              <a:t>Worker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800" spc="-10" dirty="0">
                <a:latin typeface="Tahoma"/>
                <a:cs typeface="Tahoma"/>
              </a:rPr>
              <a:t>Executor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90422" y="2240470"/>
            <a:ext cx="7616190" cy="2028825"/>
            <a:chOff x="1090422" y="2240470"/>
            <a:chExt cx="7616190" cy="2028825"/>
          </a:xfrm>
        </p:grpSpPr>
        <p:sp>
          <p:nvSpPr>
            <p:cNvPr id="28" name="object 28"/>
            <p:cNvSpPr/>
            <p:nvPr/>
          </p:nvSpPr>
          <p:spPr>
            <a:xfrm>
              <a:off x="1090422" y="2894583"/>
              <a:ext cx="6964680" cy="1374775"/>
            </a:xfrm>
            <a:custGeom>
              <a:avLst/>
              <a:gdLst/>
              <a:ahLst/>
              <a:cxnLst/>
              <a:rect l="l" t="t" r="r" b="b"/>
              <a:pathLst>
                <a:path w="6964680" h="1374775">
                  <a:moveTo>
                    <a:pt x="6964299" y="1366647"/>
                  </a:moveTo>
                  <a:lnTo>
                    <a:pt x="6951434" y="1352423"/>
                  </a:lnTo>
                  <a:lnTo>
                    <a:pt x="6907149" y="1303401"/>
                  </a:lnTo>
                  <a:lnTo>
                    <a:pt x="6896773" y="1329994"/>
                  </a:lnTo>
                  <a:lnTo>
                    <a:pt x="3562896" y="26733"/>
                  </a:lnTo>
                  <a:lnTo>
                    <a:pt x="3564699" y="22098"/>
                  </a:lnTo>
                  <a:lnTo>
                    <a:pt x="3573272" y="127"/>
                  </a:lnTo>
                  <a:lnTo>
                    <a:pt x="3488626" y="7861"/>
                  </a:lnTo>
                  <a:lnTo>
                    <a:pt x="3403981" y="0"/>
                  </a:lnTo>
                  <a:lnTo>
                    <a:pt x="3414331" y="26682"/>
                  </a:lnTo>
                  <a:lnTo>
                    <a:pt x="67551" y="1330159"/>
                  </a:lnTo>
                  <a:lnTo>
                    <a:pt x="57175" y="1303528"/>
                  </a:lnTo>
                  <a:lnTo>
                    <a:pt x="0" y="1366647"/>
                  </a:lnTo>
                  <a:lnTo>
                    <a:pt x="84836" y="1374521"/>
                  </a:lnTo>
                  <a:lnTo>
                    <a:pt x="76263" y="1352550"/>
                  </a:lnTo>
                  <a:lnTo>
                    <a:pt x="74472" y="1347939"/>
                  </a:lnTo>
                  <a:lnTo>
                    <a:pt x="3415309" y="46672"/>
                  </a:lnTo>
                  <a:lnTo>
                    <a:pt x="3425240" y="54800"/>
                  </a:lnTo>
                  <a:lnTo>
                    <a:pt x="3429279" y="65201"/>
                  </a:lnTo>
                  <a:lnTo>
                    <a:pt x="2421242" y="1301597"/>
                  </a:lnTo>
                  <a:lnTo>
                    <a:pt x="2399157" y="1283589"/>
                  </a:lnTo>
                  <a:lnTo>
                    <a:pt x="2380488" y="1366647"/>
                  </a:lnTo>
                  <a:lnTo>
                    <a:pt x="2458212" y="1331722"/>
                  </a:lnTo>
                  <a:lnTo>
                    <a:pt x="2448077" y="1323467"/>
                  </a:lnTo>
                  <a:lnTo>
                    <a:pt x="2435999" y="1313637"/>
                  </a:lnTo>
                  <a:lnTo>
                    <a:pt x="3447504" y="72974"/>
                  </a:lnTo>
                  <a:lnTo>
                    <a:pt x="3469640" y="91059"/>
                  </a:lnTo>
                  <a:lnTo>
                    <a:pt x="3478606" y="51054"/>
                  </a:lnTo>
                  <a:lnTo>
                    <a:pt x="3488131" y="8623"/>
                  </a:lnTo>
                  <a:lnTo>
                    <a:pt x="3488512" y="8204"/>
                  </a:lnTo>
                  <a:lnTo>
                    <a:pt x="3509772" y="90297"/>
                  </a:lnTo>
                  <a:lnTo>
                    <a:pt x="3531298" y="71539"/>
                  </a:lnTo>
                  <a:lnTo>
                    <a:pt x="4615269" y="1315478"/>
                  </a:lnTo>
                  <a:lnTo>
                    <a:pt x="4593717" y="1334262"/>
                  </a:lnTo>
                  <a:lnTo>
                    <a:pt x="4672457" y="1366647"/>
                  </a:lnTo>
                  <a:lnTo>
                    <a:pt x="4661662" y="1324991"/>
                  </a:lnTo>
                  <a:lnTo>
                    <a:pt x="4651121" y="1284224"/>
                  </a:lnTo>
                  <a:lnTo>
                    <a:pt x="4629582" y="1302994"/>
                  </a:lnTo>
                  <a:lnTo>
                    <a:pt x="3548837" y="62776"/>
                  </a:lnTo>
                  <a:lnTo>
                    <a:pt x="3552698" y="52882"/>
                  </a:lnTo>
                  <a:lnTo>
                    <a:pt x="3556533" y="49530"/>
                  </a:lnTo>
                  <a:lnTo>
                    <a:pt x="3560305" y="46253"/>
                  </a:lnTo>
                  <a:lnTo>
                    <a:pt x="6889826" y="1347800"/>
                  </a:lnTo>
                  <a:lnTo>
                    <a:pt x="6879463" y="1374394"/>
                  </a:lnTo>
                  <a:lnTo>
                    <a:pt x="6964299" y="1366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77050" y="2254757"/>
              <a:ext cx="1815464" cy="794385"/>
            </a:xfrm>
            <a:custGeom>
              <a:avLst/>
              <a:gdLst/>
              <a:ahLst/>
              <a:cxnLst/>
              <a:rect l="l" t="t" r="r" b="b"/>
              <a:pathLst>
                <a:path w="1815465" h="794385">
                  <a:moveTo>
                    <a:pt x="0" y="132333"/>
                  </a:moveTo>
                  <a:lnTo>
                    <a:pt x="6752" y="90529"/>
                  </a:lnTo>
                  <a:lnTo>
                    <a:pt x="25550" y="54205"/>
                  </a:lnTo>
                  <a:lnTo>
                    <a:pt x="54205" y="25550"/>
                  </a:lnTo>
                  <a:lnTo>
                    <a:pt x="90529" y="6752"/>
                  </a:lnTo>
                  <a:lnTo>
                    <a:pt x="132333" y="0"/>
                  </a:lnTo>
                  <a:lnTo>
                    <a:pt x="1682750" y="0"/>
                  </a:lnTo>
                  <a:lnTo>
                    <a:pt x="1724554" y="6752"/>
                  </a:lnTo>
                  <a:lnTo>
                    <a:pt x="1760878" y="25550"/>
                  </a:lnTo>
                  <a:lnTo>
                    <a:pt x="1789533" y="54205"/>
                  </a:lnTo>
                  <a:lnTo>
                    <a:pt x="1808331" y="90529"/>
                  </a:lnTo>
                  <a:lnTo>
                    <a:pt x="1815083" y="132333"/>
                  </a:lnTo>
                  <a:lnTo>
                    <a:pt x="1815083" y="661669"/>
                  </a:lnTo>
                  <a:lnTo>
                    <a:pt x="1808331" y="703474"/>
                  </a:lnTo>
                  <a:lnTo>
                    <a:pt x="1789533" y="739798"/>
                  </a:lnTo>
                  <a:lnTo>
                    <a:pt x="1760878" y="768453"/>
                  </a:lnTo>
                  <a:lnTo>
                    <a:pt x="1724554" y="787251"/>
                  </a:lnTo>
                  <a:lnTo>
                    <a:pt x="1682750" y="794003"/>
                  </a:lnTo>
                  <a:lnTo>
                    <a:pt x="132333" y="794003"/>
                  </a:lnTo>
                  <a:lnTo>
                    <a:pt x="90529" y="787251"/>
                  </a:lnTo>
                  <a:lnTo>
                    <a:pt x="54205" y="768453"/>
                  </a:lnTo>
                  <a:lnTo>
                    <a:pt x="25550" y="739798"/>
                  </a:lnTo>
                  <a:lnTo>
                    <a:pt x="6752" y="703474"/>
                  </a:lnTo>
                  <a:lnTo>
                    <a:pt x="0" y="661669"/>
                  </a:lnTo>
                  <a:lnTo>
                    <a:pt x="0" y="13233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403472" y="6257035"/>
            <a:ext cx="2337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Spark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Cluster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66028" y="2087219"/>
            <a:ext cx="1250315" cy="9347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15010">
              <a:lnSpc>
                <a:spcPct val="149200"/>
              </a:lnSpc>
              <a:spcBef>
                <a:spcPts val="95"/>
              </a:spcBef>
            </a:pPr>
            <a:r>
              <a:rPr sz="2000" spc="-45" dirty="0">
                <a:solidFill>
                  <a:srgbClr val="FFAB00"/>
                </a:solidFill>
                <a:latin typeface="Tahoma"/>
                <a:cs typeface="Tahoma"/>
              </a:rPr>
              <a:t>Data </a:t>
            </a:r>
            <a:r>
              <a:rPr sz="2000" spc="-10" dirty="0">
                <a:solidFill>
                  <a:srgbClr val="FFAB00"/>
                </a:solidFill>
                <a:latin typeface="Tahoma"/>
                <a:cs typeface="Tahoma"/>
              </a:rPr>
              <a:t>Partition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06717" y="2680906"/>
            <a:ext cx="7025640" cy="3176270"/>
            <a:chOff x="406717" y="2680906"/>
            <a:chExt cx="7025640" cy="3176270"/>
          </a:xfrm>
        </p:grpSpPr>
        <p:sp>
          <p:nvSpPr>
            <p:cNvPr id="33" name="object 33"/>
            <p:cNvSpPr/>
            <p:nvPr/>
          </p:nvSpPr>
          <p:spPr>
            <a:xfrm>
              <a:off x="7009637" y="2695194"/>
              <a:ext cx="408940" cy="285115"/>
            </a:xfrm>
            <a:custGeom>
              <a:avLst/>
              <a:gdLst/>
              <a:ahLst/>
              <a:cxnLst/>
              <a:rect l="l" t="t" r="r" b="b"/>
              <a:pathLst>
                <a:path w="408940" h="285114">
                  <a:moveTo>
                    <a:pt x="0" y="47497"/>
                  </a:moveTo>
                  <a:lnTo>
                    <a:pt x="3724" y="28985"/>
                  </a:lnTo>
                  <a:lnTo>
                    <a:pt x="13890" y="13890"/>
                  </a:lnTo>
                  <a:lnTo>
                    <a:pt x="28985" y="3724"/>
                  </a:lnTo>
                  <a:lnTo>
                    <a:pt x="47497" y="0"/>
                  </a:lnTo>
                  <a:lnTo>
                    <a:pt x="360933" y="0"/>
                  </a:lnTo>
                  <a:lnTo>
                    <a:pt x="379446" y="3724"/>
                  </a:lnTo>
                  <a:lnTo>
                    <a:pt x="394541" y="13890"/>
                  </a:lnTo>
                  <a:lnTo>
                    <a:pt x="404707" y="28985"/>
                  </a:lnTo>
                  <a:lnTo>
                    <a:pt x="408431" y="47497"/>
                  </a:lnTo>
                  <a:lnTo>
                    <a:pt x="408431" y="237489"/>
                  </a:lnTo>
                  <a:lnTo>
                    <a:pt x="404707" y="256002"/>
                  </a:lnTo>
                  <a:lnTo>
                    <a:pt x="394541" y="271097"/>
                  </a:lnTo>
                  <a:lnTo>
                    <a:pt x="379446" y="281263"/>
                  </a:lnTo>
                  <a:lnTo>
                    <a:pt x="360933" y="284988"/>
                  </a:lnTo>
                  <a:lnTo>
                    <a:pt x="47497" y="284988"/>
                  </a:lnTo>
                  <a:lnTo>
                    <a:pt x="28985" y="281263"/>
                  </a:lnTo>
                  <a:lnTo>
                    <a:pt x="13890" y="271097"/>
                  </a:lnTo>
                  <a:lnTo>
                    <a:pt x="3724" y="256002"/>
                  </a:lnTo>
                  <a:lnTo>
                    <a:pt x="0" y="237489"/>
                  </a:lnTo>
                  <a:lnTo>
                    <a:pt x="0" y="4749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73774" y="2822956"/>
              <a:ext cx="417830" cy="85725"/>
            </a:xfrm>
            <a:custGeom>
              <a:avLst/>
              <a:gdLst/>
              <a:ahLst/>
              <a:cxnLst/>
              <a:rect l="l" t="t" r="r" b="b"/>
              <a:pathLst>
                <a:path w="417829" h="85725">
                  <a:moveTo>
                    <a:pt x="331977" y="0"/>
                  </a:moveTo>
                  <a:lnTo>
                    <a:pt x="351082" y="28698"/>
                  </a:lnTo>
                  <a:lnTo>
                    <a:pt x="360552" y="28702"/>
                  </a:lnTo>
                  <a:lnTo>
                    <a:pt x="360552" y="57277"/>
                  </a:lnTo>
                  <a:lnTo>
                    <a:pt x="350971" y="57277"/>
                  </a:lnTo>
                  <a:lnTo>
                    <a:pt x="331977" y="85725"/>
                  </a:lnTo>
                  <a:lnTo>
                    <a:pt x="388958" y="57277"/>
                  </a:lnTo>
                  <a:lnTo>
                    <a:pt x="360552" y="57277"/>
                  </a:lnTo>
                  <a:lnTo>
                    <a:pt x="388965" y="57273"/>
                  </a:lnTo>
                  <a:lnTo>
                    <a:pt x="417702" y="42926"/>
                  </a:lnTo>
                  <a:lnTo>
                    <a:pt x="331977" y="0"/>
                  </a:lnTo>
                  <a:close/>
                </a:path>
                <a:path w="417829" h="85725">
                  <a:moveTo>
                    <a:pt x="360552" y="42926"/>
                  </a:moveTo>
                  <a:lnTo>
                    <a:pt x="350973" y="57273"/>
                  </a:lnTo>
                  <a:lnTo>
                    <a:pt x="360552" y="57277"/>
                  </a:lnTo>
                  <a:lnTo>
                    <a:pt x="360552" y="42926"/>
                  </a:lnTo>
                  <a:close/>
                </a:path>
                <a:path w="417829" h="85725">
                  <a:moveTo>
                    <a:pt x="0" y="28575"/>
                  </a:moveTo>
                  <a:lnTo>
                    <a:pt x="0" y="57150"/>
                  </a:lnTo>
                  <a:lnTo>
                    <a:pt x="350973" y="57273"/>
                  </a:lnTo>
                  <a:lnTo>
                    <a:pt x="360552" y="42926"/>
                  </a:lnTo>
                  <a:lnTo>
                    <a:pt x="351082" y="28698"/>
                  </a:lnTo>
                  <a:lnTo>
                    <a:pt x="0" y="28575"/>
                  </a:lnTo>
                  <a:close/>
                </a:path>
                <a:path w="417829" h="85725">
                  <a:moveTo>
                    <a:pt x="351082" y="28698"/>
                  </a:moveTo>
                  <a:lnTo>
                    <a:pt x="360552" y="42926"/>
                  </a:lnTo>
                  <a:lnTo>
                    <a:pt x="360552" y="28702"/>
                  </a:lnTo>
                  <a:lnTo>
                    <a:pt x="351082" y="28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1480" y="5280660"/>
              <a:ext cx="657225" cy="571500"/>
            </a:xfrm>
            <a:custGeom>
              <a:avLst/>
              <a:gdLst/>
              <a:ahLst/>
              <a:cxnLst/>
              <a:rect l="l" t="t" r="r" b="b"/>
              <a:pathLst>
                <a:path w="657225" h="571500">
                  <a:moveTo>
                    <a:pt x="561594" y="0"/>
                  </a:moveTo>
                  <a:lnTo>
                    <a:pt x="95250" y="0"/>
                  </a:lnTo>
                  <a:lnTo>
                    <a:pt x="58175" y="7489"/>
                  </a:lnTo>
                  <a:lnTo>
                    <a:pt x="27898" y="27908"/>
                  </a:lnTo>
                  <a:lnTo>
                    <a:pt x="7485" y="58185"/>
                  </a:lnTo>
                  <a:lnTo>
                    <a:pt x="0" y="95249"/>
                  </a:lnTo>
                  <a:lnTo>
                    <a:pt x="0" y="476249"/>
                  </a:lnTo>
                  <a:lnTo>
                    <a:pt x="7485" y="513324"/>
                  </a:lnTo>
                  <a:lnTo>
                    <a:pt x="27898" y="543601"/>
                  </a:lnTo>
                  <a:lnTo>
                    <a:pt x="58175" y="564014"/>
                  </a:lnTo>
                  <a:lnTo>
                    <a:pt x="95250" y="571499"/>
                  </a:lnTo>
                  <a:lnTo>
                    <a:pt x="561594" y="571499"/>
                  </a:lnTo>
                  <a:lnTo>
                    <a:pt x="598668" y="564014"/>
                  </a:lnTo>
                  <a:lnTo>
                    <a:pt x="628945" y="543601"/>
                  </a:lnTo>
                  <a:lnTo>
                    <a:pt x="649358" y="513324"/>
                  </a:lnTo>
                  <a:lnTo>
                    <a:pt x="656844" y="476249"/>
                  </a:lnTo>
                  <a:lnTo>
                    <a:pt x="656844" y="95249"/>
                  </a:lnTo>
                  <a:lnTo>
                    <a:pt x="649358" y="58185"/>
                  </a:lnTo>
                  <a:lnTo>
                    <a:pt x="628945" y="27908"/>
                  </a:lnTo>
                  <a:lnTo>
                    <a:pt x="598668" y="7489"/>
                  </a:lnTo>
                  <a:lnTo>
                    <a:pt x="56159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1480" y="5280660"/>
              <a:ext cx="657225" cy="571500"/>
            </a:xfrm>
            <a:custGeom>
              <a:avLst/>
              <a:gdLst/>
              <a:ahLst/>
              <a:cxnLst/>
              <a:rect l="l" t="t" r="r" b="b"/>
              <a:pathLst>
                <a:path w="657225" h="571500">
                  <a:moveTo>
                    <a:pt x="0" y="95249"/>
                  </a:moveTo>
                  <a:lnTo>
                    <a:pt x="7485" y="58185"/>
                  </a:lnTo>
                  <a:lnTo>
                    <a:pt x="27898" y="27908"/>
                  </a:lnTo>
                  <a:lnTo>
                    <a:pt x="58175" y="7489"/>
                  </a:lnTo>
                  <a:lnTo>
                    <a:pt x="95250" y="0"/>
                  </a:lnTo>
                  <a:lnTo>
                    <a:pt x="561594" y="0"/>
                  </a:lnTo>
                  <a:lnTo>
                    <a:pt x="598668" y="7489"/>
                  </a:lnTo>
                  <a:lnTo>
                    <a:pt x="628945" y="27908"/>
                  </a:lnTo>
                  <a:lnTo>
                    <a:pt x="649358" y="58185"/>
                  </a:lnTo>
                  <a:lnTo>
                    <a:pt x="656844" y="95249"/>
                  </a:lnTo>
                  <a:lnTo>
                    <a:pt x="656844" y="476249"/>
                  </a:lnTo>
                  <a:lnTo>
                    <a:pt x="649358" y="513324"/>
                  </a:lnTo>
                  <a:lnTo>
                    <a:pt x="628945" y="543601"/>
                  </a:lnTo>
                  <a:lnTo>
                    <a:pt x="598668" y="564014"/>
                  </a:lnTo>
                  <a:lnTo>
                    <a:pt x="561594" y="571499"/>
                  </a:lnTo>
                  <a:lnTo>
                    <a:pt x="95250" y="571499"/>
                  </a:lnTo>
                  <a:lnTo>
                    <a:pt x="58175" y="564014"/>
                  </a:lnTo>
                  <a:lnTo>
                    <a:pt x="27898" y="543601"/>
                  </a:lnTo>
                  <a:lnTo>
                    <a:pt x="7485" y="513324"/>
                  </a:lnTo>
                  <a:lnTo>
                    <a:pt x="0" y="476249"/>
                  </a:lnTo>
                  <a:lnTo>
                    <a:pt x="0" y="95249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10996" y="5280660"/>
              <a:ext cx="657225" cy="571500"/>
            </a:xfrm>
            <a:custGeom>
              <a:avLst/>
              <a:gdLst/>
              <a:ahLst/>
              <a:cxnLst/>
              <a:rect l="l" t="t" r="r" b="b"/>
              <a:pathLst>
                <a:path w="657225" h="571500">
                  <a:moveTo>
                    <a:pt x="561593" y="0"/>
                  </a:moveTo>
                  <a:lnTo>
                    <a:pt x="95250" y="0"/>
                  </a:lnTo>
                  <a:lnTo>
                    <a:pt x="58175" y="7489"/>
                  </a:lnTo>
                  <a:lnTo>
                    <a:pt x="27898" y="27908"/>
                  </a:lnTo>
                  <a:lnTo>
                    <a:pt x="7485" y="58185"/>
                  </a:lnTo>
                  <a:lnTo>
                    <a:pt x="0" y="95249"/>
                  </a:lnTo>
                  <a:lnTo>
                    <a:pt x="0" y="476249"/>
                  </a:lnTo>
                  <a:lnTo>
                    <a:pt x="7485" y="513324"/>
                  </a:lnTo>
                  <a:lnTo>
                    <a:pt x="27898" y="543601"/>
                  </a:lnTo>
                  <a:lnTo>
                    <a:pt x="58175" y="564014"/>
                  </a:lnTo>
                  <a:lnTo>
                    <a:pt x="95250" y="571499"/>
                  </a:lnTo>
                  <a:lnTo>
                    <a:pt x="561593" y="571499"/>
                  </a:lnTo>
                  <a:lnTo>
                    <a:pt x="598658" y="564014"/>
                  </a:lnTo>
                  <a:lnTo>
                    <a:pt x="628935" y="543601"/>
                  </a:lnTo>
                  <a:lnTo>
                    <a:pt x="649354" y="513324"/>
                  </a:lnTo>
                  <a:lnTo>
                    <a:pt x="656843" y="476249"/>
                  </a:lnTo>
                  <a:lnTo>
                    <a:pt x="656843" y="95249"/>
                  </a:lnTo>
                  <a:lnTo>
                    <a:pt x="649354" y="58185"/>
                  </a:lnTo>
                  <a:lnTo>
                    <a:pt x="628935" y="27908"/>
                  </a:lnTo>
                  <a:lnTo>
                    <a:pt x="598658" y="7489"/>
                  </a:lnTo>
                  <a:lnTo>
                    <a:pt x="561593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10996" y="5280660"/>
              <a:ext cx="657225" cy="571500"/>
            </a:xfrm>
            <a:custGeom>
              <a:avLst/>
              <a:gdLst/>
              <a:ahLst/>
              <a:cxnLst/>
              <a:rect l="l" t="t" r="r" b="b"/>
              <a:pathLst>
                <a:path w="657225" h="571500">
                  <a:moveTo>
                    <a:pt x="0" y="95249"/>
                  </a:moveTo>
                  <a:lnTo>
                    <a:pt x="7485" y="58185"/>
                  </a:lnTo>
                  <a:lnTo>
                    <a:pt x="27898" y="27908"/>
                  </a:lnTo>
                  <a:lnTo>
                    <a:pt x="58175" y="7489"/>
                  </a:lnTo>
                  <a:lnTo>
                    <a:pt x="95250" y="0"/>
                  </a:lnTo>
                  <a:lnTo>
                    <a:pt x="561593" y="0"/>
                  </a:lnTo>
                  <a:lnTo>
                    <a:pt x="598658" y="7489"/>
                  </a:lnTo>
                  <a:lnTo>
                    <a:pt x="628935" y="27908"/>
                  </a:lnTo>
                  <a:lnTo>
                    <a:pt x="649354" y="58185"/>
                  </a:lnTo>
                  <a:lnTo>
                    <a:pt x="656843" y="95249"/>
                  </a:lnTo>
                  <a:lnTo>
                    <a:pt x="656843" y="476249"/>
                  </a:lnTo>
                  <a:lnTo>
                    <a:pt x="649354" y="513324"/>
                  </a:lnTo>
                  <a:lnTo>
                    <a:pt x="628935" y="543601"/>
                  </a:lnTo>
                  <a:lnTo>
                    <a:pt x="598658" y="564014"/>
                  </a:lnTo>
                  <a:lnTo>
                    <a:pt x="561593" y="571499"/>
                  </a:lnTo>
                  <a:lnTo>
                    <a:pt x="95250" y="571499"/>
                  </a:lnTo>
                  <a:lnTo>
                    <a:pt x="58175" y="564014"/>
                  </a:lnTo>
                  <a:lnTo>
                    <a:pt x="27898" y="543601"/>
                  </a:lnTo>
                  <a:lnTo>
                    <a:pt x="7485" y="513324"/>
                  </a:lnTo>
                  <a:lnTo>
                    <a:pt x="0" y="476249"/>
                  </a:lnTo>
                  <a:lnTo>
                    <a:pt x="0" y="95249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98063" y="5280660"/>
              <a:ext cx="657225" cy="571500"/>
            </a:xfrm>
            <a:custGeom>
              <a:avLst/>
              <a:gdLst/>
              <a:ahLst/>
              <a:cxnLst/>
              <a:rect l="l" t="t" r="r" b="b"/>
              <a:pathLst>
                <a:path w="657225" h="571500">
                  <a:moveTo>
                    <a:pt x="561594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49"/>
                  </a:lnTo>
                  <a:lnTo>
                    <a:pt x="0" y="476249"/>
                  </a:lnTo>
                  <a:lnTo>
                    <a:pt x="7489" y="513324"/>
                  </a:lnTo>
                  <a:lnTo>
                    <a:pt x="27908" y="543601"/>
                  </a:lnTo>
                  <a:lnTo>
                    <a:pt x="58185" y="564014"/>
                  </a:lnTo>
                  <a:lnTo>
                    <a:pt x="95250" y="571499"/>
                  </a:lnTo>
                  <a:lnTo>
                    <a:pt x="561594" y="571499"/>
                  </a:lnTo>
                  <a:lnTo>
                    <a:pt x="598658" y="564014"/>
                  </a:lnTo>
                  <a:lnTo>
                    <a:pt x="628935" y="543601"/>
                  </a:lnTo>
                  <a:lnTo>
                    <a:pt x="649354" y="513324"/>
                  </a:lnTo>
                  <a:lnTo>
                    <a:pt x="656844" y="476249"/>
                  </a:lnTo>
                  <a:lnTo>
                    <a:pt x="656844" y="95249"/>
                  </a:lnTo>
                  <a:lnTo>
                    <a:pt x="649354" y="58185"/>
                  </a:lnTo>
                  <a:lnTo>
                    <a:pt x="628935" y="27908"/>
                  </a:lnTo>
                  <a:lnTo>
                    <a:pt x="598658" y="7489"/>
                  </a:lnTo>
                  <a:lnTo>
                    <a:pt x="56159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98063" y="5280660"/>
              <a:ext cx="657225" cy="571500"/>
            </a:xfrm>
            <a:custGeom>
              <a:avLst/>
              <a:gdLst/>
              <a:ahLst/>
              <a:cxnLst/>
              <a:rect l="l" t="t" r="r" b="b"/>
              <a:pathLst>
                <a:path w="657225" h="571500">
                  <a:moveTo>
                    <a:pt x="0" y="95249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561594" y="0"/>
                  </a:lnTo>
                  <a:lnTo>
                    <a:pt x="598658" y="7489"/>
                  </a:lnTo>
                  <a:lnTo>
                    <a:pt x="628935" y="27908"/>
                  </a:lnTo>
                  <a:lnTo>
                    <a:pt x="649354" y="58185"/>
                  </a:lnTo>
                  <a:lnTo>
                    <a:pt x="656844" y="95249"/>
                  </a:lnTo>
                  <a:lnTo>
                    <a:pt x="656844" y="476249"/>
                  </a:lnTo>
                  <a:lnTo>
                    <a:pt x="649354" y="513324"/>
                  </a:lnTo>
                  <a:lnTo>
                    <a:pt x="628935" y="543601"/>
                  </a:lnTo>
                  <a:lnTo>
                    <a:pt x="598658" y="564014"/>
                  </a:lnTo>
                  <a:lnTo>
                    <a:pt x="561594" y="571499"/>
                  </a:lnTo>
                  <a:lnTo>
                    <a:pt x="95250" y="571499"/>
                  </a:lnTo>
                  <a:lnTo>
                    <a:pt x="58185" y="564014"/>
                  </a:lnTo>
                  <a:lnTo>
                    <a:pt x="27908" y="543601"/>
                  </a:lnTo>
                  <a:lnTo>
                    <a:pt x="7489" y="513324"/>
                  </a:lnTo>
                  <a:lnTo>
                    <a:pt x="0" y="476249"/>
                  </a:lnTo>
                  <a:lnTo>
                    <a:pt x="0" y="95249"/>
                  </a:lnTo>
                  <a:close/>
                </a:path>
              </a:pathLst>
            </a:custGeom>
            <a:ln w="9524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97580" y="5277611"/>
              <a:ext cx="657225" cy="574675"/>
            </a:xfrm>
            <a:custGeom>
              <a:avLst/>
              <a:gdLst/>
              <a:ahLst/>
              <a:cxnLst/>
              <a:rect l="l" t="t" r="r" b="b"/>
              <a:pathLst>
                <a:path w="657225" h="574675">
                  <a:moveTo>
                    <a:pt x="561086" y="0"/>
                  </a:moveTo>
                  <a:lnTo>
                    <a:pt x="95758" y="0"/>
                  </a:lnTo>
                  <a:lnTo>
                    <a:pt x="58507" y="7532"/>
                  </a:lnTo>
                  <a:lnTo>
                    <a:pt x="28066" y="28066"/>
                  </a:lnTo>
                  <a:lnTo>
                    <a:pt x="7532" y="58507"/>
                  </a:lnTo>
                  <a:lnTo>
                    <a:pt x="0" y="95757"/>
                  </a:lnTo>
                  <a:lnTo>
                    <a:pt x="0" y="478790"/>
                  </a:lnTo>
                  <a:lnTo>
                    <a:pt x="7532" y="516062"/>
                  </a:lnTo>
                  <a:lnTo>
                    <a:pt x="28066" y="546500"/>
                  </a:lnTo>
                  <a:lnTo>
                    <a:pt x="58507" y="567022"/>
                  </a:lnTo>
                  <a:lnTo>
                    <a:pt x="95758" y="574547"/>
                  </a:lnTo>
                  <a:lnTo>
                    <a:pt x="561086" y="574547"/>
                  </a:lnTo>
                  <a:lnTo>
                    <a:pt x="598336" y="567022"/>
                  </a:lnTo>
                  <a:lnTo>
                    <a:pt x="628777" y="546500"/>
                  </a:lnTo>
                  <a:lnTo>
                    <a:pt x="649311" y="516062"/>
                  </a:lnTo>
                  <a:lnTo>
                    <a:pt x="656844" y="478790"/>
                  </a:lnTo>
                  <a:lnTo>
                    <a:pt x="656844" y="95757"/>
                  </a:lnTo>
                  <a:lnTo>
                    <a:pt x="649311" y="58507"/>
                  </a:lnTo>
                  <a:lnTo>
                    <a:pt x="628777" y="28066"/>
                  </a:lnTo>
                  <a:lnTo>
                    <a:pt x="598336" y="7532"/>
                  </a:lnTo>
                  <a:lnTo>
                    <a:pt x="561086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97580" y="5277611"/>
              <a:ext cx="657225" cy="574675"/>
            </a:xfrm>
            <a:custGeom>
              <a:avLst/>
              <a:gdLst/>
              <a:ahLst/>
              <a:cxnLst/>
              <a:rect l="l" t="t" r="r" b="b"/>
              <a:pathLst>
                <a:path w="657225" h="574675">
                  <a:moveTo>
                    <a:pt x="0" y="95757"/>
                  </a:moveTo>
                  <a:lnTo>
                    <a:pt x="7532" y="58507"/>
                  </a:lnTo>
                  <a:lnTo>
                    <a:pt x="28066" y="28066"/>
                  </a:lnTo>
                  <a:lnTo>
                    <a:pt x="58507" y="7532"/>
                  </a:lnTo>
                  <a:lnTo>
                    <a:pt x="95758" y="0"/>
                  </a:lnTo>
                  <a:lnTo>
                    <a:pt x="561086" y="0"/>
                  </a:lnTo>
                  <a:lnTo>
                    <a:pt x="598336" y="7532"/>
                  </a:lnTo>
                  <a:lnTo>
                    <a:pt x="628777" y="28066"/>
                  </a:lnTo>
                  <a:lnTo>
                    <a:pt x="649311" y="58507"/>
                  </a:lnTo>
                  <a:lnTo>
                    <a:pt x="656844" y="95757"/>
                  </a:lnTo>
                  <a:lnTo>
                    <a:pt x="656844" y="478790"/>
                  </a:lnTo>
                  <a:lnTo>
                    <a:pt x="649311" y="516062"/>
                  </a:lnTo>
                  <a:lnTo>
                    <a:pt x="628777" y="546500"/>
                  </a:lnTo>
                  <a:lnTo>
                    <a:pt x="598336" y="567022"/>
                  </a:lnTo>
                  <a:lnTo>
                    <a:pt x="561086" y="574547"/>
                  </a:lnTo>
                  <a:lnTo>
                    <a:pt x="95758" y="574547"/>
                  </a:lnTo>
                  <a:lnTo>
                    <a:pt x="58507" y="567022"/>
                  </a:lnTo>
                  <a:lnTo>
                    <a:pt x="28066" y="546500"/>
                  </a:lnTo>
                  <a:lnTo>
                    <a:pt x="7532" y="516062"/>
                  </a:lnTo>
                  <a:lnTo>
                    <a:pt x="0" y="478790"/>
                  </a:lnTo>
                  <a:lnTo>
                    <a:pt x="0" y="95757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84064" y="5280660"/>
              <a:ext cx="657225" cy="524510"/>
            </a:xfrm>
            <a:custGeom>
              <a:avLst/>
              <a:gdLst/>
              <a:ahLst/>
              <a:cxnLst/>
              <a:rect l="l" t="t" r="r" b="b"/>
              <a:pathLst>
                <a:path w="657225" h="524510">
                  <a:moveTo>
                    <a:pt x="569468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569468" y="524255"/>
                  </a:lnTo>
                  <a:lnTo>
                    <a:pt x="603480" y="517390"/>
                  </a:lnTo>
                  <a:lnTo>
                    <a:pt x="631253" y="498665"/>
                  </a:lnTo>
                  <a:lnTo>
                    <a:pt x="649978" y="470892"/>
                  </a:lnTo>
                  <a:lnTo>
                    <a:pt x="656844" y="436879"/>
                  </a:lnTo>
                  <a:lnTo>
                    <a:pt x="656844" y="87375"/>
                  </a:lnTo>
                  <a:lnTo>
                    <a:pt x="649978" y="53363"/>
                  </a:lnTo>
                  <a:lnTo>
                    <a:pt x="631253" y="25590"/>
                  </a:lnTo>
                  <a:lnTo>
                    <a:pt x="603480" y="6865"/>
                  </a:lnTo>
                  <a:lnTo>
                    <a:pt x="56946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84064" y="5280660"/>
              <a:ext cx="657225" cy="524510"/>
            </a:xfrm>
            <a:custGeom>
              <a:avLst/>
              <a:gdLst/>
              <a:ahLst/>
              <a:cxnLst/>
              <a:rect l="l" t="t" r="r" b="b"/>
              <a:pathLst>
                <a:path w="657225" h="524510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569468" y="0"/>
                  </a:lnTo>
                  <a:lnTo>
                    <a:pt x="603480" y="6865"/>
                  </a:lnTo>
                  <a:lnTo>
                    <a:pt x="631253" y="25590"/>
                  </a:lnTo>
                  <a:lnTo>
                    <a:pt x="649978" y="53363"/>
                  </a:lnTo>
                  <a:lnTo>
                    <a:pt x="656844" y="87375"/>
                  </a:lnTo>
                  <a:lnTo>
                    <a:pt x="656844" y="436879"/>
                  </a:lnTo>
                  <a:lnTo>
                    <a:pt x="649978" y="470892"/>
                  </a:lnTo>
                  <a:lnTo>
                    <a:pt x="631253" y="498665"/>
                  </a:lnTo>
                  <a:lnTo>
                    <a:pt x="603480" y="517390"/>
                  </a:lnTo>
                  <a:lnTo>
                    <a:pt x="569468" y="524255"/>
                  </a:lnTo>
                  <a:lnTo>
                    <a:pt x="87375" y="524255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79"/>
                  </a:lnTo>
                  <a:lnTo>
                    <a:pt x="0" y="87375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83580" y="5280660"/>
              <a:ext cx="657225" cy="524510"/>
            </a:xfrm>
            <a:custGeom>
              <a:avLst/>
              <a:gdLst/>
              <a:ahLst/>
              <a:cxnLst/>
              <a:rect l="l" t="t" r="r" b="b"/>
              <a:pathLst>
                <a:path w="657225" h="524510">
                  <a:moveTo>
                    <a:pt x="569468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569468" y="524255"/>
                  </a:lnTo>
                  <a:lnTo>
                    <a:pt x="603480" y="517390"/>
                  </a:lnTo>
                  <a:lnTo>
                    <a:pt x="631253" y="498665"/>
                  </a:lnTo>
                  <a:lnTo>
                    <a:pt x="649978" y="470892"/>
                  </a:lnTo>
                  <a:lnTo>
                    <a:pt x="656844" y="436879"/>
                  </a:lnTo>
                  <a:lnTo>
                    <a:pt x="656844" y="87375"/>
                  </a:lnTo>
                  <a:lnTo>
                    <a:pt x="649978" y="53363"/>
                  </a:lnTo>
                  <a:lnTo>
                    <a:pt x="631253" y="25590"/>
                  </a:lnTo>
                  <a:lnTo>
                    <a:pt x="603480" y="6865"/>
                  </a:lnTo>
                  <a:lnTo>
                    <a:pt x="56946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83580" y="5280660"/>
              <a:ext cx="657225" cy="524510"/>
            </a:xfrm>
            <a:custGeom>
              <a:avLst/>
              <a:gdLst/>
              <a:ahLst/>
              <a:cxnLst/>
              <a:rect l="l" t="t" r="r" b="b"/>
              <a:pathLst>
                <a:path w="657225" h="524510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569468" y="0"/>
                  </a:lnTo>
                  <a:lnTo>
                    <a:pt x="603480" y="6865"/>
                  </a:lnTo>
                  <a:lnTo>
                    <a:pt x="631253" y="25590"/>
                  </a:lnTo>
                  <a:lnTo>
                    <a:pt x="649978" y="53363"/>
                  </a:lnTo>
                  <a:lnTo>
                    <a:pt x="656844" y="87375"/>
                  </a:lnTo>
                  <a:lnTo>
                    <a:pt x="656844" y="436879"/>
                  </a:lnTo>
                  <a:lnTo>
                    <a:pt x="649978" y="470892"/>
                  </a:lnTo>
                  <a:lnTo>
                    <a:pt x="631253" y="498665"/>
                  </a:lnTo>
                  <a:lnTo>
                    <a:pt x="603480" y="517390"/>
                  </a:lnTo>
                  <a:lnTo>
                    <a:pt x="569468" y="524255"/>
                  </a:lnTo>
                  <a:lnTo>
                    <a:pt x="87375" y="524255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79"/>
                  </a:lnTo>
                  <a:lnTo>
                    <a:pt x="0" y="87375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192648" y="4252364"/>
            <a:ext cx="1140460" cy="140271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15"/>
              </a:spcBef>
            </a:pPr>
            <a:r>
              <a:rPr sz="2000" spc="-10" dirty="0">
                <a:latin typeface="Tahoma"/>
                <a:cs typeface="Tahoma"/>
              </a:rPr>
              <a:t>Worker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sz="1800" spc="-10" dirty="0">
                <a:latin typeface="Tahoma"/>
                <a:cs typeface="Tahoma"/>
              </a:rPr>
              <a:t>Executor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685"/>
              </a:spcBef>
              <a:tabLst>
                <a:tab pos="699770" algn="l"/>
              </a:tabLst>
            </a:pPr>
            <a:r>
              <a:rPr sz="1600" spc="-20" dirty="0">
                <a:latin typeface="Tahoma"/>
                <a:cs typeface="Tahoma"/>
              </a:rPr>
              <a:t>Core</a:t>
            </a:r>
            <a:r>
              <a:rPr sz="1600" dirty="0">
                <a:latin typeface="Tahoma"/>
                <a:cs typeface="Tahoma"/>
              </a:rPr>
              <a:t>	</a:t>
            </a:r>
            <a:r>
              <a:rPr sz="1600" spc="-20" dirty="0">
                <a:latin typeface="Tahoma"/>
                <a:cs typeface="Tahoma"/>
              </a:rPr>
              <a:t>Core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371397" y="5275897"/>
            <a:ext cx="1365885" cy="534035"/>
            <a:chOff x="7371397" y="5275897"/>
            <a:chExt cx="1365885" cy="534035"/>
          </a:xfrm>
        </p:grpSpPr>
        <p:sp>
          <p:nvSpPr>
            <p:cNvPr id="49" name="object 49"/>
            <p:cNvSpPr/>
            <p:nvPr/>
          </p:nvSpPr>
          <p:spPr>
            <a:xfrm>
              <a:off x="7376159" y="5280659"/>
              <a:ext cx="657225" cy="524510"/>
            </a:xfrm>
            <a:custGeom>
              <a:avLst/>
              <a:gdLst/>
              <a:ahLst/>
              <a:cxnLst/>
              <a:rect l="l" t="t" r="r" b="b"/>
              <a:pathLst>
                <a:path w="657225" h="524510">
                  <a:moveTo>
                    <a:pt x="569468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569468" y="524255"/>
                  </a:lnTo>
                  <a:lnTo>
                    <a:pt x="603480" y="517390"/>
                  </a:lnTo>
                  <a:lnTo>
                    <a:pt x="631253" y="498665"/>
                  </a:lnTo>
                  <a:lnTo>
                    <a:pt x="649978" y="470892"/>
                  </a:lnTo>
                  <a:lnTo>
                    <a:pt x="656844" y="436879"/>
                  </a:lnTo>
                  <a:lnTo>
                    <a:pt x="656844" y="87375"/>
                  </a:lnTo>
                  <a:lnTo>
                    <a:pt x="649978" y="53363"/>
                  </a:lnTo>
                  <a:lnTo>
                    <a:pt x="631253" y="25590"/>
                  </a:lnTo>
                  <a:lnTo>
                    <a:pt x="603480" y="6865"/>
                  </a:lnTo>
                  <a:lnTo>
                    <a:pt x="56946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76159" y="5280659"/>
              <a:ext cx="657225" cy="524510"/>
            </a:xfrm>
            <a:custGeom>
              <a:avLst/>
              <a:gdLst/>
              <a:ahLst/>
              <a:cxnLst/>
              <a:rect l="l" t="t" r="r" b="b"/>
              <a:pathLst>
                <a:path w="657225" h="524510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569468" y="0"/>
                  </a:lnTo>
                  <a:lnTo>
                    <a:pt x="603480" y="6865"/>
                  </a:lnTo>
                  <a:lnTo>
                    <a:pt x="631253" y="25590"/>
                  </a:lnTo>
                  <a:lnTo>
                    <a:pt x="649978" y="53363"/>
                  </a:lnTo>
                  <a:lnTo>
                    <a:pt x="656844" y="87375"/>
                  </a:lnTo>
                  <a:lnTo>
                    <a:pt x="656844" y="436879"/>
                  </a:lnTo>
                  <a:lnTo>
                    <a:pt x="649978" y="470892"/>
                  </a:lnTo>
                  <a:lnTo>
                    <a:pt x="631253" y="498665"/>
                  </a:lnTo>
                  <a:lnTo>
                    <a:pt x="603480" y="517390"/>
                  </a:lnTo>
                  <a:lnTo>
                    <a:pt x="569468" y="524255"/>
                  </a:lnTo>
                  <a:lnTo>
                    <a:pt x="87375" y="524255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79"/>
                  </a:lnTo>
                  <a:lnTo>
                    <a:pt x="0" y="87375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075675" y="5280659"/>
              <a:ext cx="657225" cy="524510"/>
            </a:xfrm>
            <a:custGeom>
              <a:avLst/>
              <a:gdLst/>
              <a:ahLst/>
              <a:cxnLst/>
              <a:rect l="l" t="t" r="r" b="b"/>
              <a:pathLst>
                <a:path w="657225" h="524510">
                  <a:moveTo>
                    <a:pt x="569468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569468" y="524255"/>
                  </a:lnTo>
                  <a:lnTo>
                    <a:pt x="603480" y="517390"/>
                  </a:lnTo>
                  <a:lnTo>
                    <a:pt x="631253" y="498665"/>
                  </a:lnTo>
                  <a:lnTo>
                    <a:pt x="649978" y="470892"/>
                  </a:lnTo>
                  <a:lnTo>
                    <a:pt x="656844" y="436879"/>
                  </a:lnTo>
                  <a:lnTo>
                    <a:pt x="656844" y="87375"/>
                  </a:lnTo>
                  <a:lnTo>
                    <a:pt x="649978" y="53363"/>
                  </a:lnTo>
                  <a:lnTo>
                    <a:pt x="631253" y="25590"/>
                  </a:lnTo>
                  <a:lnTo>
                    <a:pt x="603480" y="6865"/>
                  </a:lnTo>
                  <a:lnTo>
                    <a:pt x="56946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075675" y="5280659"/>
              <a:ext cx="657225" cy="524510"/>
            </a:xfrm>
            <a:custGeom>
              <a:avLst/>
              <a:gdLst/>
              <a:ahLst/>
              <a:cxnLst/>
              <a:rect l="l" t="t" r="r" b="b"/>
              <a:pathLst>
                <a:path w="657225" h="524510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569468" y="0"/>
                  </a:lnTo>
                  <a:lnTo>
                    <a:pt x="603480" y="6865"/>
                  </a:lnTo>
                  <a:lnTo>
                    <a:pt x="631253" y="25590"/>
                  </a:lnTo>
                  <a:lnTo>
                    <a:pt x="649978" y="53363"/>
                  </a:lnTo>
                  <a:lnTo>
                    <a:pt x="656844" y="87375"/>
                  </a:lnTo>
                  <a:lnTo>
                    <a:pt x="656844" y="436879"/>
                  </a:lnTo>
                  <a:lnTo>
                    <a:pt x="649978" y="470892"/>
                  </a:lnTo>
                  <a:lnTo>
                    <a:pt x="631253" y="498665"/>
                  </a:lnTo>
                  <a:lnTo>
                    <a:pt x="603480" y="517390"/>
                  </a:lnTo>
                  <a:lnTo>
                    <a:pt x="569468" y="524255"/>
                  </a:lnTo>
                  <a:lnTo>
                    <a:pt x="87375" y="524255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79"/>
                  </a:lnTo>
                  <a:lnTo>
                    <a:pt x="0" y="87375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09687" y="5295899"/>
              <a:ext cx="584200" cy="477520"/>
            </a:xfrm>
            <a:custGeom>
              <a:avLst/>
              <a:gdLst/>
              <a:ahLst/>
              <a:cxnLst/>
              <a:rect l="l" t="t" r="r" b="b"/>
              <a:pathLst>
                <a:path w="584200" h="477520">
                  <a:moveTo>
                    <a:pt x="504189" y="0"/>
                  </a:moveTo>
                  <a:lnTo>
                    <a:pt x="79501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2"/>
                  </a:lnTo>
                  <a:lnTo>
                    <a:pt x="0" y="397509"/>
                  </a:lnTo>
                  <a:lnTo>
                    <a:pt x="6242" y="428454"/>
                  </a:lnTo>
                  <a:lnTo>
                    <a:pt x="23272" y="453724"/>
                  </a:lnTo>
                  <a:lnTo>
                    <a:pt x="48541" y="470763"/>
                  </a:lnTo>
                  <a:lnTo>
                    <a:pt x="79501" y="477012"/>
                  </a:lnTo>
                  <a:lnTo>
                    <a:pt x="504189" y="477012"/>
                  </a:lnTo>
                  <a:lnTo>
                    <a:pt x="535150" y="470763"/>
                  </a:lnTo>
                  <a:lnTo>
                    <a:pt x="560419" y="453724"/>
                  </a:lnTo>
                  <a:lnTo>
                    <a:pt x="577449" y="428454"/>
                  </a:lnTo>
                  <a:lnTo>
                    <a:pt x="583691" y="397509"/>
                  </a:lnTo>
                  <a:lnTo>
                    <a:pt x="583691" y="79502"/>
                  </a:lnTo>
                  <a:lnTo>
                    <a:pt x="577449" y="48541"/>
                  </a:lnTo>
                  <a:lnTo>
                    <a:pt x="560419" y="23272"/>
                  </a:lnTo>
                  <a:lnTo>
                    <a:pt x="535150" y="6242"/>
                  </a:lnTo>
                  <a:lnTo>
                    <a:pt x="50418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09687" y="5295899"/>
              <a:ext cx="584200" cy="477520"/>
            </a:xfrm>
            <a:custGeom>
              <a:avLst/>
              <a:gdLst/>
              <a:ahLst/>
              <a:cxnLst/>
              <a:rect l="l" t="t" r="r" b="b"/>
              <a:pathLst>
                <a:path w="584200" h="477520">
                  <a:moveTo>
                    <a:pt x="0" y="79502"/>
                  </a:moveTo>
                  <a:lnTo>
                    <a:pt x="6242" y="48541"/>
                  </a:lnTo>
                  <a:lnTo>
                    <a:pt x="23272" y="23272"/>
                  </a:lnTo>
                  <a:lnTo>
                    <a:pt x="48541" y="6242"/>
                  </a:lnTo>
                  <a:lnTo>
                    <a:pt x="79501" y="0"/>
                  </a:lnTo>
                  <a:lnTo>
                    <a:pt x="504189" y="0"/>
                  </a:lnTo>
                  <a:lnTo>
                    <a:pt x="535150" y="6242"/>
                  </a:lnTo>
                  <a:lnTo>
                    <a:pt x="560419" y="23272"/>
                  </a:lnTo>
                  <a:lnTo>
                    <a:pt x="577449" y="48541"/>
                  </a:lnTo>
                  <a:lnTo>
                    <a:pt x="583691" y="79502"/>
                  </a:lnTo>
                  <a:lnTo>
                    <a:pt x="583691" y="397509"/>
                  </a:lnTo>
                  <a:lnTo>
                    <a:pt x="577449" y="428454"/>
                  </a:lnTo>
                  <a:lnTo>
                    <a:pt x="560419" y="453724"/>
                  </a:lnTo>
                  <a:lnTo>
                    <a:pt x="535150" y="470763"/>
                  </a:lnTo>
                  <a:lnTo>
                    <a:pt x="504189" y="477012"/>
                  </a:lnTo>
                  <a:lnTo>
                    <a:pt x="79501" y="477012"/>
                  </a:lnTo>
                  <a:lnTo>
                    <a:pt x="48541" y="470763"/>
                  </a:lnTo>
                  <a:lnTo>
                    <a:pt x="23272" y="453724"/>
                  </a:lnTo>
                  <a:lnTo>
                    <a:pt x="6242" y="428454"/>
                  </a:lnTo>
                  <a:lnTo>
                    <a:pt x="0" y="397509"/>
                  </a:lnTo>
                  <a:lnTo>
                    <a:pt x="0" y="795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484744" y="5386222"/>
            <a:ext cx="4400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95"/>
              </a:spcBef>
            </a:pPr>
            <a:r>
              <a:rPr sz="1600" spc="-20" dirty="0">
                <a:latin typeface="Tahoma"/>
                <a:cs typeface="Tahoma"/>
              </a:rPr>
              <a:t>Core</a:t>
            </a:r>
            <a:endParaRPr sz="1600">
              <a:latin typeface="Tahoma"/>
              <a:cs typeface="Tahoma"/>
            </a:endParaRPr>
          </a:p>
          <a:p>
            <a:pPr marL="38100">
              <a:lnSpc>
                <a:spcPts val="1380"/>
              </a:lnSpc>
            </a:pPr>
            <a:r>
              <a:rPr sz="1400" spc="-20" dirty="0">
                <a:latin typeface="Arial"/>
                <a:cs typeface="Arial"/>
              </a:rPr>
              <a:t>Task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832925" y="5312473"/>
            <a:ext cx="588645" cy="508000"/>
            <a:chOff x="2832925" y="5312473"/>
            <a:chExt cx="588645" cy="508000"/>
          </a:xfrm>
        </p:grpSpPr>
        <p:sp>
          <p:nvSpPr>
            <p:cNvPr id="57" name="object 57"/>
            <p:cNvSpPr/>
            <p:nvPr/>
          </p:nvSpPr>
          <p:spPr>
            <a:xfrm>
              <a:off x="2837688" y="5317235"/>
              <a:ext cx="579120" cy="498475"/>
            </a:xfrm>
            <a:custGeom>
              <a:avLst/>
              <a:gdLst/>
              <a:ahLst/>
              <a:cxnLst/>
              <a:rect l="l" t="t" r="r" b="b"/>
              <a:pathLst>
                <a:path w="579120" h="498475">
                  <a:moveTo>
                    <a:pt x="496062" y="0"/>
                  </a:moveTo>
                  <a:lnTo>
                    <a:pt x="83057" y="0"/>
                  </a:lnTo>
                  <a:lnTo>
                    <a:pt x="50738" y="6530"/>
                  </a:lnTo>
                  <a:lnTo>
                    <a:pt x="24336" y="24336"/>
                  </a:lnTo>
                  <a:lnTo>
                    <a:pt x="6530" y="50738"/>
                  </a:lnTo>
                  <a:lnTo>
                    <a:pt x="0" y="83057"/>
                  </a:lnTo>
                  <a:lnTo>
                    <a:pt x="0" y="415289"/>
                  </a:lnTo>
                  <a:lnTo>
                    <a:pt x="6530" y="447620"/>
                  </a:lnTo>
                  <a:lnTo>
                    <a:pt x="24336" y="474021"/>
                  </a:lnTo>
                  <a:lnTo>
                    <a:pt x="50738" y="491820"/>
                  </a:lnTo>
                  <a:lnTo>
                    <a:pt x="83057" y="498347"/>
                  </a:lnTo>
                  <a:lnTo>
                    <a:pt x="496062" y="498347"/>
                  </a:lnTo>
                  <a:lnTo>
                    <a:pt x="528381" y="491820"/>
                  </a:lnTo>
                  <a:lnTo>
                    <a:pt x="554783" y="474021"/>
                  </a:lnTo>
                  <a:lnTo>
                    <a:pt x="572589" y="447620"/>
                  </a:lnTo>
                  <a:lnTo>
                    <a:pt x="579120" y="415289"/>
                  </a:lnTo>
                  <a:lnTo>
                    <a:pt x="579120" y="83057"/>
                  </a:lnTo>
                  <a:lnTo>
                    <a:pt x="572589" y="50738"/>
                  </a:lnTo>
                  <a:lnTo>
                    <a:pt x="554783" y="24336"/>
                  </a:lnTo>
                  <a:lnTo>
                    <a:pt x="528381" y="6530"/>
                  </a:lnTo>
                  <a:lnTo>
                    <a:pt x="49606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37688" y="5317235"/>
              <a:ext cx="579120" cy="498475"/>
            </a:xfrm>
            <a:custGeom>
              <a:avLst/>
              <a:gdLst/>
              <a:ahLst/>
              <a:cxnLst/>
              <a:rect l="l" t="t" r="r" b="b"/>
              <a:pathLst>
                <a:path w="579120" h="498475">
                  <a:moveTo>
                    <a:pt x="0" y="83057"/>
                  </a:moveTo>
                  <a:lnTo>
                    <a:pt x="6530" y="50738"/>
                  </a:lnTo>
                  <a:lnTo>
                    <a:pt x="24336" y="24336"/>
                  </a:lnTo>
                  <a:lnTo>
                    <a:pt x="50738" y="6530"/>
                  </a:lnTo>
                  <a:lnTo>
                    <a:pt x="83057" y="0"/>
                  </a:lnTo>
                  <a:lnTo>
                    <a:pt x="496062" y="0"/>
                  </a:lnTo>
                  <a:lnTo>
                    <a:pt x="528381" y="6530"/>
                  </a:lnTo>
                  <a:lnTo>
                    <a:pt x="554783" y="24336"/>
                  </a:lnTo>
                  <a:lnTo>
                    <a:pt x="572589" y="50738"/>
                  </a:lnTo>
                  <a:lnTo>
                    <a:pt x="579120" y="83057"/>
                  </a:lnTo>
                  <a:lnTo>
                    <a:pt x="579120" y="415289"/>
                  </a:lnTo>
                  <a:lnTo>
                    <a:pt x="572589" y="447620"/>
                  </a:lnTo>
                  <a:lnTo>
                    <a:pt x="554783" y="474021"/>
                  </a:lnTo>
                  <a:lnTo>
                    <a:pt x="528381" y="491820"/>
                  </a:lnTo>
                  <a:lnTo>
                    <a:pt x="496062" y="498347"/>
                  </a:lnTo>
                  <a:lnTo>
                    <a:pt x="83057" y="498347"/>
                  </a:lnTo>
                  <a:lnTo>
                    <a:pt x="50738" y="491820"/>
                  </a:lnTo>
                  <a:lnTo>
                    <a:pt x="24336" y="474021"/>
                  </a:lnTo>
                  <a:lnTo>
                    <a:pt x="6530" y="447620"/>
                  </a:lnTo>
                  <a:lnTo>
                    <a:pt x="0" y="415289"/>
                  </a:lnTo>
                  <a:lnTo>
                    <a:pt x="0" y="8305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907029" y="4252364"/>
            <a:ext cx="1139825" cy="157035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515"/>
              </a:spcBef>
            </a:pPr>
            <a:r>
              <a:rPr sz="2000" spc="-10" dirty="0">
                <a:latin typeface="Tahoma"/>
                <a:cs typeface="Tahoma"/>
              </a:rPr>
              <a:t>Worker</a:t>
            </a:r>
            <a:endParaRPr sz="2000">
              <a:latin typeface="Tahoma"/>
              <a:cs typeface="Tahoma"/>
            </a:endParaRPr>
          </a:p>
          <a:p>
            <a:pPr marR="5715" algn="ctr">
              <a:lnSpc>
                <a:spcPct val="100000"/>
              </a:lnSpc>
              <a:spcBef>
                <a:spcPts val="1265"/>
              </a:spcBef>
            </a:pPr>
            <a:r>
              <a:rPr sz="1800" spc="-10" dirty="0">
                <a:latin typeface="Tahoma"/>
                <a:cs typeface="Tahoma"/>
              </a:rPr>
              <a:t>Executor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ts val="1730"/>
              </a:lnSpc>
              <a:spcBef>
                <a:spcPts val="1700"/>
              </a:spcBef>
              <a:tabLst>
                <a:tab pos="699770" algn="l"/>
              </a:tabLst>
            </a:pPr>
            <a:r>
              <a:rPr sz="1600" spc="-20" dirty="0">
                <a:latin typeface="Tahoma"/>
                <a:cs typeface="Tahoma"/>
              </a:rPr>
              <a:t>Core</a:t>
            </a:r>
            <a:r>
              <a:rPr sz="1600" dirty="0">
                <a:latin typeface="Tahoma"/>
                <a:cs typeface="Tahoma"/>
              </a:rPr>
              <a:t>	</a:t>
            </a:r>
            <a:r>
              <a:rPr sz="2400" spc="-30" baseline="1736" dirty="0">
                <a:latin typeface="Tahoma"/>
                <a:cs typeface="Tahoma"/>
              </a:rPr>
              <a:t>Core</a:t>
            </a:r>
            <a:endParaRPr sz="2400" baseline="1736">
              <a:latin typeface="Tahoma"/>
              <a:cs typeface="Tahoma"/>
            </a:endParaRPr>
          </a:p>
          <a:p>
            <a:pPr marL="30480">
              <a:lnSpc>
                <a:spcPts val="1490"/>
              </a:lnSpc>
            </a:pPr>
            <a:r>
              <a:rPr sz="1400" spc="-20" dirty="0">
                <a:latin typeface="Arial"/>
                <a:cs typeface="Arial"/>
              </a:rPr>
              <a:t>Task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132141" y="5295709"/>
            <a:ext cx="601345" cy="527685"/>
            <a:chOff x="1132141" y="5295709"/>
            <a:chExt cx="601345" cy="527685"/>
          </a:xfrm>
        </p:grpSpPr>
        <p:sp>
          <p:nvSpPr>
            <p:cNvPr id="61" name="object 61"/>
            <p:cNvSpPr/>
            <p:nvPr/>
          </p:nvSpPr>
          <p:spPr>
            <a:xfrm>
              <a:off x="1136903" y="5300471"/>
              <a:ext cx="591820" cy="518159"/>
            </a:xfrm>
            <a:custGeom>
              <a:avLst/>
              <a:gdLst/>
              <a:ahLst/>
              <a:cxnLst/>
              <a:rect l="l" t="t" r="r" b="b"/>
              <a:pathLst>
                <a:path w="591819" h="518160">
                  <a:moveTo>
                    <a:pt x="504952" y="0"/>
                  </a:moveTo>
                  <a:lnTo>
                    <a:pt x="86359" y="0"/>
                  </a:lnTo>
                  <a:lnTo>
                    <a:pt x="52747" y="6778"/>
                  </a:lnTo>
                  <a:lnTo>
                    <a:pt x="25296" y="25272"/>
                  </a:lnTo>
                  <a:lnTo>
                    <a:pt x="6787" y="52720"/>
                  </a:lnTo>
                  <a:lnTo>
                    <a:pt x="0" y="86359"/>
                  </a:lnTo>
                  <a:lnTo>
                    <a:pt x="0" y="431799"/>
                  </a:lnTo>
                  <a:lnTo>
                    <a:pt x="6787" y="465412"/>
                  </a:lnTo>
                  <a:lnTo>
                    <a:pt x="25296" y="492863"/>
                  </a:lnTo>
                  <a:lnTo>
                    <a:pt x="52747" y="511372"/>
                  </a:lnTo>
                  <a:lnTo>
                    <a:pt x="86359" y="518159"/>
                  </a:lnTo>
                  <a:lnTo>
                    <a:pt x="504952" y="518159"/>
                  </a:lnTo>
                  <a:lnTo>
                    <a:pt x="538591" y="511372"/>
                  </a:lnTo>
                  <a:lnTo>
                    <a:pt x="566039" y="492863"/>
                  </a:lnTo>
                  <a:lnTo>
                    <a:pt x="584533" y="465412"/>
                  </a:lnTo>
                  <a:lnTo>
                    <a:pt x="591312" y="431799"/>
                  </a:lnTo>
                  <a:lnTo>
                    <a:pt x="591312" y="86359"/>
                  </a:lnTo>
                  <a:lnTo>
                    <a:pt x="584533" y="52720"/>
                  </a:lnTo>
                  <a:lnTo>
                    <a:pt x="566039" y="25272"/>
                  </a:lnTo>
                  <a:lnTo>
                    <a:pt x="538591" y="6778"/>
                  </a:lnTo>
                  <a:lnTo>
                    <a:pt x="5049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36903" y="5300471"/>
              <a:ext cx="591820" cy="518159"/>
            </a:xfrm>
            <a:custGeom>
              <a:avLst/>
              <a:gdLst/>
              <a:ahLst/>
              <a:cxnLst/>
              <a:rect l="l" t="t" r="r" b="b"/>
              <a:pathLst>
                <a:path w="591819" h="518160">
                  <a:moveTo>
                    <a:pt x="0" y="86359"/>
                  </a:moveTo>
                  <a:lnTo>
                    <a:pt x="6787" y="52720"/>
                  </a:lnTo>
                  <a:lnTo>
                    <a:pt x="25296" y="25272"/>
                  </a:lnTo>
                  <a:lnTo>
                    <a:pt x="52747" y="6778"/>
                  </a:lnTo>
                  <a:lnTo>
                    <a:pt x="86359" y="0"/>
                  </a:lnTo>
                  <a:lnTo>
                    <a:pt x="504952" y="0"/>
                  </a:lnTo>
                  <a:lnTo>
                    <a:pt x="538591" y="6778"/>
                  </a:lnTo>
                  <a:lnTo>
                    <a:pt x="566039" y="25272"/>
                  </a:lnTo>
                  <a:lnTo>
                    <a:pt x="584533" y="52720"/>
                  </a:lnTo>
                  <a:lnTo>
                    <a:pt x="591312" y="86359"/>
                  </a:lnTo>
                  <a:lnTo>
                    <a:pt x="591312" y="431799"/>
                  </a:lnTo>
                  <a:lnTo>
                    <a:pt x="584533" y="465412"/>
                  </a:lnTo>
                  <a:lnTo>
                    <a:pt x="566039" y="492863"/>
                  </a:lnTo>
                  <a:lnTo>
                    <a:pt x="538591" y="511372"/>
                  </a:lnTo>
                  <a:lnTo>
                    <a:pt x="504952" y="518159"/>
                  </a:lnTo>
                  <a:lnTo>
                    <a:pt x="86359" y="518159"/>
                  </a:lnTo>
                  <a:lnTo>
                    <a:pt x="52747" y="511372"/>
                  </a:lnTo>
                  <a:lnTo>
                    <a:pt x="25296" y="492863"/>
                  </a:lnTo>
                  <a:lnTo>
                    <a:pt x="6787" y="465412"/>
                  </a:lnTo>
                  <a:lnTo>
                    <a:pt x="0" y="431799"/>
                  </a:lnTo>
                  <a:lnTo>
                    <a:pt x="0" y="863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219911" y="5388660"/>
            <a:ext cx="440055" cy="446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0"/>
              </a:lnSpc>
              <a:spcBef>
                <a:spcPts val="95"/>
              </a:spcBef>
            </a:pPr>
            <a:r>
              <a:rPr sz="1600" spc="-20" dirty="0">
                <a:latin typeface="Tahoma"/>
                <a:cs typeface="Tahoma"/>
              </a:rPr>
              <a:t>Core</a:t>
            </a:r>
            <a:endParaRPr sz="1600">
              <a:latin typeface="Tahoma"/>
              <a:cs typeface="Tahoma"/>
            </a:endParaRPr>
          </a:p>
          <a:p>
            <a:pPr marL="20320">
              <a:lnSpc>
                <a:spcPts val="1540"/>
              </a:lnSpc>
            </a:pPr>
            <a:r>
              <a:rPr sz="1400" spc="-20" dirty="0">
                <a:latin typeface="Arial"/>
                <a:cs typeface="Arial"/>
              </a:rPr>
              <a:t>Task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38721" y="5292661"/>
            <a:ext cx="601345" cy="527685"/>
            <a:chOff x="438721" y="5292661"/>
            <a:chExt cx="601345" cy="527685"/>
          </a:xfrm>
        </p:grpSpPr>
        <p:sp>
          <p:nvSpPr>
            <p:cNvPr id="65" name="object 65"/>
            <p:cNvSpPr/>
            <p:nvPr/>
          </p:nvSpPr>
          <p:spPr>
            <a:xfrm>
              <a:off x="443483" y="5297423"/>
              <a:ext cx="591820" cy="518159"/>
            </a:xfrm>
            <a:custGeom>
              <a:avLst/>
              <a:gdLst/>
              <a:ahLst/>
              <a:cxnLst/>
              <a:rect l="l" t="t" r="r" b="b"/>
              <a:pathLst>
                <a:path w="591819" h="518160">
                  <a:moveTo>
                    <a:pt x="504952" y="0"/>
                  </a:moveTo>
                  <a:lnTo>
                    <a:pt x="86359" y="0"/>
                  </a:lnTo>
                  <a:lnTo>
                    <a:pt x="52747" y="6778"/>
                  </a:lnTo>
                  <a:lnTo>
                    <a:pt x="25296" y="25272"/>
                  </a:lnTo>
                  <a:lnTo>
                    <a:pt x="6787" y="52720"/>
                  </a:lnTo>
                  <a:lnTo>
                    <a:pt x="0" y="86359"/>
                  </a:lnTo>
                  <a:lnTo>
                    <a:pt x="0" y="431800"/>
                  </a:lnTo>
                  <a:lnTo>
                    <a:pt x="6787" y="465412"/>
                  </a:lnTo>
                  <a:lnTo>
                    <a:pt x="25296" y="492863"/>
                  </a:lnTo>
                  <a:lnTo>
                    <a:pt x="52747" y="511372"/>
                  </a:lnTo>
                  <a:lnTo>
                    <a:pt x="86359" y="518159"/>
                  </a:lnTo>
                  <a:lnTo>
                    <a:pt x="504952" y="518159"/>
                  </a:lnTo>
                  <a:lnTo>
                    <a:pt x="538564" y="511372"/>
                  </a:lnTo>
                  <a:lnTo>
                    <a:pt x="566015" y="492863"/>
                  </a:lnTo>
                  <a:lnTo>
                    <a:pt x="584524" y="465412"/>
                  </a:lnTo>
                  <a:lnTo>
                    <a:pt x="591312" y="431800"/>
                  </a:lnTo>
                  <a:lnTo>
                    <a:pt x="591312" y="86359"/>
                  </a:lnTo>
                  <a:lnTo>
                    <a:pt x="584524" y="52720"/>
                  </a:lnTo>
                  <a:lnTo>
                    <a:pt x="566015" y="25272"/>
                  </a:lnTo>
                  <a:lnTo>
                    <a:pt x="538564" y="6778"/>
                  </a:lnTo>
                  <a:lnTo>
                    <a:pt x="5049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3483" y="5297423"/>
              <a:ext cx="591820" cy="518159"/>
            </a:xfrm>
            <a:custGeom>
              <a:avLst/>
              <a:gdLst/>
              <a:ahLst/>
              <a:cxnLst/>
              <a:rect l="l" t="t" r="r" b="b"/>
              <a:pathLst>
                <a:path w="591819" h="518160">
                  <a:moveTo>
                    <a:pt x="0" y="86359"/>
                  </a:moveTo>
                  <a:lnTo>
                    <a:pt x="6787" y="52720"/>
                  </a:lnTo>
                  <a:lnTo>
                    <a:pt x="25296" y="25272"/>
                  </a:lnTo>
                  <a:lnTo>
                    <a:pt x="52747" y="6778"/>
                  </a:lnTo>
                  <a:lnTo>
                    <a:pt x="86359" y="0"/>
                  </a:lnTo>
                  <a:lnTo>
                    <a:pt x="504952" y="0"/>
                  </a:lnTo>
                  <a:lnTo>
                    <a:pt x="538564" y="6778"/>
                  </a:lnTo>
                  <a:lnTo>
                    <a:pt x="566015" y="25272"/>
                  </a:lnTo>
                  <a:lnTo>
                    <a:pt x="584524" y="52720"/>
                  </a:lnTo>
                  <a:lnTo>
                    <a:pt x="591312" y="86359"/>
                  </a:lnTo>
                  <a:lnTo>
                    <a:pt x="591312" y="431800"/>
                  </a:lnTo>
                  <a:lnTo>
                    <a:pt x="584524" y="465412"/>
                  </a:lnTo>
                  <a:lnTo>
                    <a:pt x="566015" y="492863"/>
                  </a:lnTo>
                  <a:lnTo>
                    <a:pt x="538564" y="511372"/>
                  </a:lnTo>
                  <a:lnTo>
                    <a:pt x="504952" y="518159"/>
                  </a:lnTo>
                  <a:lnTo>
                    <a:pt x="86359" y="518159"/>
                  </a:lnTo>
                  <a:lnTo>
                    <a:pt x="52747" y="511372"/>
                  </a:lnTo>
                  <a:lnTo>
                    <a:pt x="25296" y="492863"/>
                  </a:lnTo>
                  <a:lnTo>
                    <a:pt x="6787" y="465412"/>
                  </a:lnTo>
                  <a:lnTo>
                    <a:pt x="0" y="431800"/>
                  </a:lnTo>
                  <a:lnTo>
                    <a:pt x="0" y="863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19785" y="5388660"/>
            <a:ext cx="440055" cy="438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45"/>
              </a:lnSpc>
              <a:spcBef>
                <a:spcPts val="95"/>
              </a:spcBef>
            </a:pPr>
            <a:r>
              <a:rPr sz="1600" spc="-20" dirty="0">
                <a:latin typeface="Tahoma"/>
                <a:cs typeface="Tahoma"/>
              </a:rPr>
              <a:t>Core</a:t>
            </a:r>
            <a:endParaRPr sz="1600">
              <a:latin typeface="Tahoma"/>
              <a:cs typeface="Tahoma"/>
            </a:endParaRPr>
          </a:p>
          <a:p>
            <a:pPr marL="23495">
              <a:lnSpc>
                <a:spcPts val="1505"/>
              </a:lnSpc>
            </a:pPr>
            <a:r>
              <a:rPr sz="1400" spc="-20" dirty="0">
                <a:latin typeface="Arial"/>
                <a:cs typeface="Arial"/>
              </a:rPr>
              <a:t>Task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110537" y="5289613"/>
            <a:ext cx="593725" cy="487045"/>
            <a:chOff x="8110537" y="5289613"/>
            <a:chExt cx="593725" cy="487045"/>
          </a:xfrm>
        </p:grpSpPr>
        <p:sp>
          <p:nvSpPr>
            <p:cNvPr id="69" name="object 69"/>
            <p:cNvSpPr/>
            <p:nvPr/>
          </p:nvSpPr>
          <p:spPr>
            <a:xfrm>
              <a:off x="8115300" y="5294376"/>
              <a:ext cx="584200" cy="477520"/>
            </a:xfrm>
            <a:custGeom>
              <a:avLst/>
              <a:gdLst/>
              <a:ahLst/>
              <a:cxnLst/>
              <a:rect l="l" t="t" r="r" b="b"/>
              <a:pathLst>
                <a:path w="584200" h="477520">
                  <a:moveTo>
                    <a:pt x="504190" y="0"/>
                  </a:moveTo>
                  <a:lnTo>
                    <a:pt x="79501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2"/>
                  </a:lnTo>
                  <a:lnTo>
                    <a:pt x="0" y="397510"/>
                  </a:lnTo>
                  <a:lnTo>
                    <a:pt x="6242" y="428454"/>
                  </a:lnTo>
                  <a:lnTo>
                    <a:pt x="23272" y="453724"/>
                  </a:lnTo>
                  <a:lnTo>
                    <a:pt x="48541" y="470763"/>
                  </a:lnTo>
                  <a:lnTo>
                    <a:pt x="79501" y="477012"/>
                  </a:lnTo>
                  <a:lnTo>
                    <a:pt x="504190" y="477012"/>
                  </a:lnTo>
                  <a:lnTo>
                    <a:pt x="535150" y="470763"/>
                  </a:lnTo>
                  <a:lnTo>
                    <a:pt x="560419" y="453724"/>
                  </a:lnTo>
                  <a:lnTo>
                    <a:pt x="577449" y="428454"/>
                  </a:lnTo>
                  <a:lnTo>
                    <a:pt x="583692" y="397510"/>
                  </a:lnTo>
                  <a:lnTo>
                    <a:pt x="583692" y="79502"/>
                  </a:lnTo>
                  <a:lnTo>
                    <a:pt x="577449" y="48541"/>
                  </a:lnTo>
                  <a:lnTo>
                    <a:pt x="560419" y="23272"/>
                  </a:lnTo>
                  <a:lnTo>
                    <a:pt x="535150" y="6242"/>
                  </a:lnTo>
                  <a:lnTo>
                    <a:pt x="5041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115300" y="5294376"/>
              <a:ext cx="584200" cy="477520"/>
            </a:xfrm>
            <a:custGeom>
              <a:avLst/>
              <a:gdLst/>
              <a:ahLst/>
              <a:cxnLst/>
              <a:rect l="l" t="t" r="r" b="b"/>
              <a:pathLst>
                <a:path w="584200" h="477520">
                  <a:moveTo>
                    <a:pt x="0" y="79502"/>
                  </a:moveTo>
                  <a:lnTo>
                    <a:pt x="6242" y="48541"/>
                  </a:lnTo>
                  <a:lnTo>
                    <a:pt x="23272" y="23272"/>
                  </a:lnTo>
                  <a:lnTo>
                    <a:pt x="48541" y="6242"/>
                  </a:lnTo>
                  <a:lnTo>
                    <a:pt x="79501" y="0"/>
                  </a:lnTo>
                  <a:lnTo>
                    <a:pt x="504190" y="0"/>
                  </a:lnTo>
                  <a:lnTo>
                    <a:pt x="535150" y="6242"/>
                  </a:lnTo>
                  <a:lnTo>
                    <a:pt x="560419" y="23272"/>
                  </a:lnTo>
                  <a:lnTo>
                    <a:pt x="577449" y="48541"/>
                  </a:lnTo>
                  <a:lnTo>
                    <a:pt x="583692" y="79502"/>
                  </a:lnTo>
                  <a:lnTo>
                    <a:pt x="583692" y="397510"/>
                  </a:lnTo>
                  <a:lnTo>
                    <a:pt x="577449" y="428454"/>
                  </a:lnTo>
                  <a:lnTo>
                    <a:pt x="560419" y="453724"/>
                  </a:lnTo>
                  <a:lnTo>
                    <a:pt x="535150" y="470763"/>
                  </a:lnTo>
                  <a:lnTo>
                    <a:pt x="504190" y="477012"/>
                  </a:lnTo>
                  <a:lnTo>
                    <a:pt x="79501" y="477012"/>
                  </a:lnTo>
                  <a:lnTo>
                    <a:pt x="48541" y="470763"/>
                  </a:lnTo>
                  <a:lnTo>
                    <a:pt x="23272" y="453724"/>
                  </a:lnTo>
                  <a:lnTo>
                    <a:pt x="6242" y="428454"/>
                  </a:lnTo>
                  <a:lnTo>
                    <a:pt x="0" y="397510"/>
                  </a:lnTo>
                  <a:lnTo>
                    <a:pt x="0" y="7950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8184895" y="5386222"/>
            <a:ext cx="440690" cy="41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5"/>
              </a:spcBef>
            </a:pPr>
            <a:r>
              <a:rPr sz="1600" spc="-20" dirty="0">
                <a:latin typeface="Tahoma"/>
                <a:cs typeface="Tahoma"/>
              </a:rPr>
              <a:t>Core</a:t>
            </a:r>
            <a:endParaRPr sz="1600">
              <a:latin typeface="Tahoma"/>
              <a:cs typeface="Tahoma"/>
            </a:endParaRPr>
          </a:p>
          <a:p>
            <a:pPr marL="30480">
              <a:lnSpc>
                <a:spcPts val="1405"/>
              </a:lnSpc>
            </a:pPr>
            <a:r>
              <a:rPr sz="1400" spc="-20" dirty="0">
                <a:latin typeface="Arial"/>
                <a:cs typeface="Arial"/>
              </a:rPr>
              <a:t>Task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64718" y="2423354"/>
            <a:ext cx="7931150" cy="3244850"/>
            <a:chOff x="664718" y="2423354"/>
            <a:chExt cx="7931150" cy="3244850"/>
          </a:xfrm>
        </p:grpSpPr>
        <p:pic>
          <p:nvPicPr>
            <p:cNvPr id="73" name="object 7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2629" y="5495544"/>
              <a:ext cx="161036" cy="1280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7686" y="5506211"/>
              <a:ext cx="161036" cy="12655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9662" y="5539739"/>
              <a:ext cx="161035" cy="12804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0445" y="5529072"/>
              <a:ext cx="161036" cy="12654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718" y="5507736"/>
              <a:ext cx="161035" cy="12806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4596" y="2732532"/>
              <a:ext cx="347472" cy="21793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85660" y="2784348"/>
              <a:ext cx="97534" cy="10210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2668" y="2426402"/>
              <a:ext cx="316851" cy="19474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36179" y="2465832"/>
              <a:ext cx="97534" cy="10058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32785" y="2423354"/>
              <a:ext cx="315041" cy="19474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6051" y="2461260"/>
              <a:ext cx="97534" cy="10210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3820" y="2755392"/>
              <a:ext cx="347472" cy="21793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34884" y="2807208"/>
              <a:ext cx="97534" cy="10210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80257" y="2776825"/>
              <a:ext cx="315041" cy="19338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3524" y="2814828"/>
              <a:ext cx="97534" cy="102108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235407" y="2184654"/>
            <a:ext cx="3138170" cy="939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2000" dirty="0">
                <a:latin typeface="Arial Narrow"/>
                <a:cs typeface="Arial Narrow"/>
              </a:rPr>
              <a:t>How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does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the</a:t>
            </a:r>
            <a:r>
              <a:rPr sz="2000" spc="-4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Driver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decide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spc="-25" dirty="0">
                <a:latin typeface="Arial Narrow"/>
                <a:cs typeface="Arial Narrow"/>
              </a:rPr>
              <a:t>on </a:t>
            </a:r>
            <a:r>
              <a:rPr sz="2000" dirty="0">
                <a:latin typeface="Arial Narrow"/>
                <a:cs typeface="Arial Narrow"/>
              </a:rPr>
              <a:t>Number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and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Size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of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the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Partitions </a:t>
            </a:r>
            <a:r>
              <a:rPr sz="2000" dirty="0">
                <a:latin typeface="Arial Narrow"/>
                <a:cs typeface="Arial Narrow"/>
              </a:rPr>
              <a:t>to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hand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out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to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the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Executors</a:t>
            </a:r>
            <a:r>
              <a:rPr sz="2000" spc="-1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55777" y="1320545"/>
            <a:ext cx="62617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Driver,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Workers,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Executors,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Cores,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Partitions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Tasks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2764</Words>
  <Application>Microsoft Office PowerPoint</Application>
  <PresentationFormat>On-screen Show (4:3)</PresentationFormat>
  <Paragraphs>314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Arial Narrow</vt:lpstr>
      <vt:lpstr>Calibri</vt:lpstr>
      <vt:lpstr>Century Gothic</vt:lpstr>
      <vt:lpstr>Lucida Grande</vt:lpstr>
      <vt:lpstr>Lucida Sans</vt:lpstr>
      <vt:lpstr>Tahoma</vt:lpstr>
      <vt:lpstr>Office Theme</vt:lpstr>
      <vt:lpstr>C7084 Big Data</vt:lpstr>
      <vt:lpstr>PowerPoint Presentation</vt:lpstr>
      <vt:lpstr>PowerPoint Presentation</vt:lpstr>
      <vt:lpstr>Module 07: Job Architecture and Spark UI</vt:lpstr>
      <vt:lpstr>Before we Begin: Open Mod-07 Notebook</vt:lpstr>
      <vt:lpstr>Module 08 – Architecture and Spark UI</vt:lpstr>
      <vt:lpstr>Spark Execution – The Big Picture</vt:lpstr>
      <vt:lpstr>Driver and SparkContext</vt:lpstr>
      <vt:lpstr>Putting it All Together</vt:lpstr>
      <vt:lpstr>01: How Driver decides on (Memory) Partitions (1 of 4)</vt:lpstr>
      <vt:lpstr>01: How Driver decides on (Memory) Partitions (2 of 4)</vt:lpstr>
      <vt:lpstr>01: How Driver decides on (Memory) Partitions (3 of 4)</vt:lpstr>
      <vt:lpstr>01: How Driver decides on (Memory) Partitions (4 of 4)</vt:lpstr>
      <vt:lpstr>01: Changing Partition Count</vt:lpstr>
      <vt:lpstr>Terminology</vt:lpstr>
      <vt:lpstr>The Big Picture</vt:lpstr>
      <vt:lpstr>The Big Picture: Job &gt; Stages &gt; Tasks</vt:lpstr>
      <vt:lpstr>Spark UI</vt:lpstr>
      <vt:lpstr>02: Spark UI walkthrough</vt:lpstr>
      <vt:lpstr>Jobs tab: Overview</vt:lpstr>
      <vt:lpstr>Jobs &gt; Events Timeline</vt:lpstr>
      <vt:lpstr>Jobs &gt; DAG Visualization</vt:lpstr>
      <vt:lpstr>Jobs &gt; Completed Stages</vt:lpstr>
      <vt:lpstr>Stages tab: Overview</vt:lpstr>
      <vt:lpstr>Stages &gt; Show Additional Metrics and Aggregated Metrics by Executor</vt:lpstr>
      <vt:lpstr>Stages &gt; Event Timeline (Lab 03b: Highest Stage)</vt:lpstr>
      <vt:lpstr>Stages &gt; Event Timeline (con't)</vt:lpstr>
      <vt:lpstr>Stages &gt; Summary Metrics</vt:lpstr>
      <vt:lpstr>Storage tab: Overview</vt:lpstr>
      <vt:lpstr>Storage &gt; Cache on DataFrame</vt:lpstr>
      <vt:lpstr>Storage &gt; Cache on Table</vt:lpstr>
      <vt:lpstr>Storage &gt; Cache on RDD</vt:lpstr>
      <vt:lpstr>Environment tab</vt:lpstr>
      <vt:lpstr>Executors tab (and Drivers)</vt:lpstr>
      <vt:lpstr>How to Add more Spark Executors (not possible in Databrick Community)</vt:lpstr>
      <vt:lpstr>SQL tab: On TempView</vt:lpstr>
      <vt:lpstr>SQL tab: TempView</vt:lpstr>
      <vt:lpstr>SQL tab: Joining DataFrames</vt:lpstr>
      <vt:lpstr>SQL tab: Joining DataFrames</vt:lpstr>
      <vt:lpstr>SQL tab: Joining DataFrames</vt:lpstr>
      <vt:lpstr>SQL tab: Joining DataFrames</vt:lpstr>
      <vt:lpstr>JDBC/ODBC Server tab</vt:lpstr>
      <vt:lpstr>Structured Streaming tab</vt:lpstr>
      <vt:lpstr>Structured Streaming tab (1 of 3)</vt:lpstr>
      <vt:lpstr>Structured Streaming tab (2 of 3)</vt:lpstr>
      <vt:lpstr>Structured Streaming tab (3 of 3)</vt:lpstr>
      <vt:lpstr>Use HDP_2.5 VMware image</vt:lpstr>
      <vt:lpstr>03: 'inferSchema' is not your Friend</vt:lpstr>
      <vt:lpstr>Spark Components – Wide, Narrow Tasks</vt:lpstr>
      <vt:lpstr>04: Narrow Tasks stay in Stage</vt:lpstr>
      <vt:lpstr>05: Wide Tasks spawn new Stage</vt:lpstr>
      <vt:lpstr>In Review: How many Stages?</vt:lpstr>
      <vt:lpstr>In Review – Job Architecture and Spark 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Tom Farrington</dc:creator>
  <cp:lastModifiedBy>Ed Harris</cp:lastModifiedBy>
  <cp:revision>2</cp:revision>
  <dcterms:created xsi:type="dcterms:W3CDTF">2023-02-05T09:31:16Z</dcterms:created>
  <dcterms:modified xsi:type="dcterms:W3CDTF">2023-02-05T12:12:41Z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